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147"/>
  </p:notesMasterIdLst>
  <p:sldIdLst>
    <p:sldId id="458" r:id="rId2"/>
    <p:sldId id="446" r:id="rId3"/>
    <p:sldId id="285" r:id="rId4"/>
    <p:sldId id="317" r:id="rId5"/>
    <p:sldId id="454" r:id="rId6"/>
    <p:sldId id="455" r:id="rId7"/>
    <p:sldId id="456" r:id="rId8"/>
    <p:sldId id="304" r:id="rId9"/>
    <p:sldId id="310" r:id="rId10"/>
    <p:sldId id="311" r:id="rId11"/>
    <p:sldId id="312" r:id="rId12"/>
    <p:sldId id="313" r:id="rId13"/>
    <p:sldId id="314" r:id="rId14"/>
    <p:sldId id="315" r:id="rId15"/>
    <p:sldId id="447" r:id="rId16"/>
    <p:sldId id="307" r:id="rId17"/>
    <p:sldId id="316" r:id="rId18"/>
    <p:sldId id="308" r:id="rId19"/>
    <p:sldId id="309" r:id="rId20"/>
    <p:sldId id="320" r:id="rId21"/>
    <p:sldId id="472" r:id="rId22"/>
    <p:sldId id="473" r:id="rId23"/>
    <p:sldId id="474" r:id="rId24"/>
    <p:sldId id="475" r:id="rId25"/>
    <p:sldId id="476" r:id="rId26"/>
    <p:sldId id="580" r:id="rId27"/>
    <p:sldId id="478" r:id="rId28"/>
    <p:sldId id="479" r:id="rId29"/>
    <p:sldId id="480" r:id="rId30"/>
    <p:sldId id="481" r:id="rId31"/>
    <p:sldId id="482" r:id="rId32"/>
    <p:sldId id="483" r:id="rId33"/>
    <p:sldId id="484" r:id="rId34"/>
    <p:sldId id="485" r:id="rId35"/>
    <p:sldId id="486" r:id="rId36"/>
    <p:sldId id="487" r:id="rId37"/>
    <p:sldId id="488" r:id="rId38"/>
    <p:sldId id="489" r:id="rId39"/>
    <p:sldId id="490" r:id="rId40"/>
    <p:sldId id="491" r:id="rId41"/>
    <p:sldId id="492" r:id="rId42"/>
    <p:sldId id="493" r:id="rId43"/>
    <p:sldId id="494" r:id="rId44"/>
    <p:sldId id="495" r:id="rId45"/>
    <p:sldId id="496" r:id="rId46"/>
    <p:sldId id="497" r:id="rId47"/>
    <p:sldId id="498" r:id="rId48"/>
    <p:sldId id="499" r:id="rId49"/>
    <p:sldId id="500" r:id="rId50"/>
    <p:sldId id="515" r:id="rId51"/>
    <p:sldId id="516" r:id="rId52"/>
    <p:sldId id="517" r:id="rId53"/>
    <p:sldId id="518" r:id="rId54"/>
    <p:sldId id="519" r:id="rId55"/>
    <p:sldId id="520" r:id="rId56"/>
    <p:sldId id="521" r:id="rId57"/>
    <p:sldId id="503" r:id="rId58"/>
    <p:sldId id="504" r:id="rId59"/>
    <p:sldId id="505" r:id="rId60"/>
    <p:sldId id="506" r:id="rId61"/>
    <p:sldId id="507" r:id="rId62"/>
    <p:sldId id="508" r:id="rId63"/>
    <p:sldId id="509" r:id="rId64"/>
    <p:sldId id="510" r:id="rId65"/>
    <p:sldId id="511" r:id="rId66"/>
    <p:sldId id="512" r:id="rId67"/>
    <p:sldId id="513" r:id="rId68"/>
    <p:sldId id="544" r:id="rId69"/>
    <p:sldId id="575" r:id="rId70"/>
    <p:sldId id="577" r:id="rId71"/>
    <p:sldId id="547" r:id="rId72"/>
    <p:sldId id="581" r:id="rId73"/>
    <p:sldId id="572" r:id="rId74"/>
    <p:sldId id="571" r:id="rId75"/>
    <p:sldId id="574" r:id="rId76"/>
    <p:sldId id="570" r:id="rId77"/>
    <p:sldId id="576" r:id="rId78"/>
    <p:sldId id="545" r:id="rId79"/>
    <p:sldId id="546" r:id="rId80"/>
    <p:sldId id="548" r:id="rId81"/>
    <p:sldId id="549" r:id="rId82"/>
    <p:sldId id="550" r:id="rId83"/>
    <p:sldId id="551" r:id="rId84"/>
    <p:sldId id="552" r:id="rId85"/>
    <p:sldId id="554" r:id="rId86"/>
    <p:sldId id="555" r:id="rId87"/>
    <p:sldId id="556" r:id="rId88"/>
    <p:sldId id="557" r:id="rId89"/>
    <p:sldId id="558" r:id="rId90"/>
    <p:sldId id="559" r:id="rId91"/>
    <p:sldId id="560" r:id="rId92"/>
    <p:sldId id="561" r:id="rId93"/>
    <p:sldId id="562" r:id="rId94"/>
    <p:sldId id="563" r:id="rId95"/>
    <p:sldId id="564" r:id="rId96"/>
    <p:sldId id="565" r:id="rId97"/>
    <p:sldId id="566" r:id="rId98"/>
    <p:sldId id="567" r:id="rId99"/>
    <p:sldId id="568" r:id="rId100"/>
    <p:sldId id="569" r:id="rId101"/>
    <p:sldId id="522" r:id="rId102"/>
    <p:sldId id="579" r:id="rId103"/>
    <p:sldId id="523" r:id="rId104"/>
    <p:sldId id="524" r:id="rId105"/>
    <p:sldId id="525" r:id="rId106"/>
    <p:sldId id="526" r:id="rId107"/>
    <p:sldId id="527" r:id="rId108"/>
    <p:sldId id="528" r:id="rId109"/>
    <p:sldId id="529" r:id="rId110"/>
    <p:sldId id="530" r:id="rId111"/>
    <p:sldId id="531" r:id="rId112"/>
    <p:sldId id="532" r:id="rId113"/>
    <p:sldId id="533" r:id="rId114"/>
    <p:sldId id="534" r:id="rId115"/>
    <p:sldId id="448" r:id="rId116"/>
    <p:sldId id="291" r:id="rId117"/>
    <p:sldId id="449" r:id="rId118"/>
    <p:sldId id="292" r:id="rId119"/>
    <p:sldId id="303" r:id="rId120"/>
    <p:sldId id="318" r:id="rId121"/>
    <p:sldId id="319" r:id="rId122"/>
    <p:sldId id="322" r:id="rId123"/>
    <p:sldId id="324" r:id="rId124"/>
    <p:sldId id="323" r:id="rId125"/>
    <p:sldId id="373" r:id="rId126"/>
    <p:sldId id="325" r:id="rId127"/>
    <p:sldId id="326" r:id="rId128"/>
    <p:sldId id="327" r:id="rId129"/>
    <p:sldId id="328" r:id="rId130"/>
    <p:sldId id="329" r:id="rId131"/>
    <p:sldId id="336" r:id="rId132"/>
    <p:sldId id="335" r:id="rId133"/>
    <p:sldId id="330" r:id="rId134"/>
    <p:sldId id="333" r:id="rId135"/>
    <p:sldId id="375" r:id="rId136"/>
    <p:sldId id="334" r:id="rId137"/>
    <p:sldId id="331" r:id="rId138"/>
    <p:sldId id="332" r:id="rId139"/>
    <p:sldId id="337" r:id="rId140"/>
    <p:sldId id="338" r:id="rId141"/>
    <p:sldId id="374" r:id="rId142"/>
    <p:sldId id="428" r:id="rId143"/>
    <p:sldId id="429" r:id="rId144"/>
    <p:sldId id="430" r:id="rId145"/>
    <p:sldId id="431" r:id="rId14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444" autoAdjust="0"/>
  </p:normalViewPr>
  <p:slideViewPr>
    <p:cSldViewPr>
      <p:cViewPr>
        <p:scale>
          <a:sx n="72" d="100"/>
          <a:sy n="72" d="100"/>
        </p:scale>
        <p:origin x="-1416" y="-80"/>
      </p:cViewPr>
      <p:guideLst>
        <p:guide orient="horz" pos="432"/>
        <p:guide orient="horz" pos="864"/>
        <p:guide orient="horz" pos="1728"/>
        <p:guide orient="horz" pos="2592"/>
        <p:guide orient="horz" pos="3456"/>
        <p:guide orient="horz" pos="3888"/>
        <p:guide pos="414"/>
        <p:guide pos="822"/>
        <p:guide pos="1650"/>
        <p:guide pos="2466"/>
        <p:guide pos="3294"/>
        <p:guide pos="4110"/>
        <p:guide pos="4938"/>
        <p:guide pos="534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150" Type="http://schemas.openxmlformats.org/officeDocument/2006/relationships/viewProps" Target="viewProps.xml"/><Relationship Id="rId151" Type="http://schemas.openxmlformats.org/officeDocument/2006/relationships/theme" Target="theme/theme1.xml"/><Relationship Id="rId15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notesMaster" Target="notesMasters/notesMaster1.xml"/><Relationship Id="rId148" Type="http://schemas.openxmlformats.org/officeDocument/2006/relationships/printerSettings" Target="printerSettings/printerSettings1.bin"/><Relationship Id="rId1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15DEBD07-B98A-0A45-AA93-9AD12FFD9406}" type="datetimeFigureOut">
              <a:rPr lang="en-US"/>
              <a:pPr>
                <a:defRPr/>
              </a:pPr>
              <a:t>1/17/13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9C146E0B-027A-BC42-980D-B936DE3990D1}" type="slidenum">
              <a:rPr lang="en-US"/>
              <a:pPr>
                <a:defRPr/>
              </a:pPr>
              <a:t>‹#›</a:t>
            </a:fld>
            <a:endParaRPr lang="en-US"/>
          </a:p>
        </p:txBody>
      </p:sp>
    </p:spTree>
    <p:extLst>
      <p:ext uri="{BB962C8B-B14F-4D97-AF65-F5344CB8AC3E}">
        <p14:creationId xmlns:p14="http://schemas.microsoft.com/office/powerpoint/2010/main" val="17414868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5</a:t>
            </a:fld>
            <a:endParaRPr lang="en-US"/>
          </a:p>
        </p:txBody>
      </p:sp>
    </p:spTree>
    <p:extLst>
      <p:ext uri="{BB962C8B-B14F-4D97-AF65-F5344CB8AC3E}">
        <p14:creationId xmlns:p14="http://schemas.microsoft.com/office/powerpoint/2010/main" val="2937692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Resolved</a:t>
            </a:r>
            <a:r>
              <a:rPr lang="en-US" baseline="0" dirty="0" smtClean="0"/>
              <a:t> value sets are a select set of value sets that are resolved and persisted on </a:t>
            </a:r>
            <a:r>
              <a:rPr lang="en-US" baseline="0" smtClean="0"/>
              <a:t>the service.</a:t>
            </a:r>
            <a:endParaRPr lang="en-US"/>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49</a:t>
            </a:fld>
            <a:endParaRPr lang="en-US"/>
          </a:p>
        </p:txBody>
      </p:sp>
    </p:spTree>
    <p:extLst>
      <p:ext uri="{BB962C8B-B14F-4D97-AF65-F5344CB8AC3E}">
        <p14:creationId xmlns:p14="http://schemas.microsoft.com/office/powerpoint/2010/main" val="1196276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the href to resolve the value set</a:t>
            </a:r>
            <a:r>
              <a:rPr lang="en-US" baseline="0" dirty="0" smtClean="0"/>
              <a:t> and follow through to the entity.  Show in browser how to navigate through to entities.</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50</a:t>
            </a:fld>
            <a:endParaRPr lang="en-US"/>
          </a:p>
        </p:txBody>
      </p:sp>
    </p:spTree>
    <p:extLst>
      <p:ext uri="{BB962C8B-B14F-4D97-AF65-F5344CB8AC3E}">
        <p14:creationId xmlns:p14="http://schemas.microsoft.com/office/powerpoint/2010/main" val="2814553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(1/4/13 15:42) -----</a:t>
            </a:r>
          </a:p>
          <a:p>
            <a:r>
              <a:rPr lang="en-US"/>
              <a:t>Break here</a:t>
            </a:r>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51</a:t>
            </a:fld>
            <a:endParaRPr lang="en-US"/>
          </a:p>
        </p:txBody>
      </p:sp>
    </p:spTree>
    <p:extLst>
      <p:ext uri="{BB962C8B-B14F-4D97-AF65-F5344CB8AC3E}">
        <p14:creationId xmlns:p14="http://schemas.microsoft.com/office/powerpoint/2010/main" val="3835784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JSON</a:t>
            </a:r>
            <a:r>
              <a:rPr lang="en-US" baseline="0" dirty="0" smtClean="0"/>
              <a:t> – JavaScript Object Notation  - </a:t>
            </a:r>
            <a:r>
              <a:rPr lang="en-US" dirty="0" smtClean="0"/>
              <a:t>language independent --C, C++, C#, Java, JavaScript, Perl, Python, and many others.</a:t>
            </a:r>
          </a:p>
          <a:p>
            <a:r>
              <a:rPr lang="en-US" dirty="0" smtClean="0"/>
              <a:t>JSON is built on two structures: Collection of name/value </a:t>
            </a:r>
            <a:r>
              <a:rPr lang="en-US" smtClean="0"/>
              <a:t>pairs (Objects</a:t>
            </a:r>
            <a:r>
              <a:rPr lang="en-US" dirty="0" smtClean="0"/>
              <a:t>)</a:t>
            </a:r>
            <a:r>
              <a:rPr lang="en-US" baseline="0" dirty="0" smtClean="0"/>
              <a:t> AND</a:t>
            </a:r>
            <a:r>
              <a:rPr lang="en-US" dirty="0" smtClean="0"/>
              <a:t> An ordered list of values. </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71</a:t>
            </a:fld>
            <a:endParaRPr lang="en-US"/>
          </a:p>
        </p:txBody>
      </p:sp>
    </p:spTree>
    <p:extLst>
      <p:ext uri="{BB962C8B-B14F-4D97-AF65-F5344CB8AC3E}">
        <p14:creationId xmlns:p14="http://schemas.microsoft.com/office/powerpoint/2010/main" val="3230264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Go to http://</a:t>
            </a:r>
            <a:r>
              <a:rPr lang="en-US" dirty="0" err="1" smtClean="0"/>
              <a:t>informatics.mayo.edu</a:t>
            </a:r>
            <a:r>
              <a:rPr lang="en-US" dirty="0" smtClean="0"/>
              <a:t>/cts2widgets/</a:t>
            </a:r>
            <a:r>
              <a:rPr lang="en-US" dirty="0" err="1" smtClean="0"/>
              <a:t>widgets.html</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81</a:t>
            </a:fld>
            <a:endParaRPr lang="en-US"/>
          </a:p>
        </p:txBody>
      </p:sp>
    </p:spTree>
    <p:extLst>
      <p:ext uri="{BB962C8B-B14F-4D97-AF65-F5344CB8AC3E}">
        <p14:creationId xmlns:p14="http://schemas.microsoft.com/office/powerpoint/2010/main" val="2848185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 Using CTS2 Service</a:t>
            </a:r>
            <a:r>
              <a:rPr lang="en-US" b="0" baseline="0" dirty="0" smtClean="0"/>
              <a:t> for</a:t>
            </a:r>
            <a:r>
              <a:rPr lang="en-US" b="0" dirty="0" smtClean="0"/>
              <a:t> NCBO BioPortal</a:t>
            </a:r>
            <a:r>
              <a:rPr lang="en-US" b="0" baseline="0" dirty="0" smtClean="0"/>
              <a:t> REST service</a:t>
            </a:r>
            <a:endParaRPr lang="en-US" b="0" dirty="0" smtClean="0"/>
          </a:p>
          <a:p>
            <a:r>
              <a:rPr lang="en-US" b="0" dirty="0" smtClean="0"/>
              <a:t>Simple Knowledge Organization System (</a:t>
            </a:r>
            <a:r>
              <a:rPr lang="en-US" b="1" dirty="0" smtClean="0"/>
              <a:t>SKOS</a:t>
            </a:r>
            <a:r>
              <a:rPr lang="en-US" b="0" dirty="0" smtClean="0"/>
              <a:t>)</a:t>
            </a:r>
            <a:endParaRPr lang="en-US" b="0"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83</a:t>
            </a:fld>
            <a:endParaRPr lang="en-US"/>
          </a:p>
        </p:txBody>
      </p:sp>
    </p:spTree>
    <p:extLst>
      <p:ext uri="{BB962C8B-B14F-4D97-AF65-F5344CB8AC3E}">
        <p14:creationId xmlns:p14="http://schemas.microsoft.com/office/powerpoint/2010/main" val="1042433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84</a:t>
            </a:fld>
            <a:endParaRPr lang="en-US"/>
          </a:p>
        </p:txBody>
      </p:sp>
    </p:spTree>
    <p:extLst>
      <p:ext uri="{BB962C8B-B14F-4D97-AF65-F5344CB8AC3E}">
        <p14:creationId xmlns:p14="http://schemas.microsoft.com/office/powerpoint/2010/main" val="1042433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Announce that we are getting code snippets from </a:t>
            </a:r>
            <a:r>
              <a:rPr lang="en-US" b="1" baseline="0" dirty="0" smtClean="0"/>
              <a:t>CTS2_advanced_tutorial_ui_links_and_code.docx</a:t>
            </a:r>
            <a:endParaRPr lang="en-US" b="1"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85</a:t>
            </a:fld>
            <a:endParaRPr lang="en-US"/>
          </a:p>
        </p:txBody>
      </p:sp>
    </p:spTree>
    <p:extLst>
      <p:ext uri="{BB962C8B-B14F-4D97-AF65-F5344CB8AC3E}">
        <p14:creationId xmlns:p14="http://schemas.microsoft.com/office/powerpoint/2010/main" val="2857269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Center for Disease Control (CDC)</a:t>
            </a:r>
          </a:p>
          <a:p>
            <a:r>
              <a:rPr lang="en-US" dirty="0" smtClean="0"/>
              <a:t>Public Health</a:t>
            </a:r>
            <a:r>
              <a:rPr lang="en-US" baseline="0" dirty="0" smtClean="0"/>
              <a:t> Information Network Vocabulary Access and Distribution System (</a:t>
            </a:r>
            <a:r>
              <a:rPr lang="en-US" dirty="0" smtClean="0"/>
              <a:t>PHINVADS)</a:t>
            </a:r>
          </a:p>
          <a:p>
            <a:r>
              <a:rPr lang="en-US" b="1" dirty="0" smtClean="0"/>
              <a:t>http://</a:t>
            </a:r>
            <a:r>
              <a:rPr lang="en-US" b="1" dirty="0" err="1" smtClean="0"/>
              <a:t>www.cdc.gov</a:t>
            </a:r>
            <a:r>
              <a:rPr lang="en-US" b="1" dirty="0" smtClean="0"/>
              <a:t>/</a:t>
            </a:r>
            <a:r>
              <a:rPr lang="en-US" b="1" dirty="0" err="1" smtClean="0"/>
              <a:t>phin</a:t>
            </a:r>
            <a:r>
              <a:rPr lang="en-US" b="1" dirty="0" smtClean="0"/>
              <a:t>/tools/</a:t>
            </a:r>
            <a:r>
              <a:rPr lang="en-US" b="1" dirty="0" err="1" smtClean="0"/>
              <a:t>PHINvads</a:t>
            </a:r>
            <a:r>
              <a:rPr lang="en-US" b="1" dirty="0" smtClean="0"/>
              <a:t>/</a:t>
            </a:r>
            <a:r>
              <a:rPr lang="en-US" b="1" dirty="0" err="1" smtClean="0"/>
              <a:t>index.html</a:t>
            </a:r>
            <a:endParaRPr lang="en-US" b="1"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90</a:t>
            </a:fld>
            <a:endParaRPr lang="en-US"/>
          </a:p>
        </p:txBody>
      </p:sp>
    </p:spTree>
    <p:extLst>
      <p:ext uri="{BB962C8B-B14F-4D97-AF65-F5344CB8AC3E}">
        <p14:creationId xmlns:p14="http://schemas.microsoft.com/office/powerpoint/2010/main" val="3235397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the HTML and </a:t>
            </a:r>
            <a:r>
              <a:rPr lang="en-US" dirty="0" err="1" smtClean="0"/>
              <a:t>Javascript</a:t>
            </a:r>
            <a:r>
              <a:rPr lang="en-US" dirty="0" smtClean="0"/>
              <a:t> files –The</a:t>
            </a:r>
            <a:r>
              <a:rPr lang="en-US" baseline="0" dirty="0" smtClean="0"/>
              <a:t> ID passed from the HTML to</a:t>
            </a:r>
            <a:r>
              <a:rPr lang="en-US" dirty="0" smtClean="0"/>
              <a:t> the JS and the REST call</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92</a:t>
            </a:fld>
            <a:endParaRPr lang="en-US"/>
          </a:p>
        </p:txBody>
      </p:sp>
    </p:spTree>
    <p:extLst>
      <p:ext uri="{BB962C8B-B14F-4D97-AF65-F5344CB8AC3E}">
        <p14:creationId xmlns:p14="http://schemas.microsoft.com/office/powerpoint/2010/main" val="1161504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(1/4/13 15:42) ----</a:t>
            </a:r>
            <a:r>
              <a:rPr lang="en-US" dirty="0" smtClean="0"/>
              <a:t>-</a:t>
            </a:r>
          </a:p>
          <a:p>
            <a:r>
              <a:rPr lang="en-US" dirty="0" smtClean="0"/>
              <a:t>Resolved</a:t>
            </a:r>
            <a:r>
              <a:rPr lang="en-US" baseline="0" dirty="0" smtClean="0"/>
              <a:t> Value Sets are useful if the original code system doesn’t exist.  Can be passed around, shared.  Contents of the resolved value set can’t be freshly updated from the original code system.</a:t>
            </a:r>
            <a:endParaRPr lang="en-US" dirty="0"/>
          </a:p>
          <a:p>
            <a:r>
              <a:rPr lang="en-US" dirty="0" smtClean="0"/>
              <a:t>Statement</a:t>
            </a:r>
            <a:r>
              <a:rPr lang="en-US" baseline="0" dirty="0" smtClean="0"/>
              <a:t> provides support for some of the structure of how we know about the use of language particularly as it may relate to those frameworks that support semantic definition of the same including OWL/RDF</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9</a:t>
            </a:fld>
            <a:endParaRPr lang="en-US"/>
          </a:p>
        </p:txBody>
      </p:sp>
    </p:spTree>
    <p:extLst>
      <p:ext uri="{BB962C8B-B14F-4D97-AF65-F5344CB8AC3E}">
        <p14:creationId xmlns:p14="http://schemas.microsoft.com/office/powerpoint/2010/main" val="735539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Talk</a:t>
            </a:r>
            <a:r>
              <a:rPr lang="en-US" baseline="0" dirty="0" smtClean="0"/>
              <a:t> about Building Blocks **</a:t>
            </a:r>
            <a:endParaRPr lang="en-US" dirty="0" smtClean="0"/>
          </a:p>
          <a:p>
            <a:r>
              <a:rPr lang="en-US" dirty="0" smtClean="0"/>
              <a:t>Center for Disease Control (CDC)</a:t>
            </a:r>
          </a:p>
          <a:p>
            <a:r>
              <a:rPr lang="en-US" dirty="0" smtClean="0"/>
              <a:t>Public Health</a:t>
            </a:r>
            <a:r>
              <a:rPr lang="en-US" baseline="0" dirty="0" smtClean="0"/>
              <a:t> Information Network Vocabulary Access and Distribution System (</a:t>
            </a:r>
            <a:r>
              <a:rPr lang="en-US" dirty="0" smtClean="0"/>
              <a:t>PHINVADS)</a:t>
            </a:r>
          </a:p>
          <a:p>
            <a:r>
              <a:rPr lang="en-US" b="1" dirty="0" smtClean="0"/>
              <a:t>http://</a:t>
            </a:r>
            <a:r>
              <a:rPr lang="en-US" b="1" dirty="0" err="1" smtClean="0"/>
              <a:t>www.cdc.gov</a:t>
            </a:r>
            <a:r>
              <a:rPr lang="en-US" b="1" dirty="0" smtClean="0"/>
              <a:t>/</a:t>
            </a:r>
            <a:r>
              <a:rPr lang="en-US" b="1" dirty="0" err="1" smtClean="0"/>
              <a:t>phin</a:t>
            </a:r>
            <a:r>
              <a:rPr lang="en-US" b="1" dirty="0" smtClean="0"/>
              <a:t>/tools/</a:t>
            </a:r>
            <a:r>
              <a:rPr lang="en-US" b="1" dirty="0" err="1" smtClean="0"/>
              <a:t>PHINvads</a:t>
            </a:r>
            <a:r>
              <a:rPr lang="en-US" b="1" dirty="0" smtClean="0"/>
              <a:t>/</a:t>
            </a:r>
            <a:r>
              <a:rPr lang="en-US" b="1" dirty="0" err="1" smtClean="0"/>
              <a:t>index.html</a:t>
            </a:r>
            <a:endParaRPr lang="en-US" b="1" dirty="0" smtClean="0"/>
          </a:p>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95</a:t>
            </a:fld>
            <a:endParaRPr lang="en-US"/>
          </a:p>
        </p:txBody>
      </p:sp>
    </p:spTree>
    <p:extLst>
      <p:ext uri="{BB962C8B-B14F-4D97-AF65-F5344CB8AC3E}">
        <p14:creationId xmlns:p14="http://schemas.microsoft.com/office/powerpoint/2010/main" val="12717142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96</a:t>
            </a:fld>
            <a:endParaRPr lang="en-US"/>
          </a:p>
        </p:txBody>
      </p:sp>
    </p:spTree>
    <p:extLst>
      <p:ext uri="{BB962C8B-B14F-4D97-AF65-F5344CB8AC3E}">
        <p14:creationId xmlns:p14="http://schemas.microsoft.com/office/powerpoint/2010/main" val="487025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Py4cts2 implementation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Show Demo of Value</a:t>
            </a:r>
            <a:r>
              <a:rPr lang="en-US" baseline="0" dirty="0" smtClean="0"/>
              <a:t> Set Viewer after explaining</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 </a:t>
            </a:r>
            <a:r>
              <a:rPr lang="en-US" dirty="0" smtClean="0"/>
              <a:t>talk about ancestors, children and decedents (py4cts2)</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XML button</a:t>
            </a:r>
          </a:p>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97</a:t>
            </a:fld>
            <a:endParaRPr lang="en-US"/>
          </a:p>
        </p:txBody>
      </p:sp>
    </p:spTree>
    <p:extLst>
      <p:ext uri="{BB962C8B-B14F-4D97-AF65-F5344CB8AC3E}">
        <p14:creationId xmlns:p14="http://schemas.microsoft.com/office/powerpoint/2010/main" val="1994437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To help get an understanding of the how the Maintenance Profile works (creating modules, Entries, and Change Sets and Versioning)</a:t>
            </a:r>
          </a:p>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98</a:t>
            </a:fld>
            <a:endParaRPr lang="en-US"/>
          </a:p>
        </p:txBody>
      </p:sp>
    </p:spTree>
    <p:extLst>
      <p:ext uri="{BB962C8B-B14F-4D97-AF65-F5344CB8AC3E}">
        <p14:creationId xmlns:p14="http://schemas.microsoft.com/office/powerpoint/2010/main" val="3477736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Source</a:t>
            </a:r>
            <a:r>
              <a:rPr lang="en-US" baseline="0" dirty="0" smtClean="0"/>
              <a:t> with Apache 2 license</a:t>
            </a:r>
          </a:p>
          <a:p>
            <a:r>
              <a:rPr lang="en-US" dirty="0" smtClean="0"/>
              <a:t>http://</a:t>
            </a:r>
            <a:r>
              <a:rPr lang="en-US" dirty="0" err="1" smtClean="0"/>
              <a:t>www.tldrlegal.com</a:t>
            </a:r>
            <a:r>
              <a:rPr lang="en-US" dirty="0" smtClean="0"/>
              <a:t>/license/apache-license-2.0-%28apache-2.0%29</a:t>
            </a:r>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100</a:t>
            </a:fld>
            <a:endParaRPr lang="en-US"/>
          </a:p>
        </p:txBody>
      </p:sp>
    </p:spTree>
    <p:extLst>
      <p:ext uri="{BB962C8B-B14F-4D97-AF65-F5344CB8AC3E}">
        <p14:creationId xmlns:p14="http://schemas.microsoft.com/office/powerpoint/2010/main" val="40889718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103</a:t>
            </a:fld>
            <a:endParaRPr lang="en-US"/>
          </a:p>
        </p:txBody>
      </p:sp>
    </p:spTree>
    <p:extLst>
      <p:ext uri="{BB962C8B-B14F-4D97-AF65-F5344CB8AC3E}">
        <p14:creationId xmlns:p14="http://schemas.microsoft.com/office/powerpoint/2010/main" val="629378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106</a:t>
            </a:fld>
            <a:endParaRPr lang="en-US"/>
          </a:p>
        </p:txBody>
      </p:sp>
    </p:spTree>
    <p:extLst>
      <p:ext uri="{BB962C8B-B14F-4D97-AF65-F5344CB8AC3E}">
        <p14:creationId xmlns:p14="http://schemas.microsoft.com/office/powerpoint/2010/main" val="3196194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71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What’s an example of a plugin.</a:t>
            </a:r>
          </a:p>
        </p:txBody>
      </p:sp>
      <p:sp>
        <p:nvSpPr>
          <p:cNvPr id="4" name="Slide Number Placeholder 3"/>
          <p:cNvSpPr>
            <a:spLocks noGrp="1"/>
          </p:cNvSpPr>
          <p:nvPr>
            <p:ph type="sldNum" sz="quarter" idx="5"/>
          </p:nvPr>
        </p:nvSpPr>
        <p:spPr/>
        <p:txBody>
          <a:bodyPr/>
          <a:lstStyle/>
          <a:p>
            <a:pPr>
              <a:defRPr/>
            </a:pPr>
            <a:fld id="{5EFA4D7D-0F4E-DD46-AF7B-1AC38382F596}" type="slidenum">
              <a:rPr lang="en-US" smtClean="0"/>
              <a:pPr>
                <a:defRPr/>
              </a:pPr>
              <a:t>118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How is OSGI used here?</a:t>
            </a:r>
          </a:p>
        </p:txBody>
      </p:sp>
      <p:sp>
        <p:nvSpPr>
          <p:cNvPr id="4" name="Slide Number Placeholder 3"/>
          <p:cNvSpPr>
            <a:spLocks noGrp="1"/>
          </p:cNvSpPr>
          <p:nvPr>
            <p:ph type="sldNum" sz="quarter" idx="5"/>
          </p:nvPr>
        </p:nvSpPr>
        <p:spPr/>
        <p:txBody>
          <a:bodyPr/>
          <a:lstStyle/>
          <a:p>
            <a:pPr>
              <a:defRPr/>
            </a:pPr>
            <a:fld id="{1D5AB8E4-F2FF-244F-A754-CD35DC50D6A2}" type="slidenum">
              <a:rPr lang="en-US" smtClean="0"/>
              <a:pPr>
                <a:defRPr/>
              </a:pPr>
              <a:t>119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Right click</a:t>
            </a:r>
            <a:r>
              <a:rPr lang="en-US" sz="1200" kern="1200" baseline="0" dirty="0" smtClean="0">
                <a:solidFill>
                  <a:schemeClr val="tx1"/>
                </a:solidFill>
                <a:effectLst/>
                <a:latin typeface="+mn-lt"/>
                <a:ea typeface="ＭＳ Ｐゴシック" charset="0"/>
                <a:cs typeface="ＭＳ Ｐゴシック" charset="0"/>
              </a:rPr>
              <a:t> on the project folder and choose Maven =&gt; Clean</a:t>
            </a:r>
          </a:p>
          <a:p>
            <a:r>
              <a:rPr lang="en-US" sz="1200" kern="1200" baseline="0" dirty="0" smtClean="0">
                <a:solidFill>
                  <a:schemeClr val="tx1"/>
                </a:solidFill>
                <a:effectLst/>
                <a:latin typeface="+mn-lt"/>
                <a:ea typeface="ＭＳ Ｐゴシック" charset="0"/>
                <a:cs typeface="ＭＳ Ｐゴシック" charset="0"/>
              </a:rPr>
              <a:t>When complete, right click again and choose Maven =&gt; Install</a:t>
            </a:r>
            <a:endParaRPr lang="en-US" sz="1200" kern="1200" dirty="0" smtClean="0">
              <a:solidFill>
                <a:schemeClr val="tx1"/>
              </a:solidFill>
              <a:effectLst/>
              <a:latin typeface="+mn-lt"/>
              <a:ea typeface="ＭＳ Ｐゴシック" charset="0"/>
              <a:cs typeface="ＭＳ Ｐゴシック" charset="0"/>
            </a:endParaRPr>
          </a:p>
          <a:p>
            <a:r>
              <a:rPr lang="en-US" sz="1200" kern="1200" dirty="0" smtClean="0">
                <a:solidFill>
                  <a:schemeClr val="tx1"/>
                </a:solidFill>
                <a:effectLst/>
                <a:latin typeface="+mn-lt"/>
                <a:ea typeface="ＭＳ Ｐゴシック" charset="0"/>
                <a:cs typeface="ＭＳ Ｐゴシック" charset="0"/>
              </a:rPr>
              <a:t> </a:t>
            </a:r>
          </a:p>
          <a:p>
            <a:r>
              <a:rPr lang="en-US" sz="1200" kern="1200" dirty="0" smtClean="0">
                <a:solidFill>
                  <a:schemeClr val="tx1"/>
                </a:solidFill>
                <a:effectLst/>
                <a:latin typeface="+mn-lt"/>
                <a:ea typeface="ＭＳ Ｐゴシック" charset="0"/>
                <a:cs typeface="ＭＳ Ｐゴシック" charset="0"/>
              </a:rPr>
              <a:t> </a:t>
            </a:r>
          </a:p>
          <a:p>
            <a:r>
              <a:rPr lang="en-US" sz="1200" kern="1200" dirty="0" smtClean="0">
                <a:solidFill>
                  <a:schemeClr val="tx1"/>
                </a:solidFill>
                <a:effectLst/>
                <a:latin typeface="+mn-lt"/>
                <a:ea typeface="ＭＳ Ｐゴシック" charset="0"/>
                <a:cs typeface="ＭＳ Ｐゴシック" charset="0"/>
              </a:rPr>
              <a:t> </a:t>
            </a:r>
          </a:p>
          <a:p>
            <a:r>
              <a:rPr lang="en-US" sz="1200" kern="1200" dirty="0" smtClean="0">
                <a:solidFill>
                  <a:schemeClr val="tx1"/>
                </a:solidFill>
                <a:effectLst/>
                <a:latin typeface="+mn-lt"/>
                <a:ea typeface="ＭＳ Ｐゴシック" charset="0"/>
                <a:cs typeface="ＭＳ Ｐゴシック" charset="0"/>
              </a:rPr>
              <a:t> </a:t>
            </a:r>
          </a:p>
          <a:p>
            <a:r>
              <a:rPr lang="en-US" sz="1200" kern="1200" dirty="0" smtClean="0">
                <a:solidFill>
                  <a:schemeClr val="tx1"/>
                </a:solidFill>
                <a:effectLst/>
                <a:latin typeface="+mn-lt"/>
                <a:ea typeface="ＭＳ Ｐゴシック" charset="0"/>
                <a:cs typeface="ＭＳ Ｐゴシック" charset="0"/>
              </a:rPr>
              <a:t> </a:t>
            </a:r>
          </a:p>
          <a:p>
            <a:r>
              <a:rPr lang="en-US" sz="1200" kern="1200" dirty="0" smtClean="0">
                <a:solidFill>
                  <a:schemeClr val="tx1"/>
                </a:solidFill>
                <a:effectLst/>
                <a:latin typeface="+mn-lt"/>
                <a:ea typeface="ＭＳ Ｐゴシック" charset="0"/>
                <a:cs typeface="ＭＳ Ｐゴシック" charset="0"/>
              </a:rPr>
              <a:t> </a:t>
            </a:r>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123</a:t>
            </a:fld>
            <a:endParaRPr lang="en-US"/>
          </a:p>
        </p:txBody>
      </p:sp>
    </p:spTree>
    <p:extLst>
      <p:ext uri="{BB962C8B-B14F-4D97-AF65-F5344CB8AC3E}">
        <p14:creationId xmlns:p14="http://schemas.microsoft.com/office/powerpoint/2010/main" val="315632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a:t>
            </a:r>
            <a:r>
              <a:rPr lang="en-US" baseline="0" dirty="0" smtClean="0"/>
              <a:t>  Read a specifically identified element’s contents</a:t>
            </a:r>
          </a:p>
          <a:p>
            <a:r>
              <a:rPr lang="en-US" baseline="0" dirty="0" smtClean="0"/>
              <a:t>Query:  Query given particular parameters, restrictions, search algorithms.  Includes the ability to import or export content.</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Update:</a:t>
            </a:r>
            <a:r>
              <a:rPr lang="en-US" baseline="0" dirty="0" smtClean="0"/>
              <a:t> </a:t>
            </a:r>
            <a:r>
              <a:rPr lang="en-US" dirty="0" smtClean="0"/>
              <a:t>the ability to validate load sets of changes into the service that updates its content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History</a:t>
            </a:r>
            <a:r>
              <a:rPr lang="en-US" dirty="0" smtClean="0"/>
              <a:t> – the ability to determine what changes have occurred over stated periods of time </a:t>
            </a:r>
          </a:p>
          <a:p>
            <a:r>
              <a:rPr lang="en-US" b="1" dirty="0" smtClean="0"/>
              <a:t>Maintenance</a:t>
            </a:r>
            <a:r>
              <a:rPr lang="en-US" dirty="0" smtClean="0"/>
              <a:t> – the ability to create and commit sets of changes (May</a:t>
            </a:r>
            <a:r>
              <a:rPr lang="en-US" baseline="0" dirty="0" smtClean="0"/>
              <a:t> include deletes)</a:t>
            </a:r>
            <a:endParaRPr lang="en-US" dirty="0" smtClean="0"/>
          </a:p>
          <a:p>
            <a:r>
              <a:rPr lang="en-US" b="1" dirty="0" smtClean="0"/>
              <a:t>Temporal</a:t>
            </a:r>
            <a:r>
              <a:rPr lang="en-US" dirty="0" smtClean="0"/>
              <a:t> – the ability to ask questions about the state of the service at a given point in the past (or future).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10</a:t>
            </a:fld>
            <a:endParaRPr lang="en-US"/>
          </a:p>
        </p:txBody>
      </p:sp>
    </p:spTree>
    <p:extLst>
      <p:ext uri="{BB962C8B-B14F-4D97-AF65-F5344CB8AC3E}">
        <p14:creationId xmlns:p14="http://schemas.microsoft.com/office/powerpoint/2010/main" val="4994609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From the cts2-example-service zip, get the </a:t>
            </a:r>
            <a:r>
              <a:rPr lang="en-US" sz="1200" kern="1200" dirty="0" err="1" smtClean="0">
                <a:solidFill>
                  <a:schemeClr val="tx1"/>
                </a:solidFill>
                <a:effectLst/>
                <a:latin typeface="+mn-lt"/>
                <a:ea typeface="ＭＳ Ｐゴシック" charset="0"/>
                <a:cs typeface="ＭＳ Ｐゴシック" charset="0"/>
              </a:rPr>
              <a:t>JDBCConnection.java</a:t>
            </a:r>
            <a:r>
              <a:rPr lang="en-US" sz="1200" kern="1200" dirty="0" smtClean="0">
                <a:solidFill>
                  <a:schemeClr val="tx1"/>
                </a:solidFill>
                <a:effectLst/>
                <a:latin typeface="+mn-lt"/>
                <a:ea typeface="ＭＳ Ｐゴシック" charset="0"/>
                <a:cs typeface="ＭＳ Ｐゴシック" charset="0"/>
              </a:rPr>
              <a:t> file and place it in the source folder.</a:t>
            </a:r>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124</a:t>
            </a:fld>
            <a:endParaRPr lang="en-US"/>
          </a:p>
        </p:txBody>
      </p:sp>
    </p:spTree>
    <p:extLst>
      <p:ext uri="{BB962C8B-B14F-4D97-AF65-F5344CB8AC3E}">
        <p14:creationId xmlns:p14="http://schemas.microsoft.com/office/powerpoint/2010/main" val="762847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Name,</a:t>
            </a:r>
            <a:r>
              <a:rPr lang="en-US" baseline="0" dirty="0" smtClean="0"/>
              <a:t> password and URL should reflect local settings.</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125</a:t>
            </a:fld>
            <a:endParaRPr lang="en-US"/>
          </a:p>
        </p:txBody>
      </p:sp>
    </p:spTree>
    <p:extLst>
      <p:ext uri="{BB962C8B-B14F-4D97-AF65-F5344CB8AC3E}">
        <p14:creationId xmlns:p14="http://schemas.microsoft.com/office/powerpoint/2010/main" val="6897258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If you run the main class here it will fail.  Pull in a connector with adjustments to the </a:t>
            </a:r>
            <a:r>
              <a:rPr lang="en-US" sz="1200" kern="1200" dirty="0" err="1" smtClean="0">
                <a:solidFill>
                  <a:schemeClr val="tx1"/>
                </a:solidFill>
                <a:effectLst/>
                <a:latin typeface="+mn-lt"/>
                <a:ea typeface="ＭＳ Ｐゴシック" charset="0"/>
                <a:cs typeface="ＭＳ Ｐゴシック" charset="0"/>
              </a:rPr>
              <a:t>pom</a:t>
            </a:r>
            <a:r>
              <a:rPr lang="en-US" sz="1200" kern="1200" dirty="0" smtClean="0">
                <a:solidFill>
                  <a:schemeClr val="tx1"/>
                </a:solidFill>
                <a:effectLst/>
                <a:latin typeface="+mn-lt"/>
                <a:ea typeface="ＭＳ Ｐゴシック" charset="0"/>
                <a:cs typeface="ＭＳ Ｐゴシック" charset="0"/>
              </a:rPr>
              <a:t> file.</a:t>
            </a:r>
          </a:p>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126</a:t>
            </a:fld>
            <a:endParaRPr lang="en-US"/>
          </a:p>
        </p:txBody>
      </p:sp>
    </p:spTree>
    <p:extLst>
      <p:ext uri="{BB962C8B-B14F-4D97-AF65-F5344CB8AC3E}">
        <p14:creationId xmlns:p14="http://schemas.microsoft.com/office/powerpoint/2010/main" val="3128657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Right click on the project and choose Maven =&gt; Add Dependency</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127</a:t>
            </a:fld>
            <a:endParaRPr lang="en-US"/>
          </a:p>
        </p:txBody>
      </p:sp>
    </p:spTree>
    <p:extLst>
      <p:ext uri="{BB962C8B-B14F-4D97-AF65-F5344CB8AC3E}">
        <p14:creationId xmlns:p14="http://schemas.microsoft.com/office/powerpoint/2010/main" val="38386967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Type </a:t>
            </a:r>
            <a:r>
              <a:rPr lang="en-US" dirty="0" err="1" smtClean="0"/>
              <a:t>mysql</a:t>
            </a:r>
            <a:r>
              <a:rPr lang="en-US" dirty="0" smtClean="0"/>
              <a:t> into the</a:t>
            </a:r>
            <a:r>
              <a:rPr lang="en-US" baseline="0" dirty="0" smtClean="0"/>
              <a:t> Enter group id field and the dependency wizard will automatically search for </a:t>
            </a:r>
            <a:r>
              <a:rPr lang="en-US" baseline="0" dirty="0" err="1" smtClean="0"/>
              <a:t>mysql</a:t>
            </a:r>
            <a:r>
              <a:rPr lang="en-US" baseline="0" dirty="0" smtClean="0"/>
              <a:t> related dependencies.  Scroll down to the </a:t>
            </a:r>
            <a:r>
              <a:rPr lang="en-US" baseline="0" dirty="0" err="1" smtClean="0"/>
              <a:t>mysql</a:t>
            </a:r>
            <a:r>
              <a:rPr lang="en-US" baseline="0" dirty="0" smtClean="0"/>
              <a:t>-connector-java and open the folder to expose all available versions.  Choose 5.1.6 and press OK.</a:t>
            </a:r>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128</a:t>
            </a:fld>
            <a:endParaRPr lang="en-US"/>
          </a:p>
        </p:txBody>
      </p:sp>
    </p:spTree>
    <p:extLst>
      <p:ext uri="{BB962C8B-B14F-4D97-AF65-F5344CB8AC3E}">
        <p14:creationId xmlns:p14="http://schemas.microsoft.com/office/powerpoint/2010/main" val="11871917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Cut and paste</a:t>
            </a:r>
            <a:r>
              <a:rPr lang="en-US" baseline="0" dirty="0" smtClean="0"/>
              <a:t> into the the &lt;dependencies&gt; tag</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129</a:t>
            </a:fld>
            <a:endParaRPr lang="en-US"/>
          </a:p>
        </p:txBody>
      </p:sp>
    </p:spTree>
    <p:extLst>
      <p:ext uri="{BB962C8B-B14F-4D97-AF65-F5344CB8AC3E}">
        <p14:creationId xmlns:p14="http://schemas.microsoft.com/office/powerpoint/2010/main" val="384722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 </a:t>
            </a:r>
          </a:p>
          <a:p>
            <a:r>
              <a:rPr lang="en-US" sz="1200" kern="1200" dirty="0" smtClean="0">
                <a:solidFill>
                  <a:schemeClr val="tx1"/>
                </a:solidFill>
                <a:effectLst/>
                <a:latin typeface="+mn-lt"/>
                <a:ea typeface="ＭＳ Ｐゴシック" charset="0"/>
                <a:cs typeface="ＭＳ Ｐゴシック" charset="0"/>
              </a:rPr>
              <a:t>Run the main class in the JDBC connector again and it should give you metadata about the GO ontology.</a:t>
            </a:r>
          </a:p>
          <a:p>
            <a:endParaRPr lang="en-US" dirty="0"/>
          </a:p>
          <a:p>
            <a:r>
              <a:rPr lang="en-US" dirty="0"/>
              <a:t>----- Meeting Notes (1/4/13 15:42) -----</a:t>
            </a:r>
          </a:p>
          <a:p>
            <a:r>
              <a:rPr lang="en-US" dirty="0"/>
              <a:t>You may need to run maven update at this point.</a:t>
            </a:r>
          </a:p>
          <a:p>
            <a:r>
              <a:rPr lang="en-US" dirty="0"/>
              <a:t>----- Meeting Notes (1/7/13 16:08) -----</a:t>
            </a:r>
          </a:p>
          <a:p>
            <a:r>
              <a:rPr lang="en-US" dirty="0"/>
              <a:t>Stop and check on progress</a:t>
            </a:r>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130</a:t>
            </a:fld>
            <a:endParaRPr lang="en-US"/>
          </a:p>
        </p:txBody>
      </p:sp>
    </p:spTree>
    <p:extLst>
      <p:ext uri="{BB962C8B-B14F-4D97-AF65-F5344CB8AC3E}">
        <p14:creationId xmlns:p14="http://schemas.microsoft.com/office/powerpoint/2010/main" val="27630909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Now we want to add this to the build.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Using additions to the </a:t>
            </a:r>
            <a:r>
              <a:rPr lang="en-US" sz="1200" kern="1200" dirty="0" err="1" smtClean="0">
                <a:solidFill>
                  <a:schemeClr val="tx1"/>
                </a:solidFill>
                <a:effectLst/>
                <a:latin typeface="+mn-lt"/>
                <a:ea typeface="ＭＳ Ｐゴシック" charset="0"/>
                <a:cs typeface="ＭＳ Ｐゴシック" charset="0"/>
              </a:rPr>
              <a:t>pom</a:t>
            </a:r>
            <a:r>
              <a:rPr lang="en-US" sz="1200" kern="1200" dirty="0" smtClean="0">
                <a:solidFill>
                  <a:schemeClr val="tx1"/>
                </a:solidFill>
                <a:effectLst/>
                <a:latin typeface="+mn-lt"/>
                <a:ea typeface="ＭＳ Ｐゴシック" charset="0"/>
                <a:cs typeface="ＭＳ Ｐゴシック" charset="0"/>
              </a:rPr>
              <a:t> file we'll add the connector to a maven build.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Update</a:t>
            </a:r>
            <a:r>
              <a:rPr lang="en-US" sz="1200" kern="1200" baseline="0" dirty="0" smtClean="0">
                <a:solidFill>
                  <a:schemeClr val="tx1"/>
                </a:solidFill>
                <a:effectLst/>
                <a:latin typeface="+mn-lt"/>
                <a:ea typeface="ＭＳ Ｐゴシック" charset="0"/>
                <a:cs typeface="ＭＳ Ｐゴシック" charset="0"/>
              </a:rPr>
              <a:t> this inside the instructions tag</a:t>
            </a:r>
            <a:endParaRPr lang="en-US" sz="1200" kern="1200" dirty="0" smtClean="0">
              <a:solidFill>
                <a:schemeClr val="tx1"/>
              </a:solidFill>
              <a:effectLst/>
              <a:latin typeface="+mn-lt"/>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Save the </a:t>
            </a:r>
            <a:r>
              <a:rPr lang="en-US" sz="1200" kern="1200" dirty="0" err="1" smtClean="0">
                <a:solidFill>
                  <a:schemeClr val="tx1"/>
                </a:solidFill>
                <a:effectLst/>
                <a:latin typeface="+mn-lt"/>
                <a:ea typeface="ＭＳ Ｐゴシック" charset="0"/>
                <a:cs typeface="ＭＳ Ｐゴシック" charset="0"/>
              </a:rPr>
              <a:t>pom</a:t>
            </a:r>
            <a:r>
              <a:rPr lang="en-US" sz="1200" kern="1200" dirty="0" smtClean="0">
                <a:solidFill>
                  <a:schemeClr val="tx1"/>
                </a:solidFill>
                <a:effectLst/>
                <a:latin typeface="+mn-lt"/>
                <a:ea typeface="ＭＳ Ｐゴシック" charset="0"/>
                <a:cs typeface="ＭＳ Ｐゴシック" charset="0"/>
              </a:rPr>
              <a:t> file and</a:t>
            </a:r>
            <a:r>
              <a:rPr lang="en-US" sz="1200" kern="1200" baseline="0" dirty="0" smtClean="0">
                <a:solidFill>
                  <a:schemeClr val="tx1"/>
                </a:solidFill>
                <a:effectLst/>
                <a:latin typeface="+mn-lt"/>
                <a:ea typeface="ＭＳ Ｐゴシック" charset="0"/>
                <a:cs typeface="ＭＳ Ｐゴシック" charset="0"/>
              </a:rPr>
              <a:t> d</a:t>
            </a:r>
            <a:r>
              <a:rPr lang="en-US" sz="1200" kern="1200" dirty="0" smtClean="0">
                <a:solidFill>
                  <a:schemeClr val="tx1"/>
                </a:solidFill>
                <a:effectLst/>
                <a:latin typeface="+mn-lt"/>
                <a:ea typeface="ＭＳ Ｐゴシック" charset="0"/>
                <a:cs typeface="ＭＳ Ｐゴシック" charset="0"/>
              </a:rPr>
              <a:t>o a clean install sequence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ＭＳ Ｐゴシック" charset="0"/>
              <a:cs typeface="ＭＳ Ｐゴシック" charset="0"/>
            </a:endParaRPr>
          </a:p>
          <a:p>
            <a:endParaRPr lang="en-US" dirty="0"/>
          </a:p>
          <a:p>
            <a:r>
              <a:rPr lang="en-US" dirty="0"/>
              <a:t>----- Meeting Notes (1/4/13 15:42) -----</a:t>
            </a:r>
          </a:p>
          <a:p>
            <a:r>
              <a:rPr lang="en-US" dirty="0"/>
              <a:t>run maven update</a:t>
            </a:r>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131</a:t>
            </a:fld>
            <a:endParaRPr lang="en-US"/>
          </a:p>
        </p:txBody>
      </p:sp>
    </p:spTree>
    <p:extLst>
      <p:ext uri="{BB962C8B-B14F-4D97-AF65-F5344CB8AC3E}">
        <p14:creationId xmlns:p14="http://schemas.microsoft.com/office/powerpoint/2010/main" val="4375927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From whatever directory you choose to install the cts2 framework standalone server</a:t>
            </a:r>
            <a:r>
              <a:rPr lang="en-US" sz="1200" kern="1200" baseline="0" dirty="0" smtClean="0">
                <a:solidFill>
                  <a:schemeClr val="tx1"/>
                </a:solidFill>
                <a:effectLst/>
                <a:latin typeface="+mn-lt"/>
                <a:ea typeface="ＭＳ Ｐゴシック" charset="0"/>
                <a:cs typeface="ＭＳ Ｐゴシック" charset="0"/>
              </a:rPr>
              <a:t> start the service by executing the jar file from java, then pushing the start button.</a:t>
            </a:r>
            <a:endParaRPr lang="en-US" sz="1200" kern="1200" dirty="0" smtClean="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133</a:t>
            </a:fld>
            <a:endParaRPr lang="en-US"/>
          </a:p>
        </p:txBody>
      </p:sp>
    </p:spTree>
    <p:extLst>
      <p:ext uri="{BB962C8B-B14F-4D97-AF65-F5344CB8AC3E}">
        <p14:creationId xmlns:p14="http://schemas.microsoft.com/office/powerpoint/2010/main" val="1700832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And login as admin/admin</a:t>
            </a:r>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134</a:t>
            </a:fld>
            <a:endParaRPr lang="en-US"/>
          </a:p>
        </p:txBody>
      </p:sp>
    </p:spTree>
    <p:extLst>
      <p:ext uri="{BB962C8B-B14F-4D97-AF65-F5344CB8AC3E}">
        <p14:creationId xmlns:p14="http://schemas.microsoft.com/office/powerpoint/2010/main" val="2102372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11</a:t>
            </a:fld>
            <a:endParaRPr lang="en-US"/>
          </a:p>
        </p:txBody>
      </p:sp>
    </p:spTree>
    <p:extLst>
      <p:ext uri="{BB962C8B-B14F-4D97-AF65-F5344CB8AC3E}">
        <p14:creationId xmlns:p14="http://schemas.microsoft.com/office/powerpoint/2010/main" val="20304270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Choose install update from the bar at the top of the list of plugins.</a:t>
            </a:r>
          </a:p>
          <a:p>
            <a:r>
              <a:rPr lang="en-US" sz="1200" kern="1200" dirty="0" smtClean="0">
                <a:solidFill>
                  <a:schemeClr val="tx1"/>
                </a:solidFill>
                <a:effectLst/>
                <a:latin typeface="+mn-lt"/>
                <a:ea typeface="ＭＳ Ｐゴシック" charset="0"/>
                <a:cs typeface="ＭＳ Ｐゴシック" charset="0"/>
              </a:rPr>
              <a:t> </a:t>
            </a:r>
          </a:p>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135</a:t>
            </a:fld>
            <a:endParaRPr lang="en-US"/>
          </a:p>
        </p:txBody>
      </p:sp>
    </p:spTree>
    <p:extLst>
      <p:ext uri="{BB962C8B-B14F-4D97-AF65-F5344CB8AC3E}">
        <p14:creationId xmlns:p14="http://schemas.microsoft.com/office/powerpoint/2010/main" val="27509409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Browse</a:t>
            </a:r>
            <a:r>
              <a:rPr lang="en-US" sz="1200" kern="1200" baseline="0" dirty="0" smtClean="0">
                <a:solidFill>
                  <a:schemeClr val="tx1"/>
                </a:solidFill>
                <a:effectLst/>
                <a:latin typeface="+mn-lt"/>
                <a:ea typeface="ＭＳ Ｐゴシック" charset="0"/>
                <a:cs typeface="ＭＳ Ｐゴシック" charset="0"/>
              </a:rPr>
              <a:t> to</a:t>
            </a:r>
            <a:r>
              <a:rPr lang="en-US" sz="1200" kern="1200" dirty="0" smtClean="0">
                <a:solidFill>
                  <a:schemeClr val="tx1"/>
                </a:solidFill>
                <a:effectLst/>
                <a:latin typeface="+mn-lt"/>
                <a:ea typeface="ＭＳ Ｐゴシック" charset="0"/>
                <a:cs typeface="ＭＳ Ｐゴシック" charset="0"/>
              </a:rPr>
              <a:t> the jar constructed in the maven build target folder</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136</a:t>
            </a:fld>
            <a:endParaRPr lang="en-US"/>
          </a:p>
        </p:txBody>
      </p:sp>
    </p:spTree>
    <p:extLst>
      <p:ext uri="{BB962C8B-B14F-4D97-AF65-F5344CB8AC3E}">
        <p14:creationId xmlns:p14="http://schemas.microsoft.com/office/powerpoint/2010/main" val="33071942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Refresh the browser</a:t>
            </a:r>
          </a:p>
          <a:p>
            <a:r>
              <a:rPr lang="en-US" sz="1200" kern="1200" dirty="0" smtClean="0">
                <a:solidFill>
                  <a:schemeClr val="tx1"/>
                </a:solidFill>
                <a:effectLst/>
                <a:latin typeface="+mn-lt"/>
                <a:ea typeface="ＭＳ Ｐゴシック" charset="0"/>
                <a:cs typeface="ＭＳ Ｐゴシック" charset="0"/>
              </a:rPr>
              <a:t> </a:t>
            </a:r>
          </a:p>
          <a:p>
            <a:r>
              <a:rPr lang="en-US" sz="1200" kern="1200" dirty="0" smtClean="0">
                <a:solidFill>
                  <a:schemeClr val="tx1"/>
                </a:solidFill>
                <a:effectLst/>
                <a:latin typeface="+mn-lt"/>
                <a:ea typeface="ＭＳ Ｐゴシック" charset="0"/>
                <a:cs typeface="ＭＳ Ｐゴシック" charset="0"/>
              </a:rPr>
              <a:t>Click the play/stop button next to the example service plugin.</a:t>
            </a:r>
          </a:p>
          <a:p>
            <a:r>
              <a:rPr lang="en-US" sz="1200" kern="1200" dirty="0" smtClean="0">
                <a:solidFill>
                  <a:schemeClr val="tx1"/>
                </a:solidFill>
                <a:effectLst/>
                <a:latin typeface="+mn-lt"/>
                <a:ea typeface="ＭＳ Ｐゴシック" charset="0"/>
                <a:cs typeface="ＭＳ Ｐゴシック" charset="0"/>
              </a:rPr>
              <a:t>Go back</a:t>
            </a:r>
            <a:r>
              <a:rPr lang="en-US" sz="1200" kern="1200" baseline="0" dirty="0" smtClean="0">
                <a:solidFill>
                  <a:schemeClr val="tx1"/>
                </a:solidFill>
                <a:effectLst/>
                <a:latin typeface="+mn-lt"/>
                <a:ea typeface="ＭＳ Ｐゴシック" charset="0"/>
                <a:cs typeface="ＭＳ Ｐゴシック" charset="0"/>
              </a:rPr>
              <a:t> and actually start the server and upload the jar.</a:t>
            </a:r>
            <a:endParaRPr lang="en-US" sz="1200" kern="1200" dirty="0" smtClean="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138</a:t>
            </a:fld>
            <a:endParaRPr lang="en-US"/>
          </a:p>
        </p:txBody>
      </p:sp>
    </p:spTree>
    <p:extLst>
      <p:ext uri="{BB962C8B-B14F-4D97-AF65-F5344CB8AC3E}">
        <p14:creationId xmlns:p14="http://schemas.microsoft.com/office/powerpoint/2010/main" val="14113446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Type localhost:8080/codesystem/GO</a:t>
            </a:r>
          </a:p>
          <a:p>
            <a:r>
              <a:rPr lang="en-US" sz="1200" kern="1200" dirty="0" smtClean="0">
                <a:solidFill>
                  <a:schemeClr val="tx1"/>
                </a:solidFill>
                <a:effectLst/>
                <a:latin typeface="+mn-lt"/>
                <a:ea typeface="ＭＳ Ｐゴシック" charset="0"/>
                <a:cs typeface="ＭＳ Ｐゴシック" charset="0"/>
              </a:rPr>
              <a:t>Try also HUGO,</a:t>
            </a:r>
            <a:r>
              <a:rPr lang="en-US" sz="1200" kern="1200" baseline="0" dirty="0" smtClean="0">
                <a:solidFill>
                  <a:schemeClr val="tx1"/>
                </a:solidFill>
                <a:effectLst/>
                <a:latin typeface="+mn-lt"/>
                <a:ea typeface="ＭＳ Ｐゴシック" charset="0"/>
                <a:cs typeface="ＭＳ Ｐゴシック" charset="0"/>
              </a:rPr>
              <a:t> KEGG</a:t>
            </a:r>
            <a:endParaRPr lang="en-US" sz="1200" kern="1200" dirty="0" smtClean="0">
              <a:solidFill>
                <a:schemeClr val="tx1"/>
              </a:solidFill>
              <a:effectLst/>
              <a:latin typeface="+mn-lt"/>
              <a:ea typeface="ＭＳ Ｐゴシック" charset="0"/>
              <a:cs typeface="ＭＳ Ｐゴシック" charset="0"/>
            </a:endParaRPr>
          </a:p>
          <a:p>
            <a:r>
              <a:rPr lang="en-US" sz="1200" kern="1200" dirty="0" smtClean="0">
                <a:solidFill>
                  <a:schemeClr val="tx1"/>
                </a:solidFill>
                <a:effectLst/>
                <a:latin typeface="+mn-lt"/>
                <a:ea typeface="ＭＳ Ｐゴシック" charset="0"/>
                <a:cs typeface="ＭＳ Ｐゴシック" charset="0"/>
              </a:rPr>
              <a:t> </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139</a:t>
            </a:fld>
            <a:endParaRPr lang="en-US"/>
          </a:p>
        </p:txBody>
      </p:sp>
    </p:spTree>
    <p:extLst>
      <p:ext uri="{BB962C8B-B14F-4D97-AF65-F5344CB8AC3E}">
        <p14:creationId xmlns:p14="http://schemas.microsoft.com/office/powerpoint/2010/main" val="2931329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a primarily REST based architecture.  And you will see how this architecture helps define the modular nature of the specification.</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14</a:t>
            </a:fld>
            <a:endParaRPr lang="en-US"/>
          </a:p>
        </p:txBody>
      </p:sp>
    </p:spTree>
    <p:extLst>
      <p:ext uri="{BB962C8B-B14F-4D97-AF65-F5344CB8AC3E}">
        <p14:creationId xmlns:p14="http://schemas.microsoft.com/office/powerpoint/2010/main" val="4279402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is</a:t>
            </a:r>
            <a:r>
              <a:rPr lang="en-US" baseline="0" dirty="0" smtClean="0"/>
              <a:t>, do you have a terminology that is not currently represented in a current service.</a:t>
            </a:r>
          </a:p>
          <a:p>
            <a:r>
              <a:rPr lang="en-US" baseline="0" dirty="0" smtClean="0"/>
              <a:t>Does that service provide the functions you need to get something done.  </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16</a:t>
            </a:fld>
            <a:endParaRPr lang="en-US"/>
          </a:p>
        </p:txBody>
      </p:sp>
    </p:spTree>
    <p:extLst>
      <p:ext uri="{BB962C8B-B14F-4D97-AF65-F5344CB8AC3E}">
        <p14:creationId xmlns:p14="http://schemas.microsoft.com/office/powerpoint/2010/main" val="1644442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References</a:t>
            </a:r>
            <a:r>
              <a:rPr lang="en-US" baseline="0" dirty="0" smtClean="0"/>
              <a:t> for cts2 informatics, rest </a:t>
            </a:r>
            <a:r>
              <a:rPr lang="en-US" baseline="0" dirty="0" err="1" smtClean="0"/>
              <a:t>api</a:t>
            </a:r>
            <a:r>
              <a:rPr lang="en-US" baseline="0" dirty="0" smtClean="0"/>
              <a:t>, and development framework</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19</a:t>
            </a:fld>
            <a:endParaRPr lang="en-US"/>
          </a:p>
        </p:txBody>
      </p:sp>
    </p:spTree>
    <p:extLst>
      <p:ext uri="{BB962C8B-B14F-4D97-AF65-F5344CB8AC3E}">
        <p14:creationId xmlns:p14="http://schemas.microsoft.com/office/powerpoint/2010/main" val="2662081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(1/7/13 14:44) -----</a:t>
            </a:r>
          </a:p>
          <a:p>
            <a:r>
              <a:rPr lang="en-US" dirty="0"/>
              <a:t>This model element needs to become the codesystem.</a:t>
            </a:r>
          </a:p>
          <a:p>
            <a:r>
              <a:rPr lang="en-US" dirty="0"/>
              <a:t>Get rid of associated children.</a:t>
            </a:r>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20</a:t>
            </a:fld>
            <a:endParaRPr lang="en-US"/>
          </a:p>
        </p:txBody>
      </p:sp>
    </p:spTree>
    <p:extLst>
      <p:ext uri="{BB962C8B-B14F-4D97-AF65-F5344CB8AC3E}">
        <p14:creationId xmlns:p14="http://schemas.microsoft.com/office/powerpoint/2010/main" val="4136156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some</a:t>
            </a:r>
            <a:r>
              <a:rPr lang="en-US" baseline="0" dirty="0" smtClean="0"/>
              <a:t> screen shots</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28</a:t>
            </a:fld>
            <a:endParaRPr lang="en-US"/>
          </a:p>
        </p:txBody>
      </p:sp>
    </p:spTree>
    <p:extLst>
      <p:ext uri="{BB962C8B-B14F-4D97-AF65-F5344CB8AC3E}">
        <p14:creationId xmlns:p14="http://schemas.microsoft.com/office/powerpoint/2010/main" val="2545846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0"/>
          <p:cNvGrpSpPr>
            <a:grpSpLocks/>
          </p:cNvGrpSpPr>
          <p:nvPr/>
        </p:nvGrpSpPr>
        <p:grpSpPr bwMode="auto">
          <a:xfrm>
            <a:off x="658813" y="684213"/>
            <a:ext cx="1263650" cy="1379537"/>
            <a:chOff x="3293" y="737"/>
            <a:chExt cx="796" cy="867"/>
          </a:xfrm>
        </p:grpSpPr>
        <p:sp>
          <p:nvSpPr>
            <p:cNvPr id="5" name="Freeform 19"/>
            <p:cNvSpPr>
              <a:spLocks noEditPoints="1"/>
            </p:cNvSpPr>
            <p:nvPr/>
          </p:nvSpPr>
          <p:spPr bwMode="auto">
            <a:xfrm>
              <a:off x="3413" y="1159"/>
              <a:ext cx="556" cy="445"/>
            </a:xfrm>
            <a:custGeom>
              <a:avLst/>
              <a:gdLst>
                <a:gd name="T0" fmla="*/ 129086 w 359"/>
                <a:gd name="T1" fmla="*/ 0 h 287"/>
                <a:gd name="T2" fmla="*/ 94751 w 359"/>
                <a:gd name="T3" fmla="*/ 0 h 287"/>
                <a:gd name="T4" fmla="*/ 94751 w 359"/>
                <a:gd name="T5" fmla="*/ 39800 h 287"/>
                <a:gd name="T6" fmla="*/ 111389 w 359"/>
                <a:gd name="T7" fmla="*/ 79329 h 287"/>
                <a:gd name="T8" fmla="*/ 111389 w 359"/>
                <a:gd name="T9" fmla="*/ 73955 h 287"/>
                <a:gd name="T10" fmla="*/ 102310 w 359"/>
                <a:gd name="T11" fmla="*/ 44601 h 287"/>
                <a:gd name="T12" fmla="*/ 102310 w 359"/>
                <a:gd name="T13" fmla="*/ 34403 h 287"/>
                <a:gd name="T14" fmla="*/ 115585 w 359"/>
                <a:gd name="T15" fmla="*/ 34403 h 287"/>
                <a:gd name="T16" fmla="*/ 115585 w 359"/>
                <a:gd name="T17" fmla="*/ 79329 h 287"/>
                <a:gd name="T18" fmla="*/ 82291 w 359"/>
                <a:gd name="T19" fmla="*/ 130018 h 287"/>
                <a:gd name="T20" fmla="*/ 48327 w 359"/>
                <a:gd name="T21" fmla="*/ 82108 h 287"/>
                <a:gd name="T22" fmla="*/ 69011 w 359"/>
                <a:gd name="T23" fmla="*/ 39800 h 287"/>
                <a:gd name="T24" fmla="*/ 69011 w 359"/>
                <a:gd name="T25" fmla="*/ 34403 h 287"/>
                <a:gd name="T26" fmla="*/ 82291 w 359"/>
                <a:gd name="T27" fmla="*/ 34403 h 287"/>
                <a:gd name="T28" fmla="*/ 90530 w 359"/>
                <a:gd name="T29" fmla="*/ 34403 h 287"/>
                <a:gd name="T30" fmla="*/ 90530 w 359"/>
                <a:gd name="T31" fmla="*/ 25981 h 287"/>
                <a:gd name="T32" fmla="*/ 82291 w 359"/>
                <a:gd name="T33" fmla="*/ 25981 h 287"/>
                <a:gd name="T34" fmla="*/ 69011 w 359"/>
                <a:gd name="T35" fmla="*/ 25981 h 287"/>
                <a:gd name="T36" fmla="*/ 69011 w 359"/>
                <a:gd name="T37" fmla="*/ 25981 h 287"/>
                <a:gd name="T38" fmla="*/ 61358 w 359"/>
                <a:gd name="T39" fmla="*/ 25981 h 287"/>
                <a:gd name="T40" fmla="*/ 61358 w 359"/>
                <a:gd name="T41" fmla="*/ 25981 h 287"/>
                <a:gd name="T42" fmla="*/ 40746 w 359"/>
                <a:gd name="T43" fmla="*/ 25981 h 287"/>
                <a:gd name="T44" fmla="*/ 40746 w 359"/>
                <a:gd name="T45" fmla="*/ 73955 h 287"/>
                <a:gd name="T46" fmla="*/ 40746 w 359"/>
                <a:gd name="T47" fmla="*/ 78469 h 287"/>
                <a:gd name="T48" fmla="*/ 40746 w 359"/>
                <a:gd name="T49" fmla="*/ 78469 h 287"/>
                <a:gd name="T50" fmla="*/ 48327 w 359"/>
                <a:gd name="T51" fmla="*/ 71888 h 287"/>
                <a:gd name="T52" fmla="*/ 48327 w 359"/>
                <a:gd name="T53" fmla="*/ 71888 h 287"/>
                <a:gd name="T54" fmla="*/ 48327 w 359"/>
                <a:gd name="T55" fmla="*/ 34403 h 287"/>
                <a:gd name="T56" fmla="*/ 61358 w 359"/>
                <a:gd name="T57" fmla="*/ 34403 h 287"/>
                <a:gd name="T58" fmla="*/ 61358 w 359"/>
                <a:gd name="T59" fmla="*/ 34403 h 287"/>
                <a:gd name="T60" fmla="*/ 61358 w 359"/>
                <a:gd name="T61" fmla="*/ 44601 h 287"/>
                <a:gd name="T62" fmla="*/ 34308 w 359"/>
                <a:gd name="T63" fmla="*/ 86344 h 287"/>
                <a:gd name="T64" fmla="*/ 7645 w 359"/>
                <a:gd name="T65" fmla="*/ 44601 h 287"/>
                <a:gd name="T66" fmla="*/ 7645 w 359"/>
                <a:gd name="T67" fmla="*/ 8364 h 287"/>
                <a:gd name="T68" fmla="*/ 34308 w 359"/>
                <a:gd name="T69" fmla="*/ 8364 h 287"/>
                <a:gd name="T70" fmla="*/ 61358 w 359"/>
                <a:gd name="T71" fmla="*/ 8364 h 287"/>
                <a:gd name="T72" fmla="*/ 61358 w 359"/>
                <a:gd name="T73" fmla="*/ 22188 h 287"/>
                <a:gd name="T74" fmla="*/ 69011 w 359"/>
                <a:gd name="T75" fmla="*/ 22188 h 287"/>
                <a:gd name="T76" fmla="*/ 69011 w 359"/>
                <a:gd name="T77" fmla="*/ 0 h 287"/>
                <a:gd name="T78" fmla="*/ 34308 w 359"/>
                <a:gd name="T79" fmla="*/ 0 h 287"/>
                <a:gd name="T80" fmla="*/ 0 w 359"/>
                <a:gd name="T81" fmla="*/ 0 h 287"/>
                <a:gd name="T82" fmla="*/ 0 w 359"/>
                <a:gd name="T83" fmla="*/ 39800 h 287"/>
                <a:gd name="T84" fmla="*/ 34308 w 359"/>
                <a:gd name="T85" fmla="*/ 89143 h 287"/>
                <a:gd name="T86" fmla="*/ 41517 w 359"/>
                <a:gd name="T87" fmla="*/ 86344 h 287"/>
                <a:gd name="T88" fmla="*/ 82291 w 359"/>
                <a:gd name="T89" fmla="*/ 133219 h 287"/>
                <a:gd name="T90" fmla="*/ 122972 w 359"/>
                <a:gd name="T91" fmla="*/ 86344 h 287"/>
                <a:gd name="T92" fmla="*/ 129086 w 359"/>
                <a:gd name="T93" fmla="*/ 89143 h 287"/>
                <a:gd name="T94" fmla="*/ 163893 w 359"/>
                <a:gd name="T95" fmla="*/ 39800 h 287"/>
                <a:gd name="T96" fmla="*/ 163893 w 359"/>
                <a:gd name="T97" fmla="*/ 0 h 287"/>
                <a:gd name="T98" fmla="*/ 129086 w 359"/>
                <a:gd name="T99" fmla="*/ 0 h 287"/>
                <a:gd name="T100" fmla="*/ 155799 w 359"/>
                <a:gd name="T101" fmla="*/ 44601 h 287"/>
                <a:gd name="T102" fmla="*/ 129086 w 359"/>
                <a:gd name="T103" fmla="*/ 86344 h 287"/>
                <a:gd name="T104" fmla="*/ 123234 w 359"/>
                <a:gd name="T105" fmla="*/ 83195 h 287"/>
                <a:gd name="T106" fmla="*/ 123858 w 359"/>
                <a:gd name="T107" fmla="*/ 73955 h 287"/>
                <a:gd name="T108" fmla="*/ 123858 w 359"/>
                <a:gd name="T109" fmla="*/ 25981 h 287"/>
                <a:gd name="T110" fmla="*/ 102310 w 359"/>
                <a:gd name="T111" fmla="*/ 25981 h 287"/>
                <a:gd name="T112" fmla="*/ 102310 w 359"/>
                <a:gd name="T113" fmla="*/ 8364 h 287"/>
                <a:gd name="T114" fmla="*/ 129086 w 359"/>
                <a:gd name="T115" fmla="*/ 8364 h 287"/>
                <a:gd name="T116" fmla="*/ 155799 w 359"/>
                <a:gd name="T117" fmla="*/ 8364 h 287"/>
                <a:gd name="T118" fmla="*/ 155799 w 359"/>
                <a:gd name="T119" fmla="*/ 44601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6" name="Freeform 20"/>
            <p:cNvSpPr>
              <a:spLocks/>
            </p:cNvSpPr>
            <p:nvPr/>
          </p:nvSpPr>
          <p:spPr bwMode="auto">
            <a:xfrm>
              <a:off x="3456" y="939"/>
              <a:ext cx="118" cy="149"/>
            </a:xfrm>
            <a:custGeom>
              <a:avLst/>
              <a:gdLst>
                <a:gd name="T0" fmla="*/ 2762 w 76"/>
                <a:gd name="T1" fmla="*/ 45222 h 96"/>
                <a:gd name="T2" fmla="*/ 2762 w 76"/>
                <a:gd name="T3" fmla="*/ 43378 h 96"/>
                <a:gd name="T4" fmla="*/ 5911 w 76"/>
                <a:gd name="T5" fmla="*/ 41774 h 96"/>
                <a:gd name="T6" fmla="*/ 6060 w 76"/>
                <a:gd name="T7" fmla="*/ 41731 h 96"/>
                <a:gd name="T8" fmla="*/ 6060 w 76"/>
                <a:gd name="T9" fmla="*/ 37574 h 96"/>
                <a:gd name="T10" fmla="*/ 6658 w 76"/>
                <a:gd name="T11" fmla="*/ 32189 h 96"/>
                <a:gd name="T12" fmla="*/ 6658 w 76"/>
                <a:gd name="T13" fmla="*/ 15251 h 96"/>
                <a:gd name="T14" fmla="*/ 6060 w 76"/>
                <a:gd name="T15" fmla="*/ 6641 h 96"/>
                <a:gd name="T16" fmla="*/ 5911 w 76"/>
                <a:gd name="T17" fmla="*/ 2757 h 96"/>
                <a:gd name="T18" fmla="*/ 4998 w 76"/>
                <a:gd name="T19" fmla="*/ 2364 h 96"/>
                <a:gd name="T20" fmla="*/ 0 w 76"/>
                <a:gd name="T21" fmla="*/ 1776 h 96"/>
                <a:gd name="T22" fmla="*/ 0 w 76"/>
                <a:gd name="T23" fmla="*/ 0 h 96"/>
                <a:gd name="T24" fmla="*/ 10036 w 76"/>
                <a:gd name="T25" fmla="*/ 0 h 96"/>
                <a:gd name="T26" fmla="*/ 19445 w 76"/>
                <a:gd name="T27" fmla="*/ 0 h 96"/>
                <a:gd name="T28" fmla="*/ 19445 w 76"/>
                <a:gd name="T29" fmla="*/ 1776 h 96"/>
                <a:gd name="T30" fmla="*/ 14609 w 76"/>
                <a:gd name="T31" fmla="*/ 2364 h 96"/>
                <a:gd name="T32" fmla="*/ 13744 w 76"/>
                <a:gd name="T33" fmla="*/ 2757 h 96"/>
                <a:gd name="T34" fmla="*/ 13100 w 76"/>
                <a:gd name="T35" fmla="*/ 6053 h 96"/>
                <a:gd name="T36" fmla="*/ 12795 w 76"/>
                <a:gd name="T37" fmla="*/ 15251 h 96"/>
                <a:gd name="T38" fmla="*/ 12795 w 76"/>
                <a:gd name="T39" fmla="*/ 36739 h 96"/>
                <a:gd name="T40" fmla="*/ 13100 w 76"/>
                <a:gd name="T41" fmla="*/ 41774 h 96"/>
                <a:gd name="T42" fmla="*/ 18706 w 76"/>
                <a:gd name="T43" fmla="*/ 42437 h 96"/>
                <a:gd name="T44" fmla="*/ 31579 w 76"/>
                <a:gd name="T45" fmla="*/ 40998 h 96"/>
                <a:gd name="T46" fmla="*/ 32652 w 76"/>
                <a:gd name="T47" fmla="*/ 38537 h 96"/>
                <a:gd name="T48" fmla="*/ 34155 w 76"/>
                <a:gd name="T49" fmla="*/ 33353 h 96"/>
                <a:gd name="T50" fmla="*/ 35936 w 76"/>
                <a:gd name="T51" fmla="*/ 33353 h 96"/>
                <a:gd name="T52" fmla="*/ 34352 w 76"/>
                <a:gd name="T53" fmla="*/ 44523 h 96"/>
                <a:gd name="T54" fmla="*/ 32652 w 76"/>
                <a:gd name="T55" fmla="*/ 45222 h 96"/>
                <a:gd name="T56" fmla="*/ 27005 w 76"/>
                <a:gd name="T57" fmla="*/ 45222 h 96"/>
                <a:gd name="T58" fmla="*/ 9409 w 76"/>
                <a:gd name="T59" fmla="*/ 44523 h 96"/>
                <a:gd name="T60" fmla="*/ 2762 w 76"/>
                <a:gd name="T61" fmla="*/ 45222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7" name="Freeform 21"/>
            <p:cNvSpPr>
              <a:spLocks noEditPoints="1"/>
            </p:cNvSpPr>
            <p:nvPr/>
          </p:nvSpPr>
          <p:spPr bwMode="auto">
            <a:xfrm>
              <a:off x="3588" y="939"/>
              <a:ext cx="65" cy="149"/>
            </a:xfrm>
            <a:custGeom>
              <a:avLst/>
              <a:gdLst>
                <a:gd name="T0" fmla="*/ 18989 w 42"/>
                <a:gd name="T1" fmla="*/ 42875 h 96"/>
                <a:gd name="T2" fmla="*/ 18989 w 42"/>
                <a:gd name="T3" fmla="*/ 45222 h 96"/>
                <a:gd name="T4" fmla="*/ 10033 w 42"/>
                <a:gd name="T5" fmla="*/ 44523 h 96"/>
                <a:gd name="T6" fmla="*/ 0 w 42"/>
                <a:gd name="T7" fmla="*/ 45222 h 96"/>
                <a:gd name="T8" fmla="*/ 0 w 42"/>
                <a:gd name="T9" fmla="*/ 42875 h 96"/>
                <a:gd name="T10" fmla="*/ 4440 w 42"/>
                <a:gd name="T11" fmla="*/ 42875 h 96"/>
                <a:gd name="T12" fmla="*/ 5853 w 42"/>
                <a:gd name="T13" fmla="*/ 41774 h 96"/>
                <a:gd name="T14" fmla="*/ 6483 w 42"/>
                <a:gd name="T15" fmla="*/ 39027 h 96"/>
                <a:gd name="T16" fmla="*/ 6483 w 42"/>
                <a:gd name="T17" fmla="*/ 29705 h 96"/>
                <a:gd name="T18" fmla="*/ 6483 w 42"/>
                <a:gd name="T19" fmla="*/ 15251 h 96"/>
                <a:gd name="T20" fmla="*/ 6483 w 42"/>
                <a:gd name="T21" fmla="*/ 6641 h 96"/>
                <a:gd name="T22" fmla="*/ 5853 w 42"/>
                <a:gd name="T23" fmla="*/ 2757 h 96"/>
                <a:gd name="T24" fmla="*/ 4440 w 42"/>
                <a:gd name="T25" fmla="*/ 2364 h 96"/>
                <a:gd name="T26" fmla="*/ 0 w 42"/>
                <a:gd name="T27" fmla="*/ 1776 h 96"/>
                <a:gd name="T28" fmla="*/ 0 w 42"/>
                <a:gd name="T29" fmla="*/ 0 h 96"/>
                <a:gd name="T30" fmla="*/ 9631 w 42"/>
                <a:gd name="T31" fmla="*/ 0 h 96"/>
                <a:gd name="T32" fmla="*/ 18989 w 42"/>
                <a:gd name="T33" fmla="*/ 0 h 96"/>
                <a:gd name="T34" fmla="*/ 18989 w 42"/>
                <a:gd name="T35" fmla="*/ 1776 h 96"/>
                <a:gd name="T36" fmla="*/ 14526 w 42"/>
                <a:gd name="T37" fmla="*/ 2364 h 96"/>
                <a:gd name="T38" fmla="*/ 13138 w 42"/>
                <a:gd name="T39" fmla="*/ 2757 h 96"/>
                <a:gd name="T40" fmla="*/ 12666 w 42"/>
                <a:gd name="T41" fmla="*/ 6053 h 96"/>
                <a:gd name="T42" fmla="*/ 12666 w 42"/>
                <a:gd name="T43" fmla="*/ 15251 h 96"/>
                <a:gd name="T44" fmla="*/ 12666 w 42"/>
                <a:gd name="T45" fmla="*/ 29705 h 96"/>
                <a:gd name="T46" fmla="*/ 12666 w 42"/>
                <a:gd name="T47" fmla="*/ 38316 h 96"/>
                <a:gd name="T48" fmla="*/ 13138 w 42"/>
                <a:gd name="T49" fmla="*/ 41774 h 96"/>
                <a:gd name="T50" fmla="*/ 14526 w 42"/>
                <a:gd name="T51" fmla="*/ 42875 h 96"/>
                <a:gd name="T52" fmla="*/ 18989 w 42"/>
                <a:gd name="T53" fmla="*/ 42875 h 96"/>
                <a:gd name="T54" fmla="*/ 12666 w 42"/>
                <a:gd name="T55" fmla="*/ 6053 h 96"/>
                <a:gd name="T56" fmla="*/ 12666 w 42"/>
                <a:gd name="T57" fmla="*/ 15251 h 96"/>
                <a:gd name="T58" fmla="*/ 12666 w 42"/>
                <a:gd name="T59" fmla="*/ 29705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8" name="Freeform 22"/>
            <p:cNvSpPr>
              <a:spLocks/>
            </p:cNvSpPr>
            <p:nvPr/>
          </p:nvSpPr>
          <p:spPr bwMode="auto">
            <a:xfrm>
              <a:off x="3677" y="939"/>
              <a:ext cx="172" cy="152"/>
            </a:xfrm>
            <a:custGeom>
              <a:avLst/>
              <a:gdLst>
                <a:gd name="T0" fmla="*/ 0 w 111"/>
                <a:gd name="T1" fmla="*/ 44719 h 98"/>
                <a:gd name="T2" fmla="*/ 0 w 111"/>
                <a:gd name="T3" fmla="*/ 42439 h 98"/>
                <a:gd name="T4" fmla="*/ 4487 w 111"/>
                <a:gd name="T5" fmla="*/ 42126 h 98"/>
                <a:gd name="T6" fmla="*/ 4960 w 111"/>
                <a:gd name="T7" fmla="*/ 41507 h 98"/>
                <a:gd name="T8" fmla="*/ 5546 w 111"/>
                <a:gd name="T9" fmla="*/ 38281 h 98"/>
                <a:gd name="T10" fmla="*/ 5919 w 111"/>
                <a:gd name="T11" fmla="*/ 31278 h 98"/>
                <a:gd name="T12" fmla="*/ 5919 w 111"/>
                <a:gd name="T13" fmla="*/ 5653 h 98"/>
                <a:gd name="T14" fmla="*/ 5919 w 111"/>
                <a:gd name="T15" fmla="*/ 4265 h 98"/>
                <a:gd name="T16" fmla="*/ 4487 w 111"/>
                <a:gd name="T17" fmla="*/ 2750 h 98"/>
                <a:gd name="T18" fmla="*/ 3201 w 111"/>
                <a:gd name="T19" fmla="*/ 1773 h 98"/>
                <a:gd name="T20" fmla="*/ 0 w 111"/>
                <a:gd name="T21" fmla="*/ 1773 h 98"/>
                <a:gd name="T22" fmla="*/ 0 w 111"/>
                <a:gd name="T23" fmla="*/ 0 h 98"/>
                <a:gd name="T24" fmla="*/ 6953 w 111"/>
                <a:gd name="T25" fmla="*/ 0 h 98"/>
                <a:gd name="T26" fmla="*/ 11910 w 111"/>
                <a:gd name="T27" fmla="*/ 0 h 98"/>
                <a:gd name="T28" fmla="*/ 15722 w 111"/>
                <a:gd name="T29" fmla="*/ 4982 h 98"/>
                <a:gd name="T30" fmla="*/ 22673 w 111"/>
                <a:gd name="T31" fmla="*/ 13002 h 98"/>
                <a:gd name="T32" fmla="*/ 31975 w 111"/>
                <a:gd name="T33" fmla="*/ 24304 h 98"/>
                <a:gd name="T34" fmla="*/ 39376 w 111"/>
                <a:gd name="T35" fmla="*/ 33080 h 98"/>
                <a:gd name="T36" fmla="*/ 42543 w 111"/>
                <a:gd name="T37" fmla="*/ 36517 h 98"/>
                <a:gd name="T38" fmla="*/ 42543 w 111"/>
                <a:gd name="T39" fmla="*/ 13599 h 98"/>
                <a:gd name="T40" fmla="*/ 42543 w 111"/>
                <a:gd name="T41" fmla="*/ 5964 h 98"/>
                <a:gd name="T42" fmla="*/ 41808 w 111"/>
                <a:gd name="T43" fmla="*/ 2750 h 98"/>
                <a:gd name="T44" fmla="*/ 41210 w 111"/>
                <a:gd name="T45" fmla="*/ 2350 h 98"/>
                <a:gd name="T46" fmla="*/ 36851 w 111"/>
                <a:gd name="T47" fmla="*/ 1773 h 98"/>
                <a:gd name="T48" fmla="*/ 36851 w 111"/>
                <a:gd name="T49" fmla="*/ 0 h 98"/>
                <a:gd name="T50" fmla="*/ 44409 w 111"/>
                <a:gd name="T51" fmla="*/ 0 h 98"/>
                <a:gd name="T52" fmla="*/ 51239 w 111"/>
                <a:gd name="T53" fmla="*/ 0 h 98"/>
                <a:gd name="T54" fmla="*/ 51239 w 111"/>
                <a:gd name="T55" fmla="*/ 1773 h 98"/>
                <a:gd name="T56" fmla="*/ 47033 w 111"/>
                <a:gd name="T57" fmla="*/ 2350 h 98"/>
                <a:gd name="T58" fmla="*/ 46020 w 111"/>
                <a:gd name="T59" fmla="*/ 2750 h 98"/>
                <a:gd name="T60" fmla="*/ 45436 w 111"/>
                <a:gd name="T61" fmla="*/ 5964 h 98"/>
                <a:gd name="T62" fmla="*/ 45436 w 111"/>
                <a:gd name="T63" fmla="*/ 13599 h 98"/>
                <a:gd name="T64" fmla="*/ 45436 w 111"/>
                <a:gd name="T65" fmla="*/ 28526 h 98"/>
                <a:gd name="T66" fmla="*/ 45436 w 111"/>
                <a:gd name="T67" fmla="*/ 45761 h 98"/>
                <a:gd name="T68" fmla="*/ 42543 w 111"/>
                <a:gd name="T69" fmla="*/ 45761 h 98"/>
                <a:gd name="T70" fmla="*/ 41808 w 111"/>
                <a:gd name="T71" fmla="*/ 44719 h 98"/>
                <a:gd name="T72" fmla="*/ 40987 w 111"/>
                <a:gd name="T73" fmla="*/ 44244 h 98"/>
                <a:gd name="T74" fmla="*/ 40087 w 111"/>
                <a:gd name="T75" fmla="*/ 43270 h 98"/>
                <a:gd name="T76" fmla="*/ 35827 w 111"/>
                <a:gd name="T77" fmla="*/ 38755 h 98"/>
                <a:gd name="T78" fmla="*/ 31767 w 111"/>
                <a:gd name="T79" fmla="*/ 33753 h 98"/>
                <a:gd name="T80" fmla="*/ 8594 w 111"/>
                <a:gd name="T81" fmla="*/ 6615 h 98"/>
                <a:gd name="T82" fmla="*/ 8594 w 111"/>
                <a:gd name="T83" fmla="*/ 30619 h 98"/>
                <a:gd name="T84" fmla="*/ 9172 w 111"/>
                <a:gd name="T85" fmla="*/ 38281 h 98"/>
                <a:gd name="T86" fmla="*/ 9172 w 111"/>
                <a:gd name="T87" fmla="*/ 41507 h 98"/>
                <a:gd name="T88" fmla="*/ 10146 w 111"/>
                <a:gd name="T89" fmla="*/ 42126 h 98"/>
                <a:gd name="T90" fmla="*/ 14685 w 111"/>
                <a:gd name="T91" fmla="*/ 42439 h 98"/>
                <a:gd name="T92" fmla="*/ 14685 w 111"/>
                <a:gd name="T93" fmla="*/ 44719 h 98"/>
                <a:gd name="T94" fmla="*/ 8279 w 111"/>
                <a:gd name="T95" fmla="*/ 44244 h 98"/>
                <a:gd name="T96" fmla="*/ 0 w 111"/>
                <a:gd name="T97" fmla="*/ 4471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23"/>
            <p:cNvSpPr>
              <a:spLocks/>
            </p:cNvSpPr>
            <p:nvPr/>
          </p:nvSpPr>
          <p:spPr bwMode="auto">
            <a:xfrm>
              <a:off x="3869" y="939"/>
              <a:ext cx="64" cy="149"/>
            </a:xfrm>
            <a:custGeom>
              <a:avLst/>
              <a:gdLst>
                <a:gd name="T0" fmla="*/ 20970 w 41"/>
                <a:gd name="T1" fmla="*/ 42875 h 96"/>
                <a:gd name="T2" fmla="*/ 20970 w 41"/>
                <a:gd name="T3" fmla="*/ 45222 h 96"/>
                <a:gd name="T4" fmla="*/ 10860 w 41"/>
                <a:gd name="T5" fmla="*/ 44523 h 96"/>
                <a:gd name="T6" fmla="*/ 0 w 41"/>
                <a:gd name="T7" fmla="*/ 45222 h 96"/>
                <a:gd name="T8" fmla="*/ 0 w 41"/>
                <a:gd name="T9" fmla="*/ 42875 h 96"/>
                <a:gd name="T10" fmla="*/ 5226 w 41"/>
                <a:gd name="T11" fmla="*/ 42875 h 96"/>
                <a:gd name="T12" fmla="*/ 6277 w 41"/>
                <a:gd name="T13" fmla="*/ 41774 h 96"/>
                <a:gd name="T14" fmla="*/ 6447 w 41"/>
                <a:gd name="T15" fmla="*/ 39027 h 96"/>
                <a:gd name="T16" fmla="*/ 7166 w 41"/>
                <a:gd name="T17" fmla="*/ 29705 h 96"/>
                <a:gd name="T18" fmla="*/ 7166 w 41"/>
                <a:gd name="T19" fmla="*/ 15251 h 96"/>
                <a:gd name="T20" fmla="*/ 6447 w 41"/>
                <a:gd name="T21" fmla="*/ 6641 h 96"/>
                <a:gd name="T22" fmla="*/ 6277 w 41"/>
                <a:gd name="T23" fmla="*/ 2757 h 96"/>
                <a:gd name="T24" fmla="*/ 5226 w 41"/>
                <a:gd name="T25" fmla="*/ 2364 h 96"/>
                <a:gd name="T26" fmla="*/ 0 w 41"/>
                <a:gd name="T27" fmla="*/ 1776 h 96"/>
                <a:gd name="T28" fmla="*/ 0 w 41"/>
                <a:gd name="T29" fmla="*/ 0 h 96"/>
                <a:gd name="T30" fmla="*/ 10064 w 41"/>
                <a:gd name="T31" fmla="*/ 0 h 96"/>
                <a:gd name="T32" fmla="*/ 20970 w 41"/>
                <a:gd name="T33" fmla="*/ 0 h 96"/>
                <a:gd name="T34" fmla="*/ 20970 w 41"/>
                <a:gd name="T35" fmla="*/ 1776 h 96"/>
                <a:gd name="T36" fmla="*/ 15710 w 41"/>
                <a:gd name="T37" fmla="*/ 2364 h 96"/>
                <a:gd name="T38" fmla="*/ 14522 w 41"/>
                <a:gd name="T39" fmla="*/ 2757 h 96"/>
                <a:gd name="T40" fmla="*/ 13813 w 41"/>
                <a:gd name="T41" fmla="*/ 6053 h 96"/>
                <a:gd name="T42" fmla="*/ 13813 w 41"/>
                <a:gd name="T43" fmla="*/ 15251 h 96"/>
                <a:gd name="T44" fmla="*/ 13813 w 41"/>
                <a:gd name="T45" fmla="*/ 29705 h 96"/>
                <a:gd name="T46" fmla="*/ 13813 w 41"/>
                <a:gd name="T47" fmla="*/ 38316 h 96"/>
                <a:gd name="T48" fmla="*/ 14522 w 41"/>
                <a:gd name="T49" fmla="*/ 41774 h 96"/>
                <a:gd name="T50" fmla="*/ 15710 w 41"/>
                <a:gd name="T51" fmla="*/ 42875 h 96"/>
                <a:gd name="T52" fmla="*/ 20970 w 41"/>
                <a:gd name="T53" fmla="*/ 42875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24"/>
            <p:cNvSpPr>
              <a:spLocks/>
            </p:cNvSpPr>
            <p:nvPr/>
          </p:nvSpPr>
          <p:spPr bwMode="auto">
            <a:xfrm>
              <a:off x="3943" y="935"/>
              <a:ext cx="146" cy="156"/>
            </a:xfrm>
            <a:custGeom>
              <a:avLst/>
              <a:gdLst>
                <a:gd name="T0" fmla="*/ 44772 w 94"/>
                <a:gd name="T1" fmla="*/ 43454 h 100"/>
                <a:gd name="T2" fmla="*/ 43159 w 94"/>
                <a:gd name="T3" fmla="*/ 46786 h 100"/>
                <a:gd name="T4" fmla="*/ 35559 w 94"/>
                <a:gd name="T5" fmla="*/ 49672 h 100"/>
                <a:gd name="T6" fmla="*/ 27125 w 94"/>
                <a:gd name="T7" fmla="*/ 50424 h 100"/>
                <a:gd name="T8" fmla="*/ 17464 w 94"/>
                <a:gd name="T9" fmla="*/ 48979 h 100"/>
                <a:gd name="T10" fmla="*/ 10051 w 94"/>
                <a:gd name="T11" fmla="*/ 45139 h 100"/>
                <a:gd name="T12" fmla="*/ 4295 w 94"/>
                <a:gd name="T13" fmla="*/ 39460 h 100"/>
                <a:gd name="T14" fmla="*/ 1024 w 94"/>
                <a:gd name="T15" fmla="*/ 32763 h 100"/>
                <a:gd name="T16" fmla="*/ 0 w 94"/>
                <a:gd name="T17" fmla="*/ 25295 h 100"/>
                <a:gd name="T18" fmla="*/ 7775 w 94"/>
                <a:gd name="T19" fmla="*/ 7062 h 100"/>
                <a:gd name="T20" fmla="*/ 28218 w 94"/>
                <a:gd name="T21" fmla="*/ 0 h 100"/>
                <a:gd name="T22" fmla="*/ 33737 w 94"/>
                <a:gd name="T23" fmla="*/ 677 h 100"/>
                <a:gd name="T24" fmla="*/ 39863 w 94"/>
                <a:gd name="T25" fmla="*/ 1647 h 100"/>
                <a:gd name="T26" fmla="*/ 44772 w 94"/>
                <a:gd name="T27" fmla="*/ 2902 h 100"/>
                <a:gd name="T28" fmla="*/ 43159 w 94"/>
                <a:gd name="T29" fmla="*/ 6413 h 100"/>
                <a:gd name="T30" fmla="*/ 42714 w 94"/>
                <a:gd name="T31" fmla="*/ 13282 h 100"/>
                <a:gd name="T32" fmla="*/ 40333 w 94"/>
                <a:gd name="T33" fmla="*/ 13282 h 100"/>
                <a:gd name="T34" fmla="*/ 40333 w 94"/>
                <a:gd name="T35" fmla="*/ 9192 h 100"/>
                <a:gd name="T36" fmla="*/ 37095 w 94"/>
                <a:gd name="T37" fmla="*/ 4527 h 100"/>
                <a:gd name="T38" fmla="*/ 27125 w 94"/>
                <a:gd name="T39" fmla="*/ 2569 h 100"/>
                <a:gd name="T40" fmla="*/ 18905 w 94"/>
                <a:gd name="T41" fmla="*/ 4008 h 100"/>
                <a:gd name="T42" fmla="*/ 13241 w 94"/>
                <a:gd name="T43" fmla="*/ 7437 h 100"/>
                <a:gd name="T44" fmla="*/ 9254 w 94"/>
                <a:gd name="T45" fmla="*/ 14340 h 100"/>
                <a:gd name="T46" fmla="*/ 7775 w 94"/>
                <a:gd name="T47" fmla="*/ 23735 h 100"/>
                <a:gd name="T48" fmla="*/ 13789 w 94"/>
                <a:gd name="T49" fmla="*/ 40440 h 100"/>
                <a:gd name="T50" fmla="*/ 29991 w 94"/>
                <a:gd name="T51" fmla="*/ 46786 h 100"/>
                <a:gd name="T52" fmla="*/ 38547 w 94"/>
                <a:gd name="T53" fmla="*/ 45243 h 100"/>
                <a:gd name="T54" fmla="*/ 43828 w 94"/>
                <a:gd name="T55" fmla="*/ 42335 h 100"/>
                <a:gd name="T56" fmla="*/ 44772 w 94"/>
                <a:gd name="T57" fmla="*/ 4345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25"/>
            <p:cNvSpPr>
              <a:spLocks/>
            </p:cNvSpPr>
            <p:nvPr/>
          </p:nvSpPr>
          <p:spPr bwMode="auto">
            <a:xfrm>
              <a:off x="3293" y="935"/>
              <a:ext cx="146" cy="156"/>
            </a:xfrm>
            <a:custGeom>
              <a:avLst/>
              <a:gdLst>
                <a:gd name="T0" fmla="*/ 44772 w 94"/>
                <a:gd name="T1" fmla="*/ 43454 h 100"/>
                <a:gd name="T2" fmla="*/ 43159 w 94"/>
                <a:gd name="T3" fmla="*/ 46786 h 100"/>
                <a:gd name="T4" fmla="*/ 35559 w 94"/>
                <a:gd name="T5" fmla="*/ 49672 h 100"/>
                <a:gd name="T6" fmla="*/ 27125 w 94"/>
                <a:gd name="T7" fmla="*/ 50424 h 100"/>
                <a:gd name="T8" fmla="*/ 17464 w 94"/>
                <a:gd name="T9" fmla="*/ 48979 h 100"/>
                <a:gd name="T10" fmla="*/ 10051 w 94"/>
                <a:gd name="T11" fmla="*/ 45139 h 100"/>
                <a:gd name="T12" fmla="*/ 4295 w 94"/>
                <a:gd name="T13" fmla="*/ 39460 h 100"/>
                <a:gd name="T14" fmla="*/ 1024 w 94"/>
                <a:gd name="T15" fmla="*/ 32763 h 100"/>
                <a:gd name="T16" fmla="*/ 0 w 94"/>
                <a:gd name="T17" fmla="*/ 25295 h 100"/>
                <a:gd name="T18" fmla="*/ 7775 w 94"/>
                <a:gd name="T19" fmla="*/ 7062 h 100"/>
                <a:gd name="T20" fmla="*/ 28218 w 94"/>
                <a:gd name="T21" fmla="*/ 0 h 100"/>
                <a:gd name="T22" fmla="*/ 33737 w 94"/>
                <a:gd name="T23" fmla="*/ 677 h 100"/>
                <a:gd name="T24" fmla="*/ 39863 w 94"/>
                <a:gd name="T25" fmla="*/ 1647 h 100"/>
                <a:gd name="T26" fmla="*/ 44772 w 94"/>
                <a:gd name="T27" fmla="*/ 2902 h 100"/>
                <a:gd name="T28" fmla="*/ 43159 w 94"/>
                <a:gd name="T29" fmla="*/ 6413 h 100"/>
                <a:gd name="T30" fmla="*/ 42714 w 94"/>
                <a:gd name="T31" fmla="*/ 13282 h 100"/>
                <a:gd name="T32" fmla="*/ 41018 w 94"/>
                <a:gd name="T33" fmla="*/ 13282 h 100"/>
                <a:gd name="T34" fmla="*/ 40333 w 94"/>
                <a:gd name="T35" fmla="*/ 9192 h 100"/>
                <a:gd name="T36" fmla="*/ 37095 w 94"/>
                <a:gd name="T37" fmla="*/ 4527 h 100"/>
                <a:gd name="T38" fmla="*/ 27125 w 94"/>
                <a:gd name="T39" fmla="*/ 2569 h 100"/>
                <a:gd name="T40" fmla="*/ 18905 w 94"/>
                <a:gd name="T41" fmla="*/ 4008 h 100"/>
                <a:gd name="T42" fmla="*/ 13241 w 94"/>
                <a:gd name="T43" fmla="*/ 7437 h 100"/>
                <a:gd name="T44" fmla="*/ 9254 w 94"/>
                <a:gd name="T45" fmla="*/ 14340 h 100"/>
                <a:gd name="T46" fmla="*/ 7775 w 94"/>
                <a:gd name="T47" fmla="*/ 23735 h 100"/>
                <a:gd name="T48" fmla="*/ 13789 w 94"/>
                <a:gd name="T49" fmla="*/ 40440 h 100"/>
                <a:gd name="T50" fmla="*/ 29991 w 94"/>
                <a:gd name="T51" fmla="*/ 46786 h 100"/>
                <a:gd name="T52" fmla="*/ 38547 w 94"/>
                <a:gd name="T53" fmla="*/ 45243 h 100"/>
                <a:gd name="T54" fmla="*/ 43828 w 94"/>
                <a:gd name="T55" fmla="*/ 42335 h 100"/>
                <a:gd name="T56" fmla="*/ 44772 w 94"/>
                <a:gd name="T57" fmla="*/ 4345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26"/>
            <p:cNvSpPr>
              <a:spLocks/>
            </p:cNvSpPr>
            <p:nvPr/>
          </p:nvSpPr>
          <p:spPr bwMode="auto">
            <a:xfrm>
              <a:off x="3357" y="740"/>
              <a:ext cx="201" cy="151"/>
            </a:xfrm>
            <a:custGeom>
              <a:avLst/>
              <a:gdLst>
                <a:gd name="T0" fmla="*/ 0 w 130"/>
                <a:gd name="T1" fmla="*/ 1837 h 97"/>
                <a:gd name="T2" fmla="*/ 0 w 130"/>
                <a:gd name="T3" fmla="*/ 0 h 97"/>
                <a:gd name="T4" fmla="*/ 6395 w 130"/>
                <a:gd name="T5" fmla="*/ 0 h 97"/>
                <a:gd name="T6" fmla="*/ 12182 w 130"/>
                <a:gd name="T7" fmla="*/ 0 h 97"/>
                <a:gd name="T8" fmla="*/ 17026 w 130"/>
                <a:gd name="T9" fmla="*/ 11705 h 97"/>
                <a:gd name="T10" fmla="*/ 29122 w 130"/>
                <a:gd name="T11" fmla="*/ 37214 h 97"/>
                <a:gd name="T12" fmla="*/ 39753 w 130"/>
                <a:gd name="T13" fmla="*/ 13808 h 97"/>
                <a:gd name="T14" fmla="*/ 45497 w 130"/>
                <a:gd name="T15" fmla="*/ 0 h 97"/>
                <a:gd name="T16" fmla="*/ 51314 w 130"/>
                <a:gd name="T17" fmla="*/ 0 h 97"/>
                <a:gd name="T18" fmla="*/ 58066 w 130"/>
                <a:gd name="T19" fmla="*/ 0 h 97"/>
                <a:gd name="T20" fmla="*/ 58066 w 130"/>
                <a:gd name="T21" fmla="*/ 1837 h 97"/>
                <a:gd name="T22" fmla="*/ 53715 w 130"/>
                <a:gd name="T23" fmla="*/ 2523 h 97"/>
                <a:gd name="T24" fmla="*/ 52339 w 130"/>
                <a:gd name="T25" fmla="*/ 3347 h 97"/>
                <a:gd name="T26" fmla="*/ 52214 w 130"/>
                <a:gd name="T27" fmla="*/ 6277 h 97"/>
                <a:gd name="T28" fmla="*/ 51711 w 130"/>
                <a:gd name="T29" fmla="*/ 15727 h 97"/>
                <a:gd name="T30" fmla="*/ 51711 w 130"/>
                <a:gd name="T31" fmla="*/ 30927 h 97"/>
                <a:gd name="T32" fmla="*/ 52214 w 130"/>
                <a:gd name="T33" fmla="*/ 39643 h 97"/>
                <a:gd name="T34" fmla="*/ 52339 w 130"/>
                <a:gd name="T35" fmla="*/ 43686 h 97"/>
                <a:gd name="T36" fmla="*/ 53715 w 130"/>
                <a:gd name="T37" fmla="*/ 44156 h 97"/>
                <a:gd name="T38" fmla="*/ 58066 w 130"/>
                <a:gd name="T39" fmla="*/ 44766 h 97"/>
                <a:gd name="T40" fmla="*/ 58066 w 130"/>
                <a:gd name="T41" fmla="*/ 46569 h 97"/>
                <a:gd name="T42" fmla="*/ 49115 w 130"/>
                <a:gd name="T43" fmla="*/ 46569 h 97"/>
                <a:gd name="T44" fmla="*/ 39753 w 130"/>
                <a:gd name="T45" fmla="*/ 46569 h 97"/>
                <a:gd name="T46" fmla="*/ 39753 w 130"/>
                <a:gd name="T47" fmla="*/ 44766 h 97"/>
                <a:gd name="T48" fmla="*/ 44783 w 130"/>
                <a:gd name="T49" fmla="*/ 44156 h 97"/>
                <a:gd name="T50" fmla="*/ 45497 w 130"/>
                <a:gd name="T51" fmla="*/ 43686 h 97"/>
                <a:gd name="T52" fmla="*/ 45881 w 130"/>
                <a:gd name="T53" fmla="*/ 40392 h 97"/>
                <a:gd name="T54" fmla="*/ 45881 w 130"/>
                <a:gd name="T55" fmla="*/ 30927 h 97"/>
                <a:gd name="T56" fmla="*/ 45881 w 130"/>
                <a:gd name="T57" fmla="*/ 6930 h 97"/>
                <a:gd name="T58" fmla="*/ 35204 w 130"/>
                <a:gd name="T59" fmla="*/ 30594 h 97"/>
                <a:gd name="T60" fmla="*/ 31164 w 130"/>
                <a:gd name="T61" fmla="*/ 39643 h 97"/>
                <a:gd name="T62" fmla="*/ 28036 w 130"/>
                <a:gd name="T63" fmla="*/ 47626 h 97"/>
                <a:gd name="T64" fmla="*/ 26915 w 130"/>
                <a:gd name="T65" fmla="*/ 47626 h 97"/>
                <a:gd name="T66" fmla="*/ 26325 w 130"/>
                <a:gd name="T67" fmla="*/ 45793 h 97"/>
                <a:gd name="T68" fmla="*/ 23868 w 130"/>
                <a:gd name="T69" fmla="*/ 40697 h 97"/>
                <a:gd name="T70" fmla="*/ 8898 w 130"/>
                <a:gd name="T71" fmla="*/ 7930 h 97"/>
                <a:gd name="T72" fmla="*/ 8898 w 130"/>
                <a:gd name="T73" fmla="*/ 30927 h 97"/>
                <a:gd name="T74" fmla="*/ 8898 w 130"/>
                <a:gd name="T75" fmla="*/ 39643 h 97"/>
                <a:gd name="T76" fmla="*/ 9888 w 130"/>
                <a:gd name="T77" fmla="*/ 43686 h 97"/>
                <a:gd name="T78" fmla="*/ 10631 w 130"/>
                <a:gd name="T79" fmla="*/ 44156 h 97"/>
                <a:gd name="T80" fmla="*/ 15288 w 130"/>
                <a:gd name="T81" fmla="*/ 44766 h 97"/>
                <a:gd name="T82" fmla="*/ 15288 w 130"/>
                <a:gd name="T83" fmla="*/ 46569 h 97"/>
                <a:gd name="T84" fmla="*/ 7473 w 130"/>
                <a:gd name="T85" fmla="*/ 46569 h 97"/>
                <a:gd name="T86" fmla="*/ 0 w 130"/>
                <a:gd name="T87" fmla="*/ 46569 h 97"/>
                <a:gd name="T88" fmla="*/ 0 w 130"/>
                <a:gd name="T89" fmla="*/ 44766 h 97"/>
                <a:gd name="T90" fmla="*/ 4413 w 130"/>
                <a:gd name="T91" fmla="*/ 44156 h 97"/>
                <a:gd name="T92" fmla="*/ 5453 w 130"/>
                <a:gd name="T93" fmla="*/ 43686 h 97"/>
                <a:gd name="T94" fmla="*/ 5755 w 130"/>
                <a:gd name="T95" fmla="*/ 40392 h 97"/>
                <a:gd name="T96" fmla="*/ 6395 w 130"/>
                <a:gd name="T97" fmla="*/ 30927 h 97"/>
                <a:gd name="T98" fmla="*/ 6395 w 130"/>
                <a:gd name="T99" fmla="*/ 15727 h 97"/>
                <a:gd name="T100" fmla="*/ 5755 w 130"/>
                <a:gd name="T101" fmla="*/ 6930 h 97"/>
                <a:gd name="T102" fmla="*/ 5453 w 130"/>
                <a:gd name="T103" fmla="*/ 3347 h 97"/>
                <a:gd name="T104" fmla="*/ 4413 w 130"/>
                <a:gd name="T105" fmla="*/ 2523 h 97"/>
                <a:gd name="T106" fmla="*/ 0 w 130"/>
                <a:gd name="T107" fmla="*/ 1837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27"/>
            <p:cNvSpPr>
              <a:spLocks noEditPoints="1"/>
            </p:cNvSpPr>
            <p:nvPr/>
          </p:nvSpPr>
          <p:spPr bwMode="auto">
            <a:xfrm>
              <a:off x="3566" y="738"/>
              <a:ext cx="166" cy="149"/>
            </a:xfrm>
            <a:custGeom>
              <a:avLst/>
              <a:gdLst>
                <a:gd name="T0" fmla="*/ 7009 w 107"/>
                <a:gd name="T1" fmla="*/ 45222 h 96"/>
                <a:gd name="T2" fmla="*/ 15404 w 107"/>
                <a:gd name="T3" fmla="*/ 45222 h 96"/>
                <a:gd name="T4" fmla="*/ 15404 w 107"/>
                <a:gd name="T5" fmla="*/ 43378 h 96"/>
                <a:gd name="T6" fmla="*/ 11071 w 107"/>
                <a:gd name="T7" fmla="*/ 43378 h 96"/>
                <a:gd name="T8" fmla="*/ 9929 w 107"/>
                <a:gd name="T9" fmla="*/ 42437 h 96"/>
                <a:gd name="T10" fmla="*/ 9929 w 107"/>
                <a:gd name="T11" fmla="*/ 41774 h 96"/>
                <a:gd name="T12" fmla="*/ 10874 w 107"/>
                <a:gd name="T13" fmla="*/ 38537 h 96"/>
                <a:gd name="T14" fmla="*/ 14112 w 107"/>
                <a:gd name="T15" fmla="*/ 30739 h 96"/>
                <a:gd name="T16" fmla="*/ 33229 w 107"/>
                <a:gd name="T17" fmla="*/ 30739 h 96"/>
                <a:gd name="T18" fmla="*/ 37313 w 107"/>
                <a:gd name="T19" fmla="*/ 40081 h 96"/>
                <a:gd name="T20" fmla="*/ 37961 w 107"/>
                <a:gd name="T21" fmla="*/ 41774 h 96"/>
                <a:gd name="T22" fmla="*/ 37313 w 107"/>
                <a:gd name="T23" fmla="*/ 42875 h 96"/>
                <a:gd name="T24" fmla="*/ 36635 w 107"/>
                <a:gd name="T25" fmla="*/ 43378 h 96"/>
                <a:gd name="T26" fmla="*/ 31751 w 107"/>
                <a:gd name="T27" fmla="*/ 43378 h 96"/>
                <a:gd name="T28" fmla="*/ 31751 w 107"/>
                <a:gd name="T29" fmla="*/ 45222 h 96"/>
                <a:gd name="T30" fmla="*/ 42601 w 107"/>
                <a:gd name="T31" fmla="*/ 45222 h 96"/>
                <a:gd name="T32" fmla="*/ 50137 w 107"/>
                <a:gd name="T33" fmla="*/ 45222 h 96"/>
                <a:gd name="T34" fmla="*/ 50137 w 107"/>
                <a:gd name="T35" fmla="*/ 43378 h 96"/>
                <a:gd name="T36" fmla="*/ 46551 w 107"/>
                <a:gd name="T37" fmla="*/ 42875 h 96"/>
                <a:gd name="T38" fmla="*/ 44837 w 107"/>
                <a:gd name="T39" fmla="*/ 41731 h 96"/>
                <a:gd name="T40" fmla="*/ 40603 w 107"/>
                <a:gd name="T41" fmla="*/ 32189 h 96"/>
                <a:gd name="T42" fmla="*/ 26172 w 107"/>
                <a:gd name="T43" fmla="*/ 0 h 96"/>
                <a:gd name="T44" fmla="*/ 24469 w 107"/>
                <a:gd name="T45" fmla="*/ 0 h 96"/>
                <a:gd name="T46" fmla="*/ 18629 w 107"/>
                <a:gd name="T47" fmla="*/ 13064 h 96"/>
                <a:gd name="T48" fmla="*/ 10272 w 107"/>
                <a:gd name="T49" fmla="*/ 30849 h 96"/>
                <a:gd name="T50" fmla="*/ 5967 w 107"/>
                <a:gd name="T51" fmla="*/ 40081 h 96"/>
                <a:gd name="T52" fmla="*/ 4268 w 107"/>
                <a:gd name="T53" fmla="*/ 42437 h 96"/>
                <a:gd name="T54" fmla="*/ 3216 w 107"/>
                <a:gd name="T55" fmla="*/ 43378 h 96"/>
                <a:gd name="T56" fmla="*/ 0 w 107"/>
                <a:gd name="T57" fmla="*/ 43378 h 96"/>
                <a:gd name="T58" fmla="*/ 0 w 107"/>
                <a:gd name="T59" fmla="*/ 45222 h 96"/>
                <a:gd name="T60" fmla="*/ 7009 w 107"/>
                <a:gd name="T61" fmla="*/ 45222 h 96"/>
                <a:gd name="T62" fmla="*/ 23898 w 107"/>
                <a:gd name="T63" fmla="*/ 8417 h 96"/>
                <a:gd name="T64" fmla="*/ 31751 w 107"/>
                <a:gd name="T65" fmla="*/ 27948 h 96"/>
                <a:gd name="T66" fmla="*/ 15404 w 107"/>
                <a:gd name="T67" fmla="*/ 27948 h 96"/>
                <a:gd name="T68" fmla="*/ 23898 w 107"/>
                <a:gd name="T69" fmla="*/ 8417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4" name="Freeform 28"/>
            <p:cNvSpPr>
              <a:spLocks/>
            </p:cNvSpPr>
            <p:nvPr/>
          </p:nvSpPr>
          <p:spPr bwMode="auto">
            <a:xfrm>
              <a:off x="3703" y="740"/>
              <a:ext cx="163" cy="147"/>
            </a:xfrm>
            <a:custGeom>
              <a:avLst/>
              <a:gdLst>
                <a:gd name="T0" fmla="*/ 36504 w 105"/>
                <a:gd name="T1" fmla="*/ 6479 h 95"/>
                <a:gd name="T2" fmla="*/ 38584 w 105"/>
                <a:gd name="T3" fmla="*/ 3163 h 95"/>
                <a:gd name="T4" fmla="*/ 37630 w 105"/>
                <a:gd name="T5" fmla="*/ 2287 h 95"/>
                <a:gd name="T6" fmla="*/ 33086 w 105"/>
                <a:gd name="T7" fmla="*/ 1749 h 95"/>
                <a:gd name="T8" fmla="*/ 33086 w 105"/>
                <a:gd name="T9" fmla="*/ 0 h 95"/>
                <a:gd name="T10" fmla="*/ 41821 w 105"/>
                <a:gd name="T11" fmla="*/ 0 h 95"/>
                <a:gd name="T12" fmla="*/ 49583 w 105"/>
                <a:gd name="T13" fmla="*/ 0 h 95"/>
                <a:gd name="T14" fmla="*/ 49583 w 105"/>
                <a:gd name="T15" fmla="*/ 1749 h 95"/>
                <a:gd name="T16" fmla="*/ 45303 w 105"/>
                <a:gd name="T17" fmla="*/ 2287 h 95"/>
                <a:gd name="T18" fmla="*/ 43580 w 105"/>
                <a:gd name="T19" fmla="*/ 3163 h 95"/>
                <a:gd name="T20" fmla="*/ 41149 w 105"/>
                <a:gd name="T21" fmla="*/ 5848 h 95"/>
                <a:gd name="T22" fmla="*/ 30885 w 105"/>
                <a:gd name="T23" fmla="*/ 19588 h 95"/>
                <a:gd name="T24" fmla="*/ 28073 w 105"/>
                <a:gd name="T25" fmla="*/ 24453 h 95"/>
                <a:gd name="T26" fmla="*/ 28073 w 105"/>
                <a:gd name="T27" fmla="*/ 26188 h 95"/>
                <a:gd name="T28" fmla="*/ 28073 w 105"/>
                <a:gd name="T29" fmla="*/ 28280 h 95"/>
                <a:gd name="T30" fmla="*/ 28073 w 105"/>
                <a:gd name="T31" fmla="*/ 36403 h 95"/>
                <a:gd name="T32" fmla="*/ 28270 w 105"/>
                <a:gd name="T33" fmla="*/ 40292 h 95"/>
                <a:gd name="T34" fmla="*/ 29741 w 105"/>
                <a:gd name="T35" fmla="*/ 40522 h 95"/>
                <a:gd name="T36" fmla="*/ 34305 w 105"/>
                <a:gd name="T37" fmla="*/ 40984 h 95"/>
                <a:gd name="T38" fmla="*/ 34305 w 105"/>
                <a:gd name="T39" fmla="*/ 42732 h 95"/>
                <a:gd name="T40" fmla="*/ 24855 w 105"/>
                <a:gd name="T41" fmla="*/ 42732 h 95"/>
                <a:gd name="T42" fmla="*/ 15274 w 105"/>
                <a:gd name="T43" fmla="*/ 42732 h 95"/>
                <a:gd name="T44" fmla="*/ 15274 w 105"/>
                <a:gd name="T45" fmla="*/ 40984 h 95"/>
                <a:gd name="T46" fmla="*/ 19832 w 105"/>
                <a:gd name="T47" fmla="*/ 40522 h 95"/>
                <a:gd name="T48" fmla="*/ 20774 w 105"/>
                <a:gd name="T49" fmla="*/ 40292 h 95"/>
                <a:gd name="T50" fmla="*/ 21313 w 105"/>
                <a:gd name="T51" fmla="*/ 37141 h 95"/>
                <a:gd name="T52" fmla="*/ 21511 w 105"/>
                <a:gd name="T53" fmla="*/ 28280 h 95"/>
                <a:gd name="T54" fmla="*/ 21511 w 105"/>
                <a:gd name="T55" fmla="*/ 25450 h 95"/>
                <a:gd name="T56" fmla="*/ 20313 w 105"/>
                <a:gd name="T57" fmla="*/ 22400 h 95"/>
                <a:gd name="T58" fmla="*/ 16423 w 105"/>
                <a:gd name="T59" fmla="*/ 17546 h 95"/>
                <a:gd name="T60" fmla="*/ 7801 w 105"/>
                <a:gd name="T61" fmla="*/ 5848 h 95"/>
                <a:gd name="T62" fmla="*/ 6056 w 105"/>
                <a:gd name="T63" fmla="*/ 3163 h 95"/>
                <a:gd name="T64" fmla="*/ 4280 w 105"/>
                <a:gd name="T65" fmla="*/ 2287 h 95"/>
                <a:gd name="T66" fmla="*/ 0 w 105"/>
                <a:gd name="T67" fmla="*/ 1749 h 95"/>
                <a:gd name="T68" fmla="*/ 0 w 105"/>
                <a:gd name="T69" fmla="*/ 0 h 95"/>
                <a:gd name="T70" fmla="*/ 7801 w 105"/>
                <a:gd name="T71" fmla="*/ 0 h 95"/>
                <a:gd name="T72" fmla="*/ 20313 w 105"/>
                <a:gd name="T73" fmla="*/ 0 h 95"/>
                <a:gd name="T74" fmla="*/ 20313 w 105"/>
                <a:gd name="T75" fmla="*/ 1749 h 95"/>
                <a:gd name="T76" fmla="*/ 15274 w 105"/>
                <a:gd name="T77" fmla="*/ 2287 h 95"/>
                <a:gd name="T78" fmla="*/ 14235 w 105"/>
                <a:gd name="T79" fmla="*/ 3163 h 95"/>
                <a:gd name="T80" fmla="*/ 16011 w 105"/>
                <a:gd name="T81" fmla="*/ 6479 h 95"/>
                <a:gd name="T82" fmla="*/ 25872 w 105"/>
                <a:gd name="T83" fmla="*/ 21666 h 95"/>
                <a:gd name="T84" fmla="*/ 36504 w 105"/>
                <a:gd name="T85" fmla="*/ 6479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5" name="Freeform 29"/>
            <p:cNvSpPr>
              <a:spLocks noEditPoints="1"/>
            </p:cNvSpPr>
            <p:nvPr/>
          </p:nvSpPr>
          <p:spPr bwMode="auto">
            <a:xfrm>
              <a:off x="3860" y="737"/>
              <a:ext cx="164" cy="154"/>
            </a:xfrm>
            <a:custGeom>
              <a:avLst/>
              <a:gdLst>
                <a:gd name="T0" fmla="*/ 8469 w 106"/>
                <a:gd name="T1" fmla="*/ 11625 h 99"/>
                <a:gd name="T2" fmla="*/ 13810 w 106"/>
                <a:gd name="T3" fmla="*/ 5070 h 99"/>
                <a:gd name="T4" fmla="*/ 22937 w 106"/>
                <a:gd name="T5" fmla="*/ 2508 h 99"/>
                <a:gd name="T6" fmla="*/ 29709 w 106"/>
                <a:gd name="T7" fmla="*/ 3901 h 99"/>
                <a:gd name="T8" fmla="*/ 34443 w 106"/>
                <a:gd name="T9" fmla="*/ 6228 h 99"/>
                <a:gd name="T10" fmla="*/ 37802 w 106"/>
                <a:gd name="T11" fmla="*/ 10183 h 99"/>
                <a:gd name="T12" fmla="*/ 39530 w 106"/>
                <a:gd name="T13" fmla="*/ 15070 h 99"/>
                <a:gd name="T14" fmla="*/ 40929 w 106"/>
                <a:gd name="T15" fmla="*/ 24640 h 99"/>
                <a:gd name="T16" fmla="*/ 39334 w 106"/>
                <a:gd name="T17" fmla="*/ 35529 h 99"/>
                <a:gd name="T18" fmla="*/ 33716 w 106"/>
                <a:gd name="T19" fmla="*/ 42719 h 99"/>
                <a:gd name="T20" fmla="*/ 24852 w 106"/>
                <a:gd name="T21" fmla="*/ 45424 h 99"/>
                <a:gd name="T22" fmla="*/ 18119 w 106"/>
                <a:gd name="T23" fmla="*/ 44358 h 99"/>
                <a:gd name="T24" fmla="*/ 12639 w 106"/>
                <a:gd name="T25" fmla="*/ 39989 h 99"/>
                <a:gd name="T26" fmla="*/ 8469 w 106"/>
                <a:gd name="T27" fmla="*/ 33281 h 99"/>
                <a:gd name="T28" fmla="*/ 7323 w 106"/>
                <a:gd name="T29" fmla="*/ 27726 h 99"/>
                <a:gd name="T30" fmla="*/ 6432 w 106"/>
                <a:gd name="T31" fmla="*/ 21904 h 99"/>
                <a:gd name="T32" fmla="*/ 8469 w 106"/>
                <a:gd name="T33" fmla="*/ 11625 h 99"/>
                <a:gd name="T34" fmla="*/ 1478 w 106"/>
                <a:gd name="T35" fmla="*/ 33281 h 99"/>
                <a:gd name="T36" fmla="*/ 5769 w 106"/>
                <a:gd name="T37" fmla="*/ 41823 h 99"/>
                <a:gd name="T38" fmla="*/ 13103 w 106"/>
                <a:gd name="T39" fmla="*/ 46643 h 99"/>
                <a:gd name="T40" fmla="*/ 22389 w 106"/>
                <a:gd name="T41" fmla="*/ 48090 h 99"/>
                <a:gd name="T42" fmla="*/ 40488 w 106"/>
                <a:gd name="T43" fmla="*/ 40903 h 99"/>
                <a:gd name="T44" fmla="*/ 47812 w 106"/>
                <a:gd name="T45" fmla="*/ 22489 h 99"/>
                <a:gd name="T46" fmla="*/ 47155 w 106"/>
                <a:gd name="T47" fmla="*/ 15840 h 99"/>
                <a:gd name="T48" fmla="*/ 45369 w 106"/>
                <a:gd name="T49" fmla="*/ 10624 h 99"/>
                <a:gd name="T50" fmla="*/ 40929 w 106"/>
                <a:gd name="T51" fmla="*/ 5121 h 99"/>
                <a:gd name="T52" fmla="*/ 33716 w 106"/>
                <a:gd name="T53" fmla="*/ 1612 h 99"/>
                <a:gd name="T54" fmla="*/ 24433 w 106"/>
                <a:gd name="T55" fmla="*/ 0 h 99"/>
                <a:gd name="T56" fmla="*/ 14471 w 106"/>
                <a:gd name="T57" fmla="*/ 1612 h 99"/>
                <a:gd name="T58" fmla="*/ 6432 w 106"/>
                <a:gd name="T59" fmla="*/ 6830 h 99"/>
                <a:gd name="T60" fmla="*/ 1478 w 106"/>
                <a:gd name="T61" fmla="*/ 14683 h 99"/>
                <a:gd name="T62" fmla="*/ 0 w 106"/>
                <a:gd name="T63" fmla="*/ 24200 h 99"/>
                <a:gd name="T64" fmla="*/ 1478 w 106"/>
                <a:gd name="T65" fmla="*/ 33281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pic>
        <p:nvPicPr>
          <p:cNvPr id="16" name="Picture 13" descr="HL7 International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73950" y="685800"/>
            <a:ext cx="133191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58368" y="2743200"/>
            <a:ext cx="7827264" cy="1371600"/>
          </a:xfrm>
        </p:spPr>
        <p:txBody>
          <a:bodyPr>
            <a:noAutofit/>
          </a:bodyPr>
          <a:lstStyle>
            <a:lvl1pPr algn="l">
              <a:defRPr sz="360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58368" y="4114800"/>
            <a:ext cx="7827264" cy="685800"/>
          </a:xfrm>
        </p:spPr>
        <p:txBody>
          <a:bodyPr>
            <a:normAutofit/>
          </a:bodyPr>
          <a:lstStyle>
            <a:lvl1pPr marL="0" indent="0" algn="l">
              <a:spcBef>
                <a:spcPts val="0"/>
              </a:spcBef>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
        <p:nvSpPr>
          <p:cNvPr id="17" name="Date Placeholder 3"/>
          <p:cNvSpPr>
            <a:spLocks noGrp="1"/>
          </p:cNvSpPr>
          <p:nvPr>
            <p:ph type="dt" sz="half" idx="10"/>
          </p:nvPr>
        </p:nvSpPr>
        <p:spPr/>
        <p:txBody>
          <a:bodyPr/>
          <a:lstStyle>
            <a:lvl1pPr>
              <a:defRPr/>
            </a:lvl1pPr>
          </a:lstStyle>
          <a:p>
            <a:pPr>
              <a:defRPr/>
            </a:pPr>
            <a:fld id="{DE557DC3-ADEA-F944-B914-EA71EAE6ACF8}" type="datetimeFigureOut">
              <a:rPr lang="en-US"/>
              <a:pPr>
                <a:defRPr/>
              </a:pPr>
              <a:t>1/17/13</a:t>
            </a:fld>
            <a:endParaRPr lang="en-US"/>
          </a:p>
        </p:txBody>
      </p:sp>
      <p:sp>
        <p:nvSpPr>
          <p:cNvPr id="18" name="Footer Placeholder 4"/>
          <p:cNvSpPr>
            <a:spLocks noGrp="1"/>
          </p:cNvSpPr>
          <p:nvPr>
            <p:ph type="ftr" sz="quarter" idx="11"/>
          </p:nvPr>
        </p:nvSpPr>
        <p:spPr/>
        <p:txBody>
          <a:bodyPr/>
          <a:lstStyle>
            <a:lvl1pPr>
              <a:defRPr/>
            </a:lvl1pPr>
          </a:lstStyle>
          <a:p>
            <a:pPr>
              <a:defRPr/>
            </a:pPr>
            <a:endParaRPr lang="en-US"/>
          </a:p>
        </p:txBody>
      </p:sp>
      <p:sp>
        <p:nvSpPr>
          <p:cNvPr id="19" name="Slide Number Placeholder 5"/>
          <p:cNvSpPr>
            <a:spLocks noGrp="1"/>
          </p:cNvSpPr>
          <p:nvPr>
            <p:ph type="sldNum" sz="quarter" idx="12"/>
          </p:nvPr>
        </p:nvSpPr>
        <p:spPr/>
        <p:txBody>
          <a:bodyPr/>
          <a:lstStyle>
            <a:lvl1pPr>
              <a:defRPr/>
            </a:lvl1pPr>
          </a:lstStyle>
          <a:p>
            <a:pPr>
              <a:defRPr/>
            </a:pPr>
            <a:fld id="{F532A828-D71F-DB40-89F1-A737337173A2}" type="slidenum">
              <a:rPr lang="en-US"/>
              <a:pPr>
                <a:defRPr/>
              </a:pPr>
              <a:t>‹#›</a:t>
            </a:fld>
            <a:endParaRPr lang="en-US"/>
          </a:p>
        </p:txBody>
      </p:sp>
    </p:spTree>
    <p:extLst>
      <p:ext uri="{BB962C8B-B14F-4D97-AF65-F5344CB8AC3E}">
        <p14:creationId xmlns:p14="http://schemas.microsoft.com/office/powerpoint/2010/main" val="150680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5" name="Group 18"/>
          <p:cNvGrpSpPr>
            <a:grpSpLocks/>
          </p:cNvGrpSpPr>
          <p:nvPr/>
        </p:nvGrpSpPr>
        <p:grpSpPr bwMode="auto">
          <a:xfrm>
            <a:off x="120650" y="6299200"/>
            <a:ext cx="420688" cy="458788"/>
            <a:chOff x="3293" y="737"/>
            <a:chExt cx="796" cy="867"/>
          </a:xfrm>
        </p:grpSpPr>
        <p:sp>
          <p:nvSpPr>
            <p:cNvPr id="6" name="Freeform 19"/>
            <p:cNvSpPr>
              <a:spLocks noEditPoints="1"/>
            </p:cNvSpPr>
            <p:nvPr/>
          </p:nvSpPr>
          <p:spPr bwMode="auto">
            <a:xfrm>
              <a:off x="3413" y="1159"/>
              <a:ext cx="556" cy="445"/>
            </a:xfrm>
            <a:custGeom>
              <a:avLst/>
              <a:gdLst>
                <a:gd name="T0" fmla="*/ 129086 w 359"/>
                <a:gd name="T1" fmla="*/ 0 h 287"/>
                <a:gd name="T2" fmla="*/ 94751 w 359"/>
                <a:gd name="T3" fmla="*/ 0 h 287"/>
                <a:gd name="T4" fmla="*/ 94751 w 359"/>
                <a:gd name="T5" fmla="*/ 39800 h 287"/>
                <a:gd name="T6" fmla="*/ 111389 w 359"/>
                <a:gd name="T7" fmla="*/ 79329 h 287"/>
                <a:gd name="T8" fmla="*/ 111389 w 359"/>
                <a:gd name="T9" fmla="*/ 73955 h 287"/>
                <a:gd name="T10" fmla="*/ 102310 w 359"/>
                <a:gd name="T11" fmla="*/ 44601 h 287"/>
                <a:gd name="T12" fmla="*/ 102310 w 359"/>
                <a:gd name="T13" fmla="*/ 34403 h 287"/>
                <a:gd name="T14" fmla="*/ 115585 w 359"/>
                <a:gd name="T15" fmla="*/ 34403 h 287"/>
                <a:gd name="T16" fmla="*/ 115585 w 359"/>
                <a:gd name="T17" fmla="*/ 79329 h 287"/>
                <a:gd name="T18" fmla="*/ 82291 w 359"/>
                <a:gd name="T19" fmla="*/ 130018 h 287"/>
                <a:gd name="T20" fmla="*/ 48327 w 359"/>
                <a:gd name="T21" fmla="*/ 82108 h 287"/>
                <a:gd name="T22" fmla="*/ 69011 w 359"/>
                <a:gd name="T23" fmla="*/ 39800 h 287"/>
                <a:gd name="T24" fmla="*/ 69011 w 359"/>
                <a:gd name="T25" fmla="*/ 34403 h 287"/>
                <a:gd name="T26" fmla="*/ 82291 w 359"/>
                <a:gd name="T27" fmla="*/ 34403 h 287"/>
                <a:gd name="T28" fmla="*/ 90530 w 359"/>
                <a:gd name="T29" fmla="*/ 34403 h 287"/>
                <a:gd name="T30" fmla="*/ 90530 w 359"/>
                <a:gd name="T31" fmla="*/ 25981 h 287"/>
                <a:gd name="T32" fmla="*/ 82291 w 359"/>
                <a:gd name="T33" fmla="*/ 25981 h 287"/>
                <a:gd name="T34" fmla="*/ 69011 w 359"/>
                <a:gd name="T35" fmla="*/ 25981 h 287"/>
                <a:gd name="T36" fmla="*/ 69011 w 359"/>
                <a:gd name="T37" fmla="*/ 25981 h 287"/>
                <a:gd name="T38" fmla="*/ 61358 w 359"/>
                <a:gd name="T39" fmla="*/ 25981 h 287"/>
                <a:gd name="T40" fmla="*/ 61358 w 359"/>
                <a:gd name="T41" fmla="*/ 25981 h 287"/>
                <a:gd name="T42" fmla="*/ 40746 w 359"/>
                <a:gd name="T43" fmla="*/ 25981 h 287"/>
                <a:gd name="T44" fmla="*/ 40746 w 359"/>
                <a:gd name="T45" fmla="*/ 73955 h 287"/>
                <a:gd name="T46" fmla="*/ 40746 w 359"/>
                <a:gd name="T47" fmla="*/ 78469 h 287"/>
                <a:gd name="T48" fmla="*/ 40746 w 359"/>
                <a:gd name="T49" fmla="*/ 78469 h 287"/>
                <a:gd name="T50" fmla="*/ 48327 w 359"/>
                <a:gd name="T51" fmla="*/ 71888 h 287"/>
                <a:gd name="T52" fmla="*/ 48327 w 359"/>
                <a:gd name="T53" fmla="*/ 71888 h 287"/>
                <a:gd name="T54" fmla="*/ 48327 w 359"/>
                <a:gd name="T55" fmla="*/ 34403 h 287"/>
                <a:gd name="T56" fmla="*/ 61358 w 359"/>
                <a:gd name="T57" fmla="*/ 34403 h 287"/>
                <a:gd name="T58" fmla="*/ 61358 w 359"/>
                <a:gd name="T59" fmla="*/ 34403 h 287"/>
                <a:gd name="T60" fmla="*/ 61358 w 359"/>
                <a:gd name="T61" fmla="*/ 44601 h 287"/>
                <a:gd name="T62" fmla="*/ 34308 w 359"/>
                <a:gd name="T63" fmla="*/ 86344 h 287"/>
                <a:gd name="T64" fmla="*/ 7645 w 359"/>
                <a:gd name="T65" fmla="*/ 44601 h 287"/>
                <a:gd name="T66" fmla="*/ 7645 w 359"/>
                <a:gd name="T67" fmla="*/ 8364 h 287"/>
                <a:gd name="T68" fmla="*/ 34308 w 359"/>
                <a:gd name="T69" fmla="*/ 8364 h 287"/>
                <a:gd name="T70" fmla="*/ 61358 w 359"/>
                <a:gd name="T71" fmla="*/ 8364 h 287"/>
                <a:gd name="T72" fmla="*/ 61358 w 359"/>
                <a:gd name="T73" fmla="*/ 22188 h 287"/>
                <a:gd name="T74" fmla="*/ 69011 w 359"/>
                <a:gd name="T75" fmla="*/ 22188 h 287"/>
                <a:gd name="T76" fmla="*/ 69011 w 359"/>
                <a:gd name="T77" fmla="*/ 0 h 287"/>
                <a:gd name="T78" fmla="*/ 34308 w 359"/>
                <a:gd name="T79" fmla="*/ 0 h 287"/>
                <a:gd name="T80" fmla="*/ 0 w 359"/>
                <a:gd name="T81" fmla="*/ 0 h 287"/>
                <a:gd name="T82" fmla="*/ 0 w 359"/>
                <a:gd name="T83" fmla="*/ 39800 h 287"/>
                <a:gd name="T84" fmla="*/ 34308 w 359"/>
                <a:gd name="T85" fmla="*/ 89143 h 287"/>
                <a:gd name="T86" fmla="*/ 41517 w 359"/>
                <a:gd name="T87" fmla="*/ 86344 h 287"/>
                <a:gd name="T88" fmla="*/ 82291 w 359"/>
                <a:gd name="T89" fmla="*/ 133219 h 287"/>
                <a:gd name="T90" fmla="*/ 122972 w 359"/>
                <a:gd name="T91" fmla="*/ 86344 h 287"/>
                <a:gd name="T92" fmla="*/ 129086 w 359"/>
                <a:gd name="T93" fmla="*/ 89143 h 287"/>
                <a:gd name="T94" fmla="*/ 163893 w 359"/>
                <a:gd name="T95" fmla="*/ 39800 h 287"/>
                <a:gd name="T96" fmla="*/ 163893 w 359"/>
                <a:gd name="T97" fmla="*/ 0 h 287"/>
                <a:gd name="T98" fmla="*/ 129086 w 359"/>
                <a:gd name="T99" fmla="*/ 0 h 287"/>
                <a:gd name="T100" fmla="*/ 155799 w 359"/>
                <a:gd name="T101" fmla="*/ 44601 h 287"/>
                <a:gd name="T102" fmla="*/ 129086 w 359"/>
                <a:gd name="T103" fmla="*/ 86344 h 287"/>
                <a:gd name="T104" fmla="*/ 123234 w 359"/>
                <a:gd name="T105" fmla="*/ 83195 h 287"/>
                <a:gd name="T106" fmla="*/ 123858 w 359"/>
                <a:gd name="T107" fmla="*/ 73955 h 287"/>
                <a:gd name="T108" fmla="*/ 123858 w 359"/>
                <a:gd name="T109" fmla="*/ 25981 h 287"/>
                <a:gd name="T110" fmla="*/ 102310 w 359"/>
                <a:gd name="T111" fmla="*/ 25981 h 287"/>
                <a:gd name="T112" fmla="*/ 102310 w 359"/>
                <a:gd name="T113" fmla="*/ 8364 h 287"/>
                <a:gd name="T114" fmla="*/ 129086 w 359"/>
                <a:gd name="T115" fmla="*/ 8364 h 287"/>
                <a:gd name="T116" fmla="*/ 155799 w 359"/>
                <a:gd name="T117" fmla="*/ 8364 h 287"/>
                <a:gd name="T118" fmla="*/ 155799 w 359"/>
                <a:gd name="T119" fmla="*/ 44601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7" name="Freeform 20"/>
            <p:cNvSpPr>
              <a:spLocks/>
            </p:cNvSpPr>
            <p:nvPr/>
          </p:nvSpPr>
          <p:spPr bwMode="auto">
            <a:xfrm>
              <a:off x="3456" y="939"/>
              <a:ext cx="118" cy="149"/>
            </a:xfrm>
            <a:custGeom>
              <a:avLst/>
              <a:gdLst>
                <a:gd name="T0" fmla="*/ 2762 w 76"/>
                <a:gd name="T1" fmla="*/ 45222 h 96"/>
                <a:gd name="T2" fmla="*/ 2762 w 76"/>
                <a:gd name="T3" fmla="*/ 43378 h 96"/>
                <a:gd name="T4" fmla="*/ 5911 w 76"/>
                <a:gd name="T5" fmla="*/ 41774 h 96"/>
                <a:gd name="T6" fmla="*/ 6060 w 76"/>
                <a:gd name="T7" fmla="*/ 41731 h 96"/>
                <a:gd name="T8" fmla="*/ 6060 w 76"/>
                <a:gd name="T9" fmla="*/ 37574 h 96"/>
                <a:gd name="T10" fmla="*/ 6658 w 76"/>
                <a:gd name="T11" fmla="*/ 32189 h 96"/>
                <a:gd name="T12" fmla="*/ 6658 w 76"/>
                <a:gd name="T13" fmla="*/ 15251 h 96"/>
                <a:gd name="T14" fmla="*/ 6060 w 76"/>
                <a:gd name="T15" fmla="*/ 6641 h 96"/>
                <a:gd name="T16" fmla="*/ 5911 w 76"/>
                <a:gd name="T17" fmla="*/ 2757 h 96"/>
                <a:gd name="T18" fmla="*/ 4998 w 76"/>
                <a:gd name="T19" fmla="*/ 2364 h 96"/>
                <a:gd name="T20" fmla="*/ 0 w 76"/>
                <a:gd name="T21" fmla="*/ 1776 h 96"/>
                <a:gd name="T22" fmla="*/ 0 w 76"/>
                <a:gd name="T23" fmla="*/ 0 h 96"/>
                <a:gd name="T24" fmla="*/ 10036 w 76"/>
                <a:gd name="T25" fmla="*/ 0 h 96"/>
                <a:gd name="T26" fmla="*/ 19445 w 76"/>
                <a:gd name="T27" fmla="*/ 0 h 96"/>
                <a:gd name="T28" fmla="*/ 19445 w 76"/>
                <a:gd name="T29" fmla="*/ 1776 h 96"/>
                <a:gd name="T30" fmla="*/ 14609 w 76"/>
                <a:gd name="T31" fmla="*/ 2364 h 96"/>
                <a:gd name="T32" fmla="*/ 13744 w 76"/>
                <a:gd name="T33" fmla="*/ 2757 h 96"/>
                <a:gd name="T34" fmla="*/ 13100 w 76"/>
                <a:gd name="T35" fmla="*/ 6053 h 96"/>
                <a:gd name="T36" fmla="*/ 12795 w 76"/>
                <a:gd name="T37" fmla="*/ 15251 h 96"/>
                <a:gd name="T38" fmla="*/ 12795 w 76"/>
                <a:gd name="T39" fmla="*/ 36739 h 96"/>
                <a:gd name="T40" fmla="*/ 13100 w 76"/>
                <a:gd name="T41" fmla="*/ 41774 h 96"/>
                <a:gd name="T42" fmla="*/ 18706 w 76"/>
                <a:gd name="T43" fmla="*/ 42437 h 96"/>
                <a:gd name="T44" fmla="*/ 31579 w 76"/>
                <a:gd name="T45" fmla="*/ 40998 h 96"/>
                <a:gd name="T46" fmla="*/ 32652 w 76"/>
                <a:gd name="T47" fmla="*/ 38537 h 96"/>
                <a:gd name="T48" fmla="*/ 34155 w 76"/>
                <a:gd name="T49" fmla="*/ 33353 h 96"/>
                <a:gd name="T50" fmla="*/ 35936 w 76"/>
                <a:gd name="T51" fmla="*/ 33353 h 96"/>
                <a:gd name="T52" fmla="*/ 34352 w 76"/>
                <a:gd name="T53" fmla="*/ 44523 h 96"/>
                <a:gd name="T54" fmla="*/ 32652 w 76"/>
                <a:gd name="T55" fmla="*/ 45222 h 96"/>
                <a:gd name="T56" fmla="*/ 27005 w 76"/>
                <a:gd name="T57" fmla="*/ 45222 h 96"/>
                <a:gd name="T58" fmla="*/ 9409 w 76"/>
                <a:gd name="T59" fmla="*/ 44523 h 96"/>
                <a:gd name="T60" fmla="*/ 2762 w 76"/>
                <a:gd name="T61" fmla="*/ 45222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8" name="Freeform 21"/>
            <p:cNvSpPr>
              <a:spLocks noEditPoints="1"/>
            </p:cNvSpPr>
            <p:nvPr/>
          </p:nvSpPr>
          <p:spPr bwMode="auto">
            <a:xfrm>
              <a:off x="3588" y="939"/>
              <a:ext cx="65" cy="149"/>
            </a:xfrm>
            <a:custGeom>
              <a:avLst/>
              <a:gdLst>
                <a:gd name="T0" fmla="*/ 18989 w 42"/>
                <a:gd name="T1" fmla="*/ 42875 h 96"/>
                <a:gd name="T2" fmla="*/ 18989 w 42"/>
                <a:gd name="T3" fmla="*/ 45222 h 96"/>
                <a:gd name="T4" fmla="*/ 10033 w 42"/>
                <a:gd name="T5" fmla="*/ 44523 h 96"/>
                <a:gd name="T6" fmla="*/ 0 w 42"/>
                <a:gd name="T7" fmla="*/ 45222 h 96"/>
                <a:gd name="T8" fmla="*/ 0 w 42"/>
                <a:gd name="T9" fmla="*/ 42875 h 96"/>
                <a:gd name="T10" fmla="*/ 4440 w 42"/>
                <a:gd name="T11" fmla="*/ 42875 h 96"/>
                <a:gd name="T12" fmla="*/ 5853 w 42"/>
                <a:gd name="T13" fmla="*/ 41774 h 96"/>
                <a:gd name="T14" fmla="*/ 6483 w 42"/>
                <a:gd name="T15" fmla="*/ 39027 h 96"/>
                <a:gd name="T16" fmla="*/ 6483 w 42"/>
                <a:gd name="T17" fmla="*/ 29705 h 96"/>
                <a:gd name="T18" fmla="*/ 6483 w 42"/>
                <a:gd name="T19" fmla="*/ 15251 h 96"/>
                <a:gd name="T20" fmla="*/ 6483 w 42"/>
                <a:gd name="T21" fmla="*/ 6641 h 96"/>
                <a:gd name="T22" fmla="*/ 5853 w 42"/>
                <a:gd name="T23" fmla="*/ 2757 h 96"/>
                <a:gd name="T24" fmla="*/ 4440 w 42"/>
                <a:gd name="T25" fmla="*/ 2364 h 96"/>
                <a:gd name="T26" fmla="*/ 0 w 42"/>
                <a:gd name="T27" fmla="*/ 1776 h 96"/>
                <a:gd name="T28" fmla="*/ 0 w 42"/>
                <a:gd name="T29" fmla="*/ 0 h 96"/>
                <a:gd name="T30" fmla="*/ 9631 w 42"/>
                <a:gd name="T31" fmla="*/ 0 h 96"/>
                <a:gd name="T32" fmla="*/ 18989 w 42"/>
                <a:gd name="T33" fmla="*/ 0 h 96"/>
                <a:gd name="T34" fmla="*/ 18989 w 42"/>
                <a:gd name="T35" fmla="*/ 1776 h 96"/>
                <a:gd name="T36" fmla="*/ 14526 w 42"/>
                <a:gd name="T37" fmla="*/ 2364 h 96"/>
                <a:gd name="T38" fmla="*/ 13138 w 42"/>
                <a:gd name="T39" fmla="*/ 2757 h 96"/>
                <a:gd name="T40" fmla="*/ 12666 w 42"/>
                <a:gd name="T41" fmla="*/ 6053 h 96"/>
                <a:gd name="T42" fmla="*/ 12666 w 42"/>
                <a:gd name="T43" fmla="*/ 15251 h 96"/>
                <a:gd name="T44" fmla="*/ 12666 w 42"/>
                <a:gd name="T45" fmla="*/ 29705 h 96"/>
                <a:gd name="T46" fmla="*/ 12666 w 42"/>
                <a:gd name="T47" fmla="*/ 38316 h 96"/>
                <a:gd name="T48" fmla="*/ 13138 w 42"/>
                <a:gd name="T49" fmla="*/ 41774 h 96"/>
                <a:gd name="T50" fmla="*/ 14526 w 42"/>
                <a:gd name="T51" fmla="*/ 42875 h 96"/>
                <a:gd name="T52" fmla="*/ 18989 w 42"/>
                <a:gd name="T53" fmla="*/ 42875 h 96"/>
                <a:gd name="T54" fmla="*/ 12666 w 42"/>
                <a:gd name="T55" fmla="*/ 6053 h 96"/>
                <a:gd name="T56" fmla="*/ 12666 w 42"/>
                <a:gd name="T57" fmla="*/ 15251 h 96"/>
                <a:gd name="T58" fmla="*/ 12666 w 42"/>
                <a:gd name="T59" fmla="*/ 29705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22"/>
            <p:cNvSpPr>
              <a:spLocks/>
            </p:cNvSpPr>
            <p:nvPr/>
          </p:nvSpPr>
          <p:spPr bwMode="auto">
            <a:xfrm>
              <a:off x="3677" y="939"/>
              <a:ext cx="172" cy="152"/>
            </a:xfrm>
            <a:custGeom>
              <a:avLst/>
              <a:gdLst>
                <a:gd name="T0" fmla="*/ 0 w 111"/>
                <a:gd name="T1" fmla="*/ 44719 h 98"/>
                <a:gd name="T2" fmla="*/ 0 w 111"/>
                <a:gd name="T3" fmla="*/ 42439 h 98"/>
                <a:gd name="T4" fmla="*/ 4487 w 111"/>
                <a:gd name="T5" fmla="*/ 42126 h 98"/>
                <a:gd name="T6" fmla="*/ 4960 w 111"/>
                <a:gd name="T7" fmla="*/ 41507 h 98"/>
                <a:gd name="T8" fmla="*/ 5546 w 111"/>
                <a:gd name="T9" fmla="*/ 38281 h 98"/>
                <a:gd name="T10" fmla="*/ 5919 w 111"/>
                <a:gd name="T11" fmla="*/ 31278 h 98"/>
                <a:gd name="T12" fmla="*/ 5919 w 111"/>
                <a:gd name="T13" fmla="*/ 5653 h 98"/>
                <a:gd name="T14" fmla="*/ 5919 w 111"/>
                <a:gd name="T15" fmla="*/ 4265 h 98"/>
                <a:gd name="T16" fmla="*/ 4487 w 111"/>
                <a:gd name="T17" fmla="*/ 2750 h 98"/>
                <a:gd name="T18" fmla="*/ 3201 w 111"/>
                <a:gd name="T19" fmla="*/ 1773 h 98"/>
                <a:gd name="T20" fmla="*/ 0 w 111"/>
                <a:gd name="T21" fmla="*/ 1773 h 98"/>
                <a:gd name="T22" fmla="*/ 0 w 111"/>
                <a:gd name="T23" fmla="*/ 0 h 98"/>
                <a:gd name="T24" fmla="*/ 6953 w 111"/>
                <a:gd name="T25" fmla="*/ 0 h 98"/>
                <a:gd name="T26" fmla="*/ 11910 w 111"/>
                <a:gd name="T27" fmla="*/ 0 h 98"/>
                <a:gd name="T28" fmla="*/ 15722 w 111"/>
                <a:gd name="T29" fmla="*/ 4982 h 98"/>
                <a:gd name="T30" fmla="*/ 22673 w 111"/>
                <a:gd name="T31" fmla="*/ 13002 h 98"/>
                <a:gd name="T32" fmla="*/ 31975 w 111"/>
                <a:gd name="T33" fmla="*/ 24304 h 98"/>
                <a:gd name="T34" fmla="*/ 39376 w 111"/>
                <a:gd name="T35" fmla="*/ 33080 h 98"/>
                <a:gd name="T36" fmla="*/ 42543 w 111"/>
                <a:gd name="T37" fmla="*/ 36517 h 98"/>
                <a:gd name="T38" fmla="*/ 42543 w 111"/>
                <a:gd name="T39" fmla="*/ 13599 h 98"/>
                <a:gd name="T40" fmla="*/ 42543 w 111"/>
                <a:gd name="T41" fmla="*/ 5964 h 98"/>
                <a:gd name="T42" fmla="*/ 41808 w 111"/>
                <a:gd name="T43" fmla="*/ 2750 h 98"/>
                <a:gd name="T44" fmla="*/ 41210 w 111"/>
                <a:gd name="T45" fmla="*/ 2350 h 98"/>
                <a:gd name="T46" fmla="*/ 36851 w 111"/>
                <a:gd name="T47" fmla="*/ 1773 h 98"/>
                <a:gd name="T48" fmla="*/ 36851 w 111"/>
                <a:gd name="T49" fmla="*/ 0 h 98"/>
                <a:gd name="T50" fmla="*/ 44409 w 111"/>
                <a:gd name="T51" fmla="*/ 0 h 98"/>
                <a:gd name="T52" fmla="*/ 51239 w 111"/>
                <a:gd name="T53" fmla="*/ 0 h 98"/>
                <a:gd name="T54" fmla="*/ 51239 w 111"/>
                <a:gd name="T55" fmla="*/ 1773 h 98"/>
                <a:gd name="T56" fmla="*/ 47033 w 111"/>
                <a:gd name="T57" fmla="*/ 2350 h 98"/>
                <a:gd name="T58" fmla="*/ 46020 w 111"/>
                <a:gd name="T59" fmla="*/ 2750 h 98"/>
                <a:gd name="T60" fmla="*/ 45436 w 111"/>
                <a:gd name="T61" fmla="*/ 5964 h 98"/>
                <a:gd name="T62" fmla="*/ 45436 w 111"/>
                <a:gd name="T63" fmla="*/ 13599 h 98"/>
                <a:gd name="T64" fmla="*/ 45436 w 111"/>
                <a:gd name="T65" fmla="*/ 28526 h 98"/>
                <a:gd name="T66" fmla="*/ 45436 w 111"/>
                <a:gd name="T67" fmla="*/ 45761 h 98"/>
                <a:gd name="T68" fmla="*/ 42543 w 111"/>
                <a:gd name="T69" fmla="*/ 45761 h 98"/>
                <a:gd name="T70" fmla="*/ 41808 w 111"/>
                <a:gd name="T71" fmla="*/ 44719 h 98"/>
                <a:gd name="T72" fmla="*/ 40987 w 111"/>
                <a:gd name="T73" fmla="*/ 44244 h 98"/>
                <a:gd name="T74" fmla="*/ 40087 w 111"/>
                <a:gd name="T75" fmla="*/ 43270 h 98"/>
                <a:gd name="T76" fmla="*/ 35827 w 111"/>
                <a:gd name="T77" fmla="*/ 38755 h 98"/>
                <a:gd name="T78" fmla="*/ 31767 w 111"/>
                <a:gd name="T79" fmla="*/ 33753 h 98"/>
                <a:gd name="T80" fmla="*/ 8594 w 111"/>
                <a:gd name="T81" fmla="*/ 6615 h 98"/>
                <a:gd name="T82" fmla="*/ 8594 w 111"/>
                <a:gd name="T83" fmla="*/ 30619 h 98"/>
                <a:gd name="T84" fmla="*/ 9172 w 111"/>
                <a:gd name="T85" fmla="*/ 38281 h 98"/>
                <a:gd name="T86" fmla="*/ 9172 w 111"/>
                <a:gd name="T87" fmla="*/ 41507 h 98"/>
                <a:gd name="T88" fmla="*/ 10146 w 111"/>
                <a:gd name="T89" fmla="*/ 42126 h 98"/>
                <a:gd name="T90" fmla="*/ 14685 w 111"/>
                <a:gd name="T91" fmla="*/ 42439 h 98"/>
                <a:gd name="T92" fmla="*/ 14685 w 111"/>
                <a:gd name="T93" fmla="*/ 44719 h 98"/>
                <a:gd name="T94" fmla="*/ 8279 w 111"/>
                <a:gd name="T95" fmla="*/ 44244 h 98"/>
                <a:gd name="T96" fmla="*/ 0 w 111"/>
                <a:gd name="T97" fmla="*/ 4471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23"/>
            <p:cNvSpPr>
              <a:spLocks/>
            </p:cNvSpPr>
            <p:nvPr/>
          </p:nvSpPr>
          <p:spPr bwMode="auto">
            <a:xfrm>
              <a:off x="3869" y="939"/>
              <a:ext cx="64" cy="149"/>
            </a:xfrm>
            <a:custGeom>
              <a:avLst/>
              <a:gdLst>
                <a:gd name="T0" fmla="*/ 20970 w 41"/>
                <a:gd name="T1" fmla="*/ 42875 h 96"/>
                <a:gd name="T2" fmla="*/ 20970 w 41"/>
                <a:gd name="T3" fmla="*/ 45222 h 96"/>
                <a:gd name="T4" fmla="*/ 10860 w 41"/>
                <a:gd name="T5" fmla="*/ 44523 h 96"/>
                <a:gd name="T6" fmla="*/ 0 w 41"/>
                <a:gd name="T7" fmla="*/ 45222 h 96"/>
                <a:gd name="T8" fmla="*/ 0 w 41"/>
                <a:gd name="T9" fmla="*/ 42875 h 96"/>
                <a:gd name="T10" fmla="*/ 5226 w 41"/>
                <a:gd name="T11" fmla="*/ 42875 h 96"/>
                <a:gd name="T12" fmla="*/ 6277 w 41"/>
                <a:gd name="T13" fmla="*/ 41774 h 96"/>
                <a:gd name="T14" fmla="*/ 6447 w 41"/>
                <a:gd name="T15" fmla="*/ 39027 h 96"/>
                <a:gd name="T16" fmla="*/ 7166 w 41"/>
                <a:gd name="T17" fmla="*/ 29705 h 96"/>
                <a:gd name="T18" fmla="*/ 7166 w 41"/>
                <a:gd name="T19" fmla="*/ 15251 h 96"/>
                <a:gd name="T20" fmla="*/ 6447 w 41"/>
                <a:gd name="T21" fmla="*/ 6641 h 96"/>
                <a:gd name="T22" fmla="*/ 6277 w 41"/>
                <a:gd name="T23" fmla="*/ 2757 h 96"/>
                <a:gd name="T24" fmla="*/ 5226 w 41"/>
                <a:gd name="T25" fmla="*/ 2364 h 96"/>
                <a:gd name="T26" fmla="*/ 0 w 41"/>
                <a:gd name="T27" fmla="*/ 1776 h 96"/>
                <a:gd name="T28" fmla="*/ 0 w 41"/>
                <a:gd name="T29" fmla="*/ 0 h 96"/>
                <a:gd name="T30" fmla="*/ 10064 w 41"/>
                <a:gd name="T31" fmla="*/ 0 h 96"/>
                <a:gd name="T32" fmla="*/ 20970 w 41"/>
                <a:gd name="T33" fmla="*/ 0 h 96"/>
                <a:gd name="T34" fmla="*/ 20970 w 41"/>
                <a:gd name="T35" fmla="*/ 1776 h 96"/>
                <a:gd name="T36" fmla="*/ 15710 w 41"/>
                <a:gd name="T37" fmla="*/ 2364 h 96"/>
                <a:gd name="T38" fmla="*/ 14522 w 41"/>
                <a:gd name="T39" fmla="*/ 2757 h 96"/>
                <a:gd name="T40" fmla="*/ 13813 w 41"/>
                <a:gd name="T41" fmla="*/ 6053 h 96"/>
                <a:gd name="T42" fmla="*/ 13813 w 41"/>
                <a:gd name="T43" fmla="*/ 15251 h 96"/>
                <a:gd name="T44" fmla="*/ 13813 w 41"/>
                <a:gd name="T45" fmla="*/ 29705 h 96"/>
                <a:gd name="T46" fmla="*/ 13813 w 41"/>
                <a:gd name="T47" fmla="*/ 38316 h 96"/>
                <a:gd name="T48" fmla="*/ 14522 w 41"/>
                <a:gd name="T49" fmla="*/ 41774 h 96"/>
                <a:gd name="T50" fmla="*/ 15710 w 41"/>
                <a:gd name="T51" fmla="*/ 42875 h 96"/>
                <a:gd name="T52" fmla="*/ 20970 w 41"/>
                <a:gd name="T53" fmla="*/ 42875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24"/>
            <p:cNvSpPr>
              <a:spLocks/>
            </p:cNvSpPr>
            <p:nvPr/>
          </p:nvSpPr>
          <p:spPr bwMode="auto">
            <a:xfrm>
              <a:off x="3943" y="935"/>
              <a:ext cx="146" cy="156"/>
            </a:xfrm>
            <a:custGeom>
              <a:avLst/>
              <a:gdLst>
                <a:gd name="T0" fmla="*/ 44772 w 94"/>
                <a:gd name="T1" fmla="*/ 43454 h 100"/>
                <a:gd name="T2" fmla="*/ 43159 w 94"/>
                <a:gd name="T3" fmla="*/ 46786 h 100"/>
                <a:gd name="T4" fmla="*/ 35559 w 94"/>
                <a:gd name="T5" fmla="*/ 49672 h 100"/>
                <a:gd name="T6" fmla="*/ 27125 w 94"/>
                <a:gd name="T7" fmla="*/ 50424 h 100"/>
                <a:gd name="T8" fmla="*/ 17464 w 94"/>
                <a:gd name="T9" fmla="*/ 48979 h 100"/>
                <a:gd name="T10" fmla="*/ 10051 w 94"/>
                <a:gd name="T11" fmla="*/ 45139 h 100"/>
                <a:gd name="T12" fmla="*/ 4295 w 94"/>
                <a:gd name="T13" fmla="*/ 39460 h 100"/>
                <a:gd name="T14" fmla="*/ 1024 w 94"/>
                <a:gd name="T15" fmla="*/ 32763 h 100"/>
                <a:gd name="T16" fmla="*/ 0 w 94"/>
                <a:gd name="T17" fmla="*/ 25295 h 100"/>
                <a:gd name="T18" fmla="*/ 7775 w 94"/>
                <a:gd name="T19" fmla="*/ 7062 h 100"/>
                <a:gd name="T20" fmla="*/ 28218 w 94"/>
                <a:gd name="T21" fmla="*/ 0 h 100"/>
                <a:gd name="T22" fmla="*/ 33737 w 94"/>
                <a:gd name="T23" fmla="*/ 677 h 100"/>
                <a:gd name="T24" fmla="*/ 39863 w 94"/>
                <a:gd name="T25" fmla="*/ 1647 h 100"/>
                <a:gd name="T26" fmla="*/ 44772 w 94"/>
                <a:gd name="T27" fmla="*/ 2902 h 100"/>
                <a:gd name="T28" fmla="*/ 43159 w 94"/>
                <a:gd name="T29" fmla="*/ 6413 h 100"/>
                <a:gd name="T30" fmla="*/ 42714 w 94"/>
                <a:gd name="T31" fmla="*/ 13282 h 100"/>
                <a:gd name="T32" fmla="*/ 40333 w 94"/>
                <a:gd name="T33" fmla="*/ 13282 h 100"/>
                <a:gd name="T34" fmla="*/ 40333 w 94"/>
                <a:gd name="T35" fmla="*/ 9192 h 100"/>
                <a:gd name="T36" fmla="*/ 37095 w 94"/>
                <a:gd name="T37" fmla="*/ 4527 h 100"/>
                <a:gd name="T38" fmla="*/ 27125 w 94"/>
                <a:gd name="T39" fmla="*/ 2569 h 100"/>
                <a:gd name="T40" fmla="*/ 18905 w 94"/>
                <a:gd name="T41" fmla="*/ 4008 h 100"/>
                <a:gd name="T42" fmla="*/ 13241 w 94"/>
                <a:gd name="T43" fmla="*/ 7437 h 100"/>
                <a:gd name="T44" fmla="*/ 9254 w 94"/>
                <a:gd name="T45" fmla="*/ 14340 h 100"/>
                <a:gd name="T46" fmla="*/ 7775 w 94"/>
                <a:gd name="T47" fmla="*/ 23735 h 100"/>
                <a:gd name="T48" fmla="*/ 13789 w 94"/>
                <a:gd name="T49" fmla="*/ 40440 h 100"/>
                <a:gd name="T50" fmla="*/ 29991 w 94"/>
                <a:gd name="T51" fmla="*/ 46786 h 100"/>
                <a:gd name="T52" fmla="*/ 38547 w 94"/>
                <a:gd name="T53" fmla="*/ 45243 h 100"/>
                <a:gd name="T54" fmla="*/ 43828 w 94"/>
                <a:gd name="T55" fmla="*/ 42335 h 100"/>
                <a:gd name="T56" fmla="*/ 44772 w 94"/>
                <a:gd name="T57" fmla="*/ 4345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25"/>
            <p:cNvSpPr>
              <a:spLocks/>
            </p:cNvSpPr>
            <p:nvPr/>
          </p:nvSpPr>
          <p:spPr bwMode="auto">
            <a:xfrm>
              <a:off x="3293" y="935"/>
              <a:ext cx="146" cy="156"/>
            </a:xfrm>
            <a:custGeom>
              <a:avLst/>
              <a:gdLst>
                <a:gd name="T0" fmla="*/ 44772 w 94"/>
                <a:gd name="T1" fmla="*/ 43454 h 100"/>
                <a:gd name="T2" fmla="*/ 43159 w 94"/>
                <a:gd name="T3" fmla="*/ 46786 h 100"/>
                <a:gd name="T4" fmla="*/ 35559 w 94"/>
                <a:gd name="T5" fmla="*/ 49672 h 100"/>
                <a:gd name="T6" fmla="*/ 27125 w 94"/>
                <a:gd name="T7" fmla="*/ 50424 h 100"/>
                <a:gd name="T8" fmla="*/ 17464 w 94"/>
                <a:gd name="T9" fmla="*/ 48979 h 100"/>
                <a:gd name="T10" fmla="*/ 10051 w 94"/>
                <a:gd name="T11" fmla="*/ 45139 h 100"/>
                <a:gd name="T12" fmla="*/ 4295 w 94"/>
                <a:gd name="T13" fmla="*/ 39460 h 100"/>
                <a:gd name="T14" fmla="*/ 1024 w 94"/>
                <a:gd name="T15" fmla="*/ 32763 h 100"/>
                <a:gd name="T16" fmla="*/ 0 w 94"/>
                <a:gd name="T17" fmla="*/ 25295 h 100"/>
                <a:gd name="T18" fmla="*/ 7775 w 94"/>
                <a:gd name="T19" fmla="*/ 7062 h 100"/>
                <a:gd name="T20" fmla="*/ 28218 w 94"/>
                <a:gd name="T21" fmla="*/ 0 h 100"/>
                <a:gd name="T22" fmla="*/ 33737 w 94"/>
                <a:gd name="T23" fmla="*/ 677 h 100"/>
                <a:gd name="T24" fmla="*/ 39863 w 94"/>
                <a:gd name="T25" fmla="*/ 1647 h 100"/>
                <a:gd name="T26" fmla="*/ 44772 w 94"/>
                <a:gd name="T27" fmla="*/ 2902 h 100"/>
                <a:gd name="T28" fmla="*/ 43159 w 94"/>
                <a:gd name="T29" fmla="*/ 6413 h 100"/>
                <a:gd name="T30" fmla="*/ 42714 w 94"/>
                <a:gd name="T31" fmla="*/ 13282 h 100"/>
                <a:gd name="T32" fmla="*/ 41018 w 94"/>
                <a:gd name="T33" fmla="*/ 13282 h 100"/>
                <a:gd name="T34" fmla="*/ 40333 w 94"/>
                <a:gd name="T35" fmla="*/ 9192 h 100"/>
                <a:gd name="T36" fmla="*/ 37095 w 94"/>
                <a:gd name="T37" fmla="*/ 4527 h 100"/>
                <a:gd name="T38" fmla="*/ 27125 w 94"/>
                <a:gd name="T39" fmla="*/ 2569 h 100"/>
                <a:gd name="T40" fmla="*/ 18905 w 94"/>
                <a:gd name="T41" fmla="*/ 4008 h 100"/>
                <a:gd name="T42" fmla="*/ 13241 w 94"/>
                <a:gd name="T43" fmla="*/ 7437 h 100"/>
                <a:gd name="T44" fmla="*/ 9254 w 94"/>
                <a:gd name="T45" fmla="*/ 14340 h 100"/>
                <a:gd name="T46" fmla="*/ 7775 w 94"/>
                <a:gd name="T47" fmla="*/ 23735 h 100"/>
                <a:gd name="T48" fmla="*/ 13789 w 94"/>
                <a:gd name="T49" fmla="*/ 40440 h 100"/>
                <a:gd name="T50" fmla="*/ 29991 w 94"/>
                <a:gd name="T51" fmla="*/ 46786 h 100"/>
                <a:gd name="T52" fmla="*/ 38547 w 94"/>
                <a:gd name="T53" fmla="*/ 45243 h 100"/>
                <a:gd name="T54" fmla="*/ 43828 w 94"/>
                <a:gd name="T55" fmla="*/ 42335 h 100"/>
                <a:gd name="T56" fmla="*/ 44772 w 94"/>
                <a:gd name="T57" fmla="*/ 4345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26"/>
            <p:cNvSpPr>
              <a:spLocks/>
            </p:cNvSpPr>
            <p:nvPr/>
          </p:nvSpPr>
          <p:spPr bwMode="auto">
            <a:xfrm>
              <a:off x="3357" y="740"/>
              <a:ext cx="201" cy="151"/>
            </a:xfrm>
            <a:custGeom>
              <a:avLst/>
              <a:gdLst>
                <a:gd name="T0" fmla="*/ 0 w 130"/>
                <a:gd name="T1" fmla="*/ 1837 h 97"/>
                <a:gd name="T2" fmla="*/ 0 w 130"/>
                <a:gd name="T3" fmla="*/ 0 h 97"/>
                <a:gd name="T4" fmla="*/ 6395 w 130"/>
                <a:gd name="T5" fmla="*/ 0 h 97"/>
                <a:gd name="T6" fmla="*/ 12182 w 130"/>
                <a:gd name="T7" fmla="*/ 0 h 97"/>
                <a:gd name="T8" fmla="*/ 17026 w 130"/>
                <a:gd name="T9" fmla="*/ 11705 h 97"/>
                <a:gd name="T10" fmla="*/ 29122 w 130"/>
                <a:gd name="T11" fmla="*/ 37214 h 97"/>
                <a:gd name="T12" fmla="*/ 39753 w 130"/>
                <a:gd name="T13" fmla="*/ 13808 h 97"/>
                <a:gd name="T14" fmla="*/ 45497 w 130"/>
                <a:gd name="T15" fmla="*/ 0 h 97"/>
                <a:gd name="T16" fmla="*/ 51314 w 130"/>
                <a:gd name="T17" fmla="*/ 0 h 97"/>
                <a:gd name="T18" fmla="*/ 58066 w 130"/>
                <a:gd name="T19" fmla="*/ 0 h 97"/>
                <a:gd name="T20" fmla="*/ 58066 w 130"/>
                <a:gd name="T21" fmla="*/ 1837 h 97"/>
                <a:gd name="T22" fmla="*/ 53715 w 130"/>
                <a:gd name="T23" fmla="*/ 2523 h 97"/>
                <a:gd name="T24" fmla="*/ 52339 w 130"/>
                <a:gd name="T25" fmla="*/ 3347 h 97"/>
                <a:gd name="T26" fmla="*/ 52214 w 130"/>
                <a:gd name="T27" fmla="*/ 6277 h 97"/>
                <a:gd name="T28" fmla="*/ 51711 w 130"/>
                <a:gd name="T29" fmla="*/ 15727 h 97"/>
                <a:gd name="T30" fmla="*/ 51711 w 130"/>
                <a:gd name="T31" fmla="*/ 30927 h 97"/>
                <a:gd name="T32" fmla="*/ 52214 w 130"/>
                <a:gd name="T33" fmla="*/ 39643 h 97"/>
                <a:gd name="T34" fmla="*/ 52339 w 130"/>
                <a:gd name="T35" fmla="*/ 43686 h 97"/>
                <a:gd name="T36" fmla="*/ 53715 w 130"/>
                <a:gd name="T37" fmla="*/ 44156 h 97"/>
                <a:gd name="T38" fmla="*/ 58066 w 130"/>
                <a:gd name="T39" fmla="*/ 44766 h 97"/>
                <a:gd name="T40" fmla="*/ 58066 w 130"/>
                <a:gd name="T41" fmla="*/ 46569 h 97"/>
                <a:gd name="T42" fmla="*/ 49115 w 130"/>
                <a:gd name="T43" fmla="*/ 46569 h 97"/>
                <a:gd name="T44" fmla="*/ 39753 w 130"/>
                <a:gd name="T45" fmla="*/ 46569 h 97"/>
                <a:gd name="T46" fmla="*/ 39753 w 130"/>
                <a:gd name="T47" fmla="*/ 44766 h 97"/>
                <a:gd name="T48" fmla="*/ 44783 w 130"/>
                <a:gd name="T49" fmla="*/ 44156 h 97"/>
                <a:gd name="T50" fmla="*/ 45497 w 130"/>
                <a:gd name="T51" fmla="*/ 43686 h 97"/>
                <a:gd name="T52" fmla="*/ 45881 w 130"/>
                <a:gd name="T53" fmla="*/ 40392 h 97"/>
                <a:gd name="T54" fmla="*/ 45881 w 130"/>
                <a:gd name="T55" fmla="*/ 30927 h 97"/>
                <a:gd name="T56" fmla="*/ 45881 w 130"/>
                <a:gd name="T57" fmla="*/ 6930 h 97"/>
                <a:gd name="T58" fmla="*/ 35204 w 130"/>
                <a:gd name="T59" fmla="*/ 30594 h 97"/>
                <a:gd name="T60" fmla="*/ 31164 w 130"/>
                <a:gd name="T61" fmla="*/ 39643 h 97"/>
                <a:gd name="T62" fmla="*/ 28036 w 130"/>
                <a:gd name="T63" fmla="*/ 47626 h 97"/>
                <a:gd name="T64" fmla="*/ 26915 w 130"/>
                <a:gd name="T65" fmla="*/ 47626 h 97"/>
                <a:gd name="T66" fmla="*/ 26325 w 130"/>
                <a:gd name="T67" fmla="*/ 45793 h 97"/>
                <a:gd name="T68" fmla="*/ 23868 w 130"/>
                <a:gd name="T69" fmla="*/ 40697 h 97"/>
                <a:gd name="T70" fmla="*/ 8898 w 130"/>
                <a:gd name="T71" fmla="*/ 7930 h 97"/>
                <a:gd name="T72" fmla="*/ 8898 w 130"/>
                <a:gd name="T73" fmla="*/ 30927 h 97"/>
                <a:gd name="T74" fmla="*/ 8898 w 130"/>
                <a:gd name="T75" fmla="*/ 39643 h 97"/>
                <a:gd name="T76" fmla="*/ 9888 w 130"/>
                <a:gd name="T77" fmla="*/ 43686 h 97"/>
                <a:gd name="T78" fmla="*/ 10631 w 130"/>
                <a:gd name="T79" fmla="*/ 44156 h 97"/>
                <a:gd name="T80" fmla="*/ 15288 w 130"/>
                <a:gd name="T81" fmla="*/ 44766 h 97"/>
                <a:gd name="T82" fmla="*/ 15288 w 130"/>
                <a:gd name="T83" fmla="*/ 46569 h 97"/>
                <a:gd name="T84" fmla="*/ 7473 w 130"/>
                <a:gd name="T85" fmla="*/ 46569 h 97"/>
                <a:gd name="T86" fmla="*/ 0 w 130"/>
                <a:gd name="T87" fmla="*/ 46569 h 97"/>
                <a:gd name="T88" fmla="*/ 0 w 130"/>
                <a:gd name="T89" fmla="*/ 44766 h 97"/>
                <a:gd name="T90" fmla="*/ 4413 w 130"/>
                <a:gd name="T91" fmla="*/ 44156 h 97"/>
                <a:gd name="T92" fmla="*/ 5453 w 130"/>
                <a:gd name="T93" fmla="*/ 43686 h 97"/>
                <a:gd name="T94" fmla="*/ 5755 w 130"/>
                <a:gd name="T95" fmla="*/ 40392 h 97"/>
                <a:gd name="T96" fmla="*/ 6395 w 130"/>
                <a:gd name="T97" fmla="*/ 30927 h 97"/>
                <a:gd name="T98" fmla="*/ 6395 w 130"/>
                <a:gd name="T99" fmla="*/ 15727 h 97"/>
                <a:gd name="T100" fmla="*/ 5755 w 130"/>
                <a:gd name="T101" fmla="*/ 6930 h 97"/>
                <a:gd name="T102" fmla="*/ 5453 w 130"/>
                <a:gd name="T103" fmla="*/ 3347 h 97"/>
                <a:gd name="T104" fmla="*/ 4413 w 130"/>
                <a:gd name="T105" fmla="*/ 2523 h 97"/>
                <a:gd name="T106" fmla="*/ 0 w 130"/>
                <a:gd name="T107" fmla="*/ 1837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4" name="Freeform 27"/>
            <p:cNvSpPr>
              <a:spLocks noEditPoints="1"/>
            </p:cNvSpPr>
            <p:nvPr/>
          </p:nvSpPr>
          <p:spPr bwMode="auto">
            <a:xfrm>
              <a:off x="3566" y="738"/>
              <a:ext cx="166" cy="149"/>
            </a:xfrm>
            <a:custGeom>
              <a:avLst/>
              <a:gdLst>
                <a:gd name="T0" fmla="*/ 7009 w 107"/>
                <a:gd name="T1" fmla="*/ 45222 h 96"/>
                <a:gd name="T2" fmla="*/ 15404 w 107"/>
                <a:gd name="T3" fmla="*/ 45222 h 96"/>
                <a:gd name="T4" fmla="*/ 15404 w 107"/>
                <a:gd name="T5" fmla="*/ 43378 h 96"/>
                <a:gd name="T6" fmla="*/ 11071 w 107"/>
                <a:gd name="T7" fmla="*/ 43378 h 96"/>
                <a:gd name="T8" fmla="*/ 9929 w 107"/>
                <a:gd name="T9" fmla="*/ 42437 h 96"/>
                <a:gd name="T10" fmla="*/ 9929 w 107"/>
                <a:gd name="T11" fmla="*/ 41774 h 96"/>
                <a:gd name="T12" fmla="*/ 10874 w 107"/>
                <a:gd name="T13" fmla="*/ 38537 h 96"/>
                <a:gd name="T14" fmla="*/ 14112 w 107"/>
                <a:gd name="T15" fmla="*/ 30739 h 96"/>
                <a:gd name="T16" fmla="*/ 33229 w 107"/>
                <a:gd name="T17" fmla="*/ 30739 h 96"/>
                <a:gd name="T18" fmla="*/ 37313 w 107"/>
                <a:gd name="T19" fmla="*/ 40081 h 96"/>
                <a:gd name="T20" fmla="*/ 37961 w 107"/>
                <a:gd name="T21" fmla="*/ 41774 h 96"/>
                <a:gd name="T22" fmla="*/ 37313 w 107"/>
                <a:gd name="T23" fmla="*/ 42875 h 96"/>
                <a:gd name="T24" fmla="*/ 36635 w 107"/>
                <a:gd name="T25" fmla="*/ 43378 h 96"/>
                <a:gd name="T26" fmla="*/ 31751 w 107"/>
                <a:gd name="T27" fmla="*/ 43378 h 96"/>
                <a:gd name="T28" fmla="*/ 31751 w 107"/>
                <a:gd name="T29" fmla="*/ 45222 h 96"/>
                <a:gd name="T30" fmla="*/ 42601 w 107"/>
                <a:gd name="T31" fmla="*/ 45222 h 96"/>
                <a:gd name="T32" fmla="*/ 50137 w 107"/>
                <a:gd name="T33" fmla="*/ 45222 h 96"/>
                <a:gd name="T34" fmla="*/ 50137 w 107"/>
                <a:gd name="T35" fmla="*/ 43378 h 96"/>
                <a:gd name="T36" fmla="*/ 46551 w 107"/>
                <a:gd name="T37" fmla="*/ 42875 h 96"/>
                <a:gd name="T38" fmla="*/ 44837 w 107"/>
                <a:gd name="T39" fmla="*/ 41731 h 96"/>
                <a:gd name="T40" fmla="*/ 40603 w 107"/>
                <a:gd name="T41" fmla="*/ 32189 h 96"/>
                <a:gd name="T42" fmla="*/ 26172 w 107"/>
                <a:gd name="T43" fmla="*/ 0 h 96"/>
                <a:gd name="T44" fmla="*/ 24469 w 107"/>
                <a:gd name="T45" fmla="*/ 0 h 96"/>
                <a:gd name="T46" fmla="*/ 18629 w 107"/>
                <a:gd name="T47" fmla="*/ 13064 h 96"/>
                <a:gd name="T48" fmla="*/ 10272 w 107"/>
                <a:gd name="T49" fmla="*/ 30849 h 96"/>
                <a:gd name="T50" fmla="*/ 5967 w 107"/>
                <a:gd name="T51" fmla="*/ 40081 h 96"/>
                <a:gd name="T52" fmla="*/ 4268 w 107"/>
                <a:gd name="T53" fmla="*/ 42437 h 96"/>
                <a:gd name="T54" fmla="*/ 3216 w 107"/>
                <a:gd name="T55" fmla="*/ 43378 h 96"/>
                <a:gd name="T56" fmla="*/ 0 w 107"/>
                <a:gd name="T57" fmla="*/ 43378 h 96"/>
                <a:gd name="T58" fmla="*/ 0 w 107"/>
                <a:gd name="T59" fmla="*/ 45222 h 96"/>
                <a:gd name="T60" fmla="*/ 7009 w 107"/>
                <a:gd name="T61" fmla="*/ 45222 h 96"/>
                <a:gd name="T62" fmla="*/ 23898 w 107"/>
                <a:gd name="T63" fmla="*/ 8417 h 96"/>
                <a:gd name="T64" fmla="*/ 31751 w 107"/>
                <a:gd name="T65" fmla="*/ 27948 h 96"/>
                <a:gd name="T66" fmla="*/ 15404 w 107"/>
                <a:gd name="T67" fmla="*/ 27948 h 96"/>
                <a:gd name="T68" fmla="*/ 23898 w 107"/>
                <a:gd name="T69" fmla="*/ 8417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5" name="Freeform 28"/>
            <p:cNvSpPr>
              <a:spLocks/>
            </p:cNvSpPr>
            <p:nvPr/>
          </p:nvSpPr>
          <p:spPr bwMode="auto">
            <a:xfrm>
              <a:off x="3703" y="740"/>
              <a:ext cx="163" cy="147"/>
            </a:xfrm>
            <a:custGeom>
              <a:avLst/>
              <a:gdLst>
                <a:gd name="T0" fmla="*/ 36504 w 105"/>
                <a:gd name="T1" fmla="*/ 6479 h 95"/>
                <a:gd name="T2" fmla="*/ 38584 w 105"/>
                <a:gd name="T3" fmla="*/ 3163 h 95"/>
                <a:gd name="T4" fmla="*/ 37630 w 105"/>
                <a:gd name="T5" fmla="*/ 2287 h 95"/>
                <a:gd name="T6" fmla="*/ 33086 w 105"/>
                <a:gd name="T7" fmla="*/ 1749 h 95"/>
                <a:gd name="T8" fmla="*/ 33086 w 105"/>
                <a:gd name="T9" fmla="*/ 0 h 95"/>
                <a:gd name="T10" fmla="*/ 41821 w 105"/>
                <a:gd name="T11" fmla="*/ 0 h 95"/>
                <a:gd name="T12" fmla="*/ 49583 w 105"/>
                <a:gd name="T13" fmla="*/ 0 h 95"/>
                <a:gd name="T14" fmla="*/ 49583 w 105"/>
                <a:gd name="T15" fmla="*/ 1749 h 95"/>
                <a:gd name="T16" fmla="*/ 45303 w 105"/>
                <a:gd name="T17" fmla="*/ 2287 h 95"/>
                <a:gd name="T18" fmla="*/ 43580 w 105"/>
                <a:gd name="T19" fmla="*/ 3163 h 95"/>
                <a:gd name="T20" fmla="*/ 41149 w 105"/>
                <a:gd name="T21" fmla="*/ 5848 h 95"/>
                <a:gd name="T22" fmla="*/ 30885 w 105"/>
                <a:gd name="T23" fmla="*/ 19588 h 95"/>
                <a:gd name="T24" fmla="*/ 28073 w 105"/>
                <a:gd name="T25" fmla="*/ 24453 h 95"/>
                <a:gd name="T26" fmla="*/ 28073 w 105"/>
                <a:gd name="T27" fmla="*/ 26188 h 95"/>
                <a:gd name="T28" fmla="*/ 28073 w 105"/>
                <a:gd name="T29" fmla="*/ 28280 h 95"/>
                <a:gd name="T30" fmla="*/ 28073 w 105"/>
                <a:gd name="T31" fmla="*/ 36403 h 95"/>
                <a:gd name="T32" fmla="*/ 28270 w 105"/>
                <a:gd name="T33" fmla="*/ 40292 h 95"/>
                <a:gd name="T34" fmla="*/ 29741 w 105"/>
                <a:gd name="T35" fmla="*/ 40522 h 95"/>
                <a:gd name="T36" fmla="*/ 34305 w 105"/>
                <a:gd name="T37" fmla="*/ 40984 h 95"/>
                <a:gd name="T38" fmla="*/ 34305 w 105"/>
                <a:gd name="T39" fmla="*/ 42732 h 95"/>
                <a:gd name="T40" fmla="*/ 24855 w 105"/>
                <a:gd name="T41" fmla="*/ 42732 h 95"/>
                <a:gd name="T42" fmla="*/ 15274 w 105"/>
                <a:gd name="T43" fmla="*/ 42732 h 95"/>
                <a:gd name="T44" fmla="*/ 15274 w 105"/>
                <a:gd name="T45" fmla="*/ 40984 h 95"/>
                <a:gd name="T46" fmla="*/ 19832 w 105"/>
                <a:gd name="T47" fmla="*/ 40522 h 95"/>
                <a:gd name="T48" fmla="*/ 20774 w 105"/>
                <a:gd name="T49" fmla="*/ 40292 h 95"/>
                <a:gd name="T50" fmla="*/ 21313 w 105"/>
                <a:gd name="T51" fmla="*/ 37141 h 95"/>
                <a:gd name="T52" fmla="*/ 21511 w 105"/>
                <a:gd name="T53" fmla="*/ 28280 h 95"/>
                <a:gd name="T54" fmla="*/ 21511 w 105"/>
                <a:gd name="T55" fmla="*/ 25450 h 95"/>
                <a:gd name="T56" fmla="*/ 20313 w 105"/>
                <a:gd name="T57" fmla="*/ 22400 h 95"/>
                <a:gd name="T58" fmla="*/ 16423 w 105"/>
                <a:gd name="T59" fmla="*/ 17546 h 95"/>
                <a:gd name="T60" fmla="*/ 7801 w 105"/>
                <a:gd name="T61" fmla="*/ 5848 h 95"/>
                <a:gd name="T62" fmla="*/ 6056 w 105"/>
                <a:gd name="T63" fmla="*/ 3163 h 95"/>
                <a:gd name="T64" fmla="*/ 4280 w 105"/>
                <a:gd name="T65" fmla="*/ 2287 h 95"/>
                <a:gd name="T66" fmla="*/ 0 w 105"/>
                <a:gd name="T67" fmla="*/ 1749 h 95"/>
                <a:gd name="T68" fmla="*/ 0 w 105"/>
                <a:gd name="T69" fmla="*/ 0 h 95"/>
                <a:gd name="T70" fmla="*/ 7801 w 105"/>
                <a:gd name="T71" fmla="*/ 0 h 95"/>
                <a:gd name="T72" fmla="*/ 20313 w 105"/>
                <a:gd name="T73" fmla="*/ 0 h 95"/>
                <a:gd name="T74" fmla="*/ 20313 w 105"/>
                <a:gd name="T75" fmla="*/ 1749 h 95"/>
                <a:gd name="T76" fmla="*/ 15274 w 105"/>
                <a:gd name="T77" fmla="*/ 2287 h 95"/>
                <a:gd name="T78" fmla="*/ 14235 w 105"/>
                <a:gd name="T79" fmla="*/ 3163 h 95"/>
                <a:gd name="T80" fmla="*/ 16011 w 105"/>
                <a:gd name="T81" fmla="*/ 6479 h 95"/>
                <a:gd name="T82" fmla="*/ 25872 w 105"/>
                <a:gd name="T83" fmla="*/ 21666 h 95"/>
                <a:gd name="T84" fmla="*/ 36504 w 105"/>
                <a:gd name="T85" fmla="*/ 6479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6" name="Freeform 29"/>
            <p:cNvSpPr>
              <a:spLocks noEditPoints="1"/>
            </p:cNvSpPr>
            <p:nvPr/>
          </p:nvSpPr>
          <p:spPr bwMode="auto">
            <a:xfrm>
              <a:off x="3860" y="737"/>
              <a:ext cx="164" cy="154"/>
            </a:xfrm>
            <a:custGeom>
              <a:avLst/>
              <a:gdLst>
                <a:gd name="T0" fmla="*/ 8469 w 106"/>
                <a:gd name="T1" fmla="*/ 11625 h 99"/>
                <a:gd name="T2" fmla="*/ 13810 w 106"/>
                <a:gd name="T3" fmla="*/ 5070 h 99"/>
                <a:gd name="T4" fmla="*/ 22937 w 106"/>
                <a:gd name="T5" fmla="*/ 2508 h 99"/>
                <a:gd name="T6" fmla="*/ 29709 w 106"/>
                <a:gd name="T7" fmla="*/ 3901 h 99"/>
                <a:gd name="T8" fmla="*/ 34443 w 106"/>
                <a:gd name="T9" fmla="*/ 6228 h 99"/>
                <a:gd name="T10" fmla="*/ 37802 w 106"/>
                <a:gd name="T11" fmla="*/ 10183 h 99"/>
                <a:gd name="T12" fmla="*/ 39530 w 106"/>
                <a:gd name="T13" fmla="*/ 15070 h 99"/>
                <a:gd name="T14" fmla="*/ 40929 w 106"/>
                <a:gd name="T15" fmla="*/ 24640 h 99"/>
                <a:gd name="T16" fmla="*/ 39334 w 106"/>
                <a:gd name="T17" fmla="*/ 35529 h 99"/>
                <a:gd name="T18" fmla="*/ 33716 w 106"/>
                <a:gd name="T19" fmla="*/ 42719 h 99"/>
                <a:gd name="T20" fmla="*/ 24852 w 106"/>
                <a:gd name="T21" fmla="*/ 45424 h 99"/>
                <a:gd name="T22" fmla="*/ 18119 w 106"/>
                <a:gd name="T23" fmla="*/ 44358 h 99"/>
                <a:gd name="T24" fmla="*/ 12639 w 106"/>
                <a:gd name="T25" fmla="*/ 39989 h 99"/>
                <a:gd name="T26" fmla="*/ 8469 w 106"/>
                <a:gd name="T27" fmla="*/ 33281 h 99"/>
                <a:gd name="T28" fmla="*/ 7323 w 106"/>
                <a:gd name="T29" fmla="*/ 27726 h 99"/>
                <a:gd name="T30" fmla="*/ 6432 w 106"/>
                <a:gd name="T31" fmla="*/ 21904 h 99"/>
                <a:gd name="T32" fmla="*/ 8469 w 106"/>
                <a:gd name="T33" fmla="*/ 11625 h 99"/>
                <a:gd name="T34" fmla="*/ 1478 w 106"/>
                <a:gd name="T35" fmla="*/ 33281 h 99"/>
                <a:gd name="T36" fmla="*/ 5769 w 106"/>
                <a:gd name="T37" fmla="*/ 41823 h 99"/>
                <a:gd name="T38" fmla="*/ 13103 w 106"/>
                <a:gd name="T39" fmla="*/ 46643 h 99"/>
                <a:gd name="T40" fmla="*/ 22389 w 106"/>
                <a:gd name="T41" fmla="*/ 48090 h 99"/>
                <a:gd name="T42" fmla="*/ 40488 w 106"/>
                <a:gd name="T43" fmla="*/ 40903 h 99"/>
                <a:gd name="T44" fmla="*/ 47812 w 106"/>
                <a:gd name="T45" fmla="*/ 22489 h 99"/>
                <a:gd name="T46" fmla="*/ 47155 w 106"/>
                <a:gd name="T47" fmla="*/ 15840 h 99"/>
                <a:gd name="T48" fmla="*/ 45369 w 106"/>
                <a:gd name="T49" fmla="*/ 10624 h 99"/>
                <a:gd name="T50" fmla="*/ 40929 w 106"/>
                <a:gd name="T51" fmla="*/ 5121 h 99"/>
                <a:gd name="T52" fmla="*/ 33716 w 106"/>
                <a:gd name="T53" fmla="*/ 1612 h 99"/>
                <a:gd name="T54" fmla="*/ 24433 w 106"/>
                <a:gd name="T55" fmla="*/ 0 h 99"/>
                <a:gd name="T56" fmla="*/ 14471 w 106"/>
                <a:gd name="T57" fmla="*/ 1612 h 99"/>
                <a:gd name="T58" fmla="*/ 6432 w 106"/>
                <a:gd name="T59" fmla="*/ 6830 h 99"/>
                <a:gd name="T60" fmla="*/ 1478 w 106"/>
                <a:gd name="T61" fmla="*/ 14683 h 99"/>
                <a:gd name="T62" fmla="*/ 0 w 106"/>
                <a:gd name="T63" fmla="*/ 24200 h 99"/>
                <a:gd name="T64" fmla="*/ 1478 w 106"/>
                <a:gd name="T65" fmla="*/ 33281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sp>
        <p:nvSpPr>
          <p:cNvPr id="2" name="Title 1"/>
          <p:cNvSpPr>
            <a:spLocks noGrp="1"/>
          </p:cNvSpPr>
          <p:nvPr>
            <p:ph type="title"/>
          </p:nvPr>
        </p:nvSpPr>
        <p:spPr>
          <a:xfrm>
            <a:off x="658368" y="0"/>
            <a:ext cx="7827264" cy="1371600"/>
          </a:xfrm>
        </p:spPr>
        <p:txBody>
          <a:bodyPr/>
          <a:lstStyle>
            <a:lvl1pPr algn="l">
              <a:defRPr sz="3200" b="0"/>
            </a:lvl1pPr>
          </a:lstStyle>
          <a:p>
            <a:r>
              <a:rPr lang="en-US" smtClean="0"/>
              <a:t>Click to edit Master title style</a:t>
            </a:r>
            <a:endParaRPr lang="en-US" dirty="0"/>
          </a:p>
        </p:txBody>
      </p:sp>
      <p:sp>
        <p:nvSpPr>
          <p:cNvPr id="3" name="Picture Placeholder 2"/>
          <p:cNvSpPr>
            <a:spLocks noGrp="1"/>
          </p:cNvSpPr>
          <p:nvPr>
            <p:ph type="pic" idx="1"/>
          </p:nvPr>
        </p:nvSpPr>
        <p:spPr>
          <a:xfrm>
            <a:off x="658368" y="1444752"/>
            <a:ext cx="7827264" cy="4270248"/>
          </a:xfrm>
        </p:spPr>
        <p:txBody>
          <a:bodyPr rtlCol="0">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658368" y="5788152"/>
            <a:ext cx="7827264" cy="384048"/>
          </a:xfrm>
        </p:spPr>
        <p:txBody>
          <a:bodyPr tIns="45720" anchor="ctr"/>
          <a:lstStyle>
            <a:lvl1pPr marL="0" indent="0">
              <a:spcBef>
                <a:spcPts val="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Date Placeholder 4"/>
          <p:cNvSpPr>
            <a:spLocks noGrp="1"/>
          </p:cNvSpPr>
          <p:nvPr>
            <p:ph type="dt" sz="half" idx="10"/>
          </p:nvPr>
        </p:nvSpPr>
        <p:spPr/>
        <p:txBody>
          <a:bodyPr/>
          <a:lstStyle>
            <a:lvl1pPr>
              <a:defRPr/>
            </a:lvl1pPr>
          </a:lstStyle>
          <a:p>
            <a:pPr>
              <a:defRPr/>
            </a:pPr>
            <a:fld id="{EA554591-C2CB-5548-A1C6-9A395CC7A3FE}" type="datetimeFigureOut">
              <a:rPr lang="en-US"/>
              <a:pPr>
                <a:defRPr/>
              </a:pPr>
              <a:t>1/17/13</a:t>
            </a:fld>
            <a:endParaRPr lang="en-US"/>
          </a:p>
        </p:txBody>
      </p:sp>
      <p:sp>
        <p:nvSpPr>
          <p:cNvPr id="18" name="Footer Placeholder 5"/>
          <p:cNvSpPr>
            <a:spLocks noGrp="1"/>
          </p:cNvSpPr>
          <p:nvPr>
            <p:ph type="ftr" sz="quarter" idx="11"/>
          </p:nvPr>
        </p:nvSpPr>
        <p:spPr/>
        <p:txBody>
          <a:bodyPr/>
          <a:lstStyle>
            <a:lvl1pPr>
              <a:defRPr/>
            </a:lvl1pPr>
          </a:lstStyle>
          <a:p>
            <a:pPr>
              <a:defRPr/>
            </a:pPr>
            <a:endParaRPr lang="en-US"/>
          </a:p>
        </p:txBody>
      </p:sp>
      <p:sp>
        <p:nvSpPr>
          <p:cNvPr id="19" name="Slide Number Placeholder 6"/>
          <p:cNvSpPr>
            <a:spLocks noGrp="1"/>
          </p:cNvSpPr>
          <p:nvPr>
            <p:ph type="sldNum" sz="quarter" idx="12"/>
          </p:nvPr>
        </p:nvSpPr>
        <p:spPr/>
        <p:txBody>
          <a:bodyPr/>
          <a:lstStyle>
            <a:lvl1pPr>
              <a:defRPr/>
            </a:lvl1pPr>
          </a:lstStyle>
          <a:p>
            <a:pPr>
              <a:defRPr/>
            </a:pPr>
            <a:fld id="{83B32822-5D34-4045-886D-EBB735FBF321}" type="slidenum">
              <a:rPr lang="en-US"/>
              <a:pPr>
                <a:defRPr/>
              </a:pPr>
              <a:t>‹#›</a:t>
            </a:fld>
            <a:endParaRPr lang="en-US"/>
          </a:p>
        </p:txBody>
      </p:sp>
    </p:spTree>
    <p:extLst>
      <p:ext uri="{BB962C8B-B14F-4D97-AF65-F5344CB8AC3E}">
        <p14:creationId xmlns:p14="http://schemas.microsoft.com/office/powerpoint/2010/main" val="316463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Mayo Ending Slide">
    <p:spTree>
      <p:nvGrpSpPr>
        <p:cNvPr id="1" name=""/>
        <p:cNvGrpSpPr/>
        <p:nvPr/>
      </p:nvGrpSpPr>
      <p:grpSpPr>
        <a:xfrm>
          <a:off x="0" y="0"/>
          <a:ext cx="0" cy="0"/>
          <a:chOff x="0" y="0"/>
          <a:chExt cx="0" cy="0"/>
        </a:xfrm>
      </p:grpSpPr>
      <p:grpSp>
        <p:nvGrpSpPr>
          <p:cNvPr id="3" name="Group 30"/>
          <p:cNvGrpSpPr>
            <a:grpSpLocks/>
          </p:cNvGrpSpPr>
          <p:nvPr/>
        </p:nvGrpSpPr>
        <p:grpSpPr bwMode="auto">
          <a:xfrm>
            <a:off x="3940175" y="684213"/>
            <a:ext cx="1263650" cy="1379537"/>
            <a:chOff x="3293" y="737"/>
            <a:chExt cx="796" cy="867"/>
          </a:xfrm>
        </p:grpSpPr>
        <p:sp>
          <p:nvSpPr>
            <p:cNvPr id="4" name="Freeform 19"/>
            <p:cNvSpPr>
              <a:spLocks noEditPoints="1"/>
            </p:cNvSpPr>
            <p:nvPr/>
          </p:nvSpPr>
          <p:spPr bwMode="auto">
            <a:xfrm>
              <a:off x="3413" y="1159"/>
              <a:ext cx="556" cy="445"/>
            </a:xfrm>
            <a:custGeom>
              <a:avLst/>
              <a:gdLst>
                <a:gd name="T0" fmla="*/ 129086 w 359"/>
                <a:gd name="T1" fmla="*/ 0 h 287"/>
                <a:gd name="T2" fmla="*/ 94751 w 359"/>
                <a:gd name="T3" fmla="*/ 0 h 287"/>
                <a:gd name="T4" fmla="*/ 94751 w 359"/>
                <a:gd name="T5" fmla="*/ 39800 h 287"/>
                <a:gd name="T6" fmla="*/ 111389 w 359"/>
                <a:gd name="T7" fmla="*/ 79329 h 287"/>
                <a:gd name="T8" fmla="*/ 111389 w 359"/>
                <a:gd name="T9" fmla="*/ 73955 h 287"/>
                <a:gd name="T10" fmla="*/ 102310 w 359"/>
                <a:gd name="T11" fmla="*/ 44601 h 287"/>
                <a:gd name="T12" fmla="*/ 102310 w 359"/>
                <a:gd name="T13" fmla="*/ 34403 h 287"/>
                <a:gd name="T14" fmla="*/ 115585 w 359"/>
                <a:gd name="T15" fmla="*/ 34403 h 287"/>
                <a:gd name="T16" fmla="*/ 115585 w 359"/>
                <a:gd name="T17" fmla="*/ 79329 h 287"/>
                <a:gd name="T18" fmla="*/ 82291 w 359"/>
                <a:gd name="T19" fmla="*/ 130018 h 287"/>
                <a:gd name="T20" fmla="*/ 48327 w 359"/>
                <a:gd name="T21" fmla="*/ 82108 h 287"/>
                <a:gd name="T22" fmla="*/ 69011 w 359"/>
                <a:gd name="T23" fmla="*/ 39800 h 287"/>
                <a:gd name="T24" fmla="*/ 69011 w 359"/>
                <a:gd name="T25" fmla="*/ 34403 h 287"/>
                <a:gd name="T26" fmla="*/ 82291 w 359"/>
                <a:gd name="T27" fmla="*/ 34403 h 287"/>
                <a:gd name="T28" fmla="*/ 90530 w 359"/>
                <a:gd name="T29" fmla="*/ 34403 h 287"/>
                <a:gd name="T30" fmla="*/ 90530 w 359"/>
                <a:gd name="T31" fmla="*/ 25981 h 287"/>
                <a:gd name="T32" fmla="*/ 82291 w 359"/>
                <a:gd name="T33" fmla="*/ 25981 h 287"/>
                <a:gd name="T34" fmla="*/ 69011 w 359"/>
                <a:gd name="T35" fmla="*/ 25981 h 287"/>
                <a:gd name="T36" fmla="*/ 69011 w 359"/>
                <a:gd name="T37" fmla="*/ 25981 h 287"/>
                <a:gd name="T38" fmla="*/ 61358 w 359"/>
                <a:gd name="T39" fmla="*/ 25981 h 287"/>
                <a:gd name="T40" fmla="*/ 61358 w 359"/>
                <a:gd name="T41" fmla="*/ 25981 h 287"/>
                <a:gd name="T42" fmla="*/ 40746 w 359"/>
                <a:gd name="T43" fmla="*/ 25981 h 287"/>
                <a:gd name="T44" fmla="*/ 40746 w 359"/>
                <a:gd name="T45" fmla="*/ 73955 h 287"/>
                <a:gd name="T46" fmla="*/ 40746 w 359"/>
                <a:gd name="T47" fmla="*/ 78469 h 287"/>
                <a:gd name="T48" fmla="*/ 40746 w 359"/>
                <a:gd name="T49" fmla="*/ 78469 h 287"/>
                <a:gd name="T50" fmla="*/ 48327 w 359"/>
                <a:gd name="T51" fmla="*/ 71888 h 287"/>
                <a:gd name="T52" fmla="*/ 48327 w 359"/>
                <a:gd name="T53" fmla="*/ 71888 h 287"/>
                <a:gd name="T54" fmla="*/ 48327 w 359"/>
                <a:gd name="T55" fmla="*/ 34403 h 287"/>
                <a:gd name="T56" fmla="*/ 61358 w 359"/>
                <a:gd name="T57" fmla="*/ 34403 h 287"/>
                <a:gd name="T58" fmla="*/ 61358 w 359"/>
                <a:gd name="T59" fmla="*/ 34403 h 287"/>
                <a:gd name="T60" fmla="*/ 61358 w 359"/>
                <a:gd name="T61" fmla="*/ 44601 h 287"/>
                <a:gd name="T62" fmla="*/ 34308 w 359"/>
                <a:gd name="T63" fmla="*/ 86344 h 287"/>
                <a:gd name="T64" fmla="*/ 7645 w 359"/>
                <a:gd name="T65" fmla="*/ 44601 h 287"/>
                <a:gd name="T66" fmla="*/ 7645 w 359"/>
                <a:gd name="T67" fmla="*/ 8364 h 287"/>
                <a:gd name="T68" fmla="*/ 34308 w 359"/>
                <a:gd name="T69" fmla="*/ 8364 h 287"/>
                <a:gd name="T70" fmla="*/ 61358 w 359"/>
                <a:gd name="T71" fmla="*/ 8364 h 287"/>
                <a:gd name="T72" fmla="*/ 61358 w 359"/>
                <a:gd name="T73" fmla="*/ 22188 h 287"/>
                <a:gd name="T74" fmla="*/ 69011 w 359"/>
                <a:gd name="T75" fmla="*/ 22188 h 287"/>
                <a:gd name="T76" fmla="*/ 69011 w 359"/>
                <a:gd name="T77" fmla="*/ 0 h 287"/>
                <a:gd name="T78" fmla="*/ 34308 w 359"/>
                <a:gd name="T79" fmla="*/ 0 h 287"/>
                <a:gd name="T80" fmla="*/ 0 w 359"/>
                <a:gd name="T81" fmla="*/ 0 h 287"/>
                <a:gd name="T82" fmla="*/ 0 w 359"/>
                <a:gd name="T83" fmla="*/ 39800 h 287"/>
                <a:gd name="T84" fmla="*/ 34308 w 359"/>
                <a:gd name="T85" fmla="*/ 89143 h 287"/>
                <a:gd name="T86" fmla="*/ 41517 w 359"/>
                <a:gd name="T87" fmla="*/ 86344 h 287"/>
                <a:gd name="T88" fmla="*/ 82291 w 359"/>
                <a:gd name="T89" fmla="*/ 133219 h 287"/>
                <a:gd name="T90" fmla="*/ 122972 w 359"/>
                <a:gd name="T91" fmla="*/ 86344 h 287"/>
                <a:gd name="T92" fmla="*/ 129086 w 359"/>
                <a:gd name="T93" fmla="*/ 89143 h 287"/>
                <a:gd name="T94" fmla="*/ 163893 w 359"/>
                <a:gd name="T95" fmla="*/ 39800 h 287"/>
                <a:gd name="T96" fmla="*/ 163893 w 359"/>
                <a:gd name="T97" fmla="*/ 0 h 287"/>
                <a:gd name="T98" fmla="*/ 129086 w 359"/>
                <a:gd name="T99" fmla="*/ 0 h 287"/>
                <a:gd name="T100" fmla="*/ 155799 w 359"/>
                <a:gd name="T101" fmla="*/ 44601 h 287"/>
                <a:gd name="T102" fmla="*/ 129086 w 359"/>
                <a:gd name="T103" fmla="*/ 86344 h 287"/>
                <a:gd name="T104" fmla="*/ 123234 w 359"/>
                <a:gd name="T105" fmla="*/ 83195 h 287"/>
                <a:gd name="T106" fmla="*/ 123858 w 359"/>
                <a:gd name="T107" fmla="*/ 73955 h 287"/>
                <a:gd name="T108" fmla="*/ 123858 w 359"/>
                <a:gd name="T109" fmla="*/ 25981 h 287"/>
                <a:gd name="T110" fmla="*/ 102310 w 359"/>
                <a:gd name="T111" fmla="*/ 25981 h 287"/>
                <a:gd name="T112" fmla="*/ 102310 w 359"/>
                <a:gd name="T113" fmla="*/ 8364 h 287"/>
                <a:gd name="T114" fmla="*/ 129086 w 359"/>
                <a:gd name="T115" fmla="*/ 8364 h 287"/>
                <a:gd name="T116" fmla="*/ 155799 w 359"/>
                <a:gd name="T117" fmla="*/ 8364 h 287"/>
                <a:gd name="T118" fmla="*/ 155799 w 359"/>
                <a:gd name="T119" fmla="*/ 44601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5" name="Freeform 20"/>
            <p:cNvSpPr>
              <a:spLocks/>
            </p:cNvSpPr>
            <p:nvPr/>
          </p:nvSpPr>
          <p:spPr bwMode="auto">
            <a:xfrm>
              <a:off x="3456" y="939"/>
              <a:ext cx="118" cy="149"/>
            </a:xfrm>
            <a:custGeom>
              <a:avLst/>
              <a:gdLst>
                <a:gd name="T0" fmla="*/ 2762 w 76"/>
                <a:gd name="T1" fmla="*/ 45222 h 96"/>
                <a:gd name="T2" fmla="*/ 2762 w 76"/>
                <a:gd name="T3" fmla="*/ 43378 h 96"/>
                <a:gd name="T4" fmla="*/ 5911 w 76"/>
                <a:gd name="T5" fmla="*/ 41774 h 96"/>
                <a:gd name="T6" fmla="*/ 6060 w 76"/>
                <a:gd name="T7" fmla="*/ 41731 h 96"/>
                <a:gd name="T8" fmla="*/ 6060 w 76"/>
                <a:gd name="T9" fmla="*/ 37574 h 96"/>
                <a:gd name="T10" fmla="*/ 6658 w 76"/>
                <a:gd name="T11" fmla="*/ 32189 h 96"/>
                <a:gd name="T12" fmla="*/ 6658 w 76"/>
                <a:gd name="T13" fmla="*/ 15251 h 96"/>
                <a:gd name="T14" fmla="*/ 6060 w 76"/>
                <a:gd name="T15" fmla="*/ 6641 h 96"/>
                <a:gd name="T16" fmla="*/ 5911 w 76"/>
                <a:gd name="T17" fmla="*/ 2757 h 96"/>
                <a:gd name="T18" fmla="*/ 4998 w 76"/>
                <a:gd name="T19" fmla="*/ 2364 h 96"/>
                <a:gd name="T20" fmla="*/ 0 w 76"/>
                <a:gd name="T21" fmla="*/ 1776 h 96"/>
                <a:gd name="T22" fmla="*/ 0 w 76"/>
                <a:gd name="T23" fmla="*/ 0 h 96"/>
                <a:gd name="T24" fmla="*/ 10036 w 76"/>
                <a:gd name="T25" fmla="*/ 0 h 96"/>
                <a:gd name="T26" fmla="*/ 19445 w 76"/>
                <a:gd name="T27" fmla="*/ 0 h 96"/>
                <a:gd name="T28" fmla="*/ 19445 w 76"/>
                <a:gd name="T29" fmla="*/ 1776 h 96"/>
                <a:gd name="T30" fmla="*/ 14609 w 76"/>
                <a:gd name="T31" fmla="*/ 2364 h 96"/>
                <a:gd name="T32" fmla="*/ 13744 w 76"/>
                <a:gd name="T33" fmla="*/ 2757 h 96"/>
                <a:gd name="T34" fmla="*/ 13100 w 76"/>
                <a:gd name="T35" fmla="*/ 6053 h 96"/>
                <a:gd name="T36" fmla="*/ 12795 w 76"/>
                <a:gd name="T37" fmla="*/ 15251 h 96"/>
                <a:gd name="T38" fmla="*/ 12795 w 76"/>
                <a:gd name="T39" fmla="*/ 36739 h 96"/>
                <a:gd name="T40" fmla="*/ 13100 w 76"/>
                <a:gd name="T41" fmla="*/ 41774 h 96"/>
                <a:gd name="T42" fmla="*/ 18706 w 76"/>
                <a:gd name="T43" fmla="*/ 42437 h 96"/>
                <a:gd name="T44" fmla="*/ 31579 w 76"/>
                <a:gd name="T45" fmla="*/ 40998 h 96"/>
                <a:gd name="T46" fmla="*/ 32652 w 76"/>
                <a:gd name="T47" fmla="*/ 38537 h 96"/>
                <a:gd name="T48" fmla="*/ 34155 w 76"/>
                <a:gd name="T49" fmla="*/ 33353 h 96"/>
                <a:gd name="T50" fmla="*/ 35936 w 76"/>
                <a:gd name="T51" fmla="*/ 33353 h 96"/>
                <a:gd name="T52" fmla="*/ 34352 w 76"/>
                <a:gd name="T53" fmla="*/ 44523 h 96"/>
                <a:gd name="T54" fmla="*/ 32652 w 76"/>
                <a:gd name="T55" fmla="*/ 45222 h 96"/>
                <a:gd name="T56" fmla="*/ 27005 w 76"/>
                <a:gd name="T57" fmla="*/ 45222 h 96"/>
                <a:gd name="T58" fmla="*/ 9409 w 76"/>
                <a:gd name="T59" fmla="*/ 44523 h 96"/>
                <a:gd name="T60" fmla="*/ 2762 w 76"/>
                <a:gd name="T61" fmla="*/ 45222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6" name="Freeform 21"/>
            <p:cNvSpPr>
              <a:spLocks noEditPoints="1"/>
            </p:cNvSpPr>
            <p:nvPr/>
          </p:nvSpPr>
          <p:spPr bwMode="auto">
            <a:xfrm>
              <a:off x="3588" y="939"/>
              <a:ext cx="65" cy="149"/>
            </a:xfrm>
            <a:custGeom>
              <a:avLst/>
              <a:gdLst>
                <a:gd name="T0" fmla="*/ 18989 w 42"/>
                <a:gd name="T1" fmla="*/ 42875 h 96"/>
                <a:gd name="T2" fmla="*/ 18989 w 42"/>
                <a:gd name="T3" fmla="*/ 45222 h 96"/>
                <a:gd name="T4" fmla="*/ 10033 w 42"/>
                <a:gd name="T5" fmla="*/ 44523 h 96"/>
                <a:gd name="T6" fmla="*/ 0 w 42"/>
                <a:gd name="T7" fmla="*/ 45222 h 96"/>
                <a:gd name="T8" fmla="*/ 0 w 42"/>
                <a:gd name="T9" fmla="*/ 42875 h 96"/>
                <a:gd name="T10" fmla="*/ 4440 w 42"/>
                <a:gd name="T11" fmla="*/ 42875 h 96"/>
                <a:gd name="T12" fmla="*/ 5853 w 42"/>
                <a:gd name="T13" fmla="*/ 41774 h 96"/>
                <a:gd name="T14" fmla="*/ 6483 w 42"/>
                <a:gd name="T15" fmla="*/ 39027 h 96"/>
                <a:gd name="T16" fmla="*/ 6483 w 42"/>
                <a:gd name="T17" fmla="*/ 29705 h 96"/>
                <a:gd name="T18" fmla="*/ 6483 w 42"/>
                <a:gd name="T19" fmla="*/ 15251 h 96"/>
                <a:gd name="T20" fmla="*/ 6483 w 42"/>
                <a:gd name="T21" fmla="*/ 6641 h 96"/>
                <a:gd name="T22" fmla="*/ 5853 w 42"/>
                <a:gd name="T23" fmla="*/ 2757 h 96"/>
                <a:gd name="T24" fmla="*/ 4440 w 42"/>
                <a:gd name="T25" fmla="*/ 2364 h 96"/>
                <a:gd name="T26" fmla="*/ 0 w 42"/>
                <a:gd name="T27" fmla="*/ 1776 h 96"/>
                <a:gd name="T28" fmla="*/ 0 w 42"/>
                <a:gd name="T29" fmla="*/ 0 h 96"/>
                <a:gd name="T30" fmla="*/ 9631 w 42"/>
                <a:gd name="T31" fmla="*/ 0 h 96"/>
                <a:gd name="T32" fmla="*/ 18989 w 42"/>
                <a:gd name="T33" fmla="*/ 0 h 96"/>
                <a:gd name="T34" fmla="*/ 18989 w 42"/>
                <a:gd name="T35" fmla="*/ 1776 h 96"/>
                <a:gd name="T36" fmla="*/ 14526 w 42"/>
                <a:gd name="T37" fmla="*/ 2364 h 96"/>
                <a:gd name="T38" fmla="*/ 13138 w 42"/>
                <a:gd name="T39" fmla="*/ 2757 h 96"/>
                <a:gd name="T40" fmla="*/ 12666 w 42"/>
                <a:gd name="T41" fmla="*/ 6053 h 96"/>
                <a:gd name="T42" fmla="*/ 12666 w 42"/>
                <a:gd name="T43" fmla="*/ 15251 h 96"/>
                <a:gd name="T44" fmla="*/ 12666 w 42"/>
                <a:gd name="T45" fmla="*/ 29705 h 96"/>
                <a:gd name="T46" fmla="*/ 12666 w 42"/>
                <a:gd name="T47" fmla="*/ 38316 h 96"/>
                <a:gd name="T48" fmla="*/ 13138 w 42"/>
                <a:gd name="T49" fmla="*/ 41774 h 96"/>
                <a:gd name="T50" fmla="*/ 14526 w 42"/>
                <a:gd name="T51" fmla="*/ 42875 h 96"/>
                <a:gd name="T52" fmla="*/ 18989 w 42"/>
                <a:gd name="T53" fmla="*/ 42875 h 96"/>
                <a:gd name="T54" fmla="*/ 12666 w 42"/>
                <a:gd name="T55" fmla="*/ 6053 h 96"/>
                <a:gd name="T56" fmla="*/ 12666 w 42"/>
                <a:gd name="T57" fmla="*/ 15251 h 96"/>
                <a:gd name="T58" fmla="*/ 12666 w 42"/>
                <a:gd name="T59" fmla="*/ 29705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7" name="Freeform 22"/>
            <p:cNvSpPr>
              <a:spLocks/>
            </p:cNvSpPr>
            <p:nvPr/>
          </p:nvSpPr>
          <p:spPr bwMode="auto">
            <a:xfrm>
              <a:off x="3677" y="939"/>
              <a:ext cx="172" cy="152"/>
            </a:xfrm>
            <a:custGeom>
              <a:avLst/>
              <a:gdLst>
                <a:gd name="T0" fmla="*/ 0 w 111"/>
                <a:gd name="T1" fmla="*/ 44719 h 98"/>
                <a:gd name="T2" fmla="*/ 0 w 111"/>
                <a:gd name="T3" fmla="*/ 42439 h 98"/>
                <a:gd name="T4" fmla="*/ 4487 w 111"/>
                <a:gd name="T5" fmla="*/ 42126 h 98"/>
                <a:gd name="T6" fmla="*/ 4960 w 111"/>
                <a:gd name="T7" fmla="*/ 41507 h 98"/>
                <a:gd name="T8" fmla="*/ 5546 w 111"/>
                <a:gd name="T9" fmla="*/ 38281 h 98"/>
                <a:gd name="T10" fmla="*/ 5919 w 111"/>
                <a:gd name="T11" fmla="*/ 31278 h 98"/>
                <a:gd name="T12" fmla="*/ 5919 w 111"/>
                <a:gd name="T13" fmla="*/ 5653 h 98"/>
                <a:gd name="T14" fmla="*/ 5919 w 111"/>
                <a:gd name="T15" fmla="*/ 4265 h 98"/>
                <a:gd name="T16" fmla="*/ 4487 w 111"/>
                <a:gd name="T17" fmla="*/ 2750 h 98"/>
                <a:gd name="T18" fmla="*/ 3201 w 111"/>
                <a:gd name="T19" fmla="*/ 1773 h 98"/>
                <a:gd name="T20" fmla="*/ 0 w 111"/>
                <a:gd name="T21" fmla="*/ 1773 h 98"/>
                <a:gd name="T22" fmla="*/ 0 w 111"/>
                <a:gd name="T23" fmla="*/ 0 h 98"/>
                <a:gd name="T24" fmla="*/ 6953 w 111"/>
                <a:gd name="T25" fmla="*/ 0 h 98"/>
                <a:gd name="T26" fmla="*/ 11910 w 111"/>
                <a:gd name="T27" fmla="*/ 0 h 98"/>
                <a:gd name="T28" fmla="*/ 15722 w 111"/>
                <a:gd name="T29" fmla="*/ 4982 h 98"/>
                <a:gd name="T30" fmla="*/ 22673 w 111"/>
                <a:gd name="T31" fmla="*/ 13002 h 98"/>
                <a:gd name="T32" fmla="*/ 31975 w 111"/>
                <a:gd name="T33" fmla="*/ 24304 h 98"/>
                <a:gd name="T34" fmla="*/ 39376 w 111"/>
                <a:gd name="T35" fmla="*/ 33080 h 98"/>
                <a:gd name="T36" fmla="*/ 42543 w 111"/>
                <a:gd name="T37" fmla="*/ 36517 h 98"/>
                <a:gd name="T38" fmla="*/ 42543 w 111"/>
                <a:gd name="T39" fmla="*/ 13599 h 98"/>
                <a:gd name="T40" fmla="*/ 42543 w 111"/>
                <a:gd name="T41" fmla="*/ 5964 h 98"/>
                <a:gd name="T42" fmla="*/ 41808 w 111"/>
                <a:gd name="T43" fmla="*/ 2750 h 98"/>
                <a:gd name="T44" fmla="*/ 41210 w 111"/>
                <a:gd name="T45" fmla="*/ 2350 h 98"/>
                <a:gd name="T46" fmla="*/ 36851 w 111"/>
                <a:gd name="T47" fmla="*/ 1773 h 98"/>
                <a:gd name="T48" fmla="*/ 36851 w 111"/>
                <a:gd name="T49" fmla="*/ 0 h 98"/>
                <a:gd name="T50" fmla="*/ 44409 w 111"/>
                <a:gd name="T51" fmla="*/ 0 h 98"/>
                <a:gd name="T52" fmla="*/ 51239 w 111"/>
                <a:gd name="T53" fmla="*/ 0 h 98"/>
                <a:gd name="T54" fmla="*/ 51239 w 111"/>
                <a:gd name="T55" fmla="*/ 1773 h 98"/>
                <a:gd name="T56" fmla="*/ 47033 w 111"/>
                <a:gd name="T57" fmla="*/ 2350 h 98"/>
                <a:gd name="T58" fmla="*/ 46020 w 111"/>
                <a:gd name="T59" fmla="*/ 2750 h 98"/>
                <a:gd name="T60" fmla="*/ 45436 w 111"/>
                <a:gd name="T61" fmla="*/ 5964 h 98"/>
                <a:gd name="T62" fmla="*/ 45436 w 111"/>
                <a:gd name="T63" fmla="*/ 13599 h 98"/>
                <a:gd name="T64" fmla="*/ 45436 w 111"/>
                <a:gd name="T65" fmla="*/ 28526 h 98"/>
                <a:gd name="T66" fmla="*/ 45436 w 111"/>
                <a:gd name="T67" fmla="*/ 45761 h 98"/>
                <a:gd name="T68" fmla="*/ 42543 w 111"/>
                <a:gd name="T69" fmla="*/ 45761 h 98"/>
                <a:gd name="T70" fmla="*/ 41808 w 111"/>
                <a:gd name="T71" fmla="*/ 44719 h 98"/>
                <a:gd name="T72" fmla="*/ 40987 w 111"/>
                <a:gd name="T73" fmla="*/ 44244 h 98"/>
                <a:gd name="T74" fmla="*/ 40087 w 111"/>
                <a:gd name="T75" fmla="*/ 43270 h 98"/>
                <a:gd name="T76" fmla="*/ 35827 w 111"/>
                <a:gd name="T77" fmla="*/ 38755 h 98"/>
                <a:gd name="T78" fmla="*/ 31767 w 111"/>
                <a:gd name="T79" fmla="*/ 33753 h 98"/>
                <a:gd name="T80" fmla="*/ 8594 w 111"/>
                <a:gd name="T81" fmla="*/ 6615 h 98"/>
                <a:gd name="T82" fmla="*/ 8594 w 111"/>
                <a:gd name="T83" fmla="*/ 30619 h 98"/>
                <a:gd name="T84" fmla="*/ 9172 w 111"/>
                <a:gd name="T85" fmla="*/ 38281 h 98"/>
                <a:gd name="T86" fmla="*/ 9172 w 111"/>
                <a:gd name="T87" fmla="*/ 41507 h 98"/>
                <a:gd name="T88" fmla="*/ 10146 w 111"/>
                <a:gd name="T89" fmla="*/ 42126 h 98"/>
                <a:gd name="T90" fmla="*/ 14685 w 111"/>
                <a:gd name="T91" fmla="*/ 42439 h 98"/>
                <a:gd name="T92" fmla="*/ 14685 w 111"/>
                <a:gd name="T93" fmla="*/ 44719 h 98"/>
                <a:gd name="T94" fmla="*/ 8279 w 111"/>
                <a:gd name="T95" fmla="*/ 44244 h 98"/>
                <a:gd name="T96" fmla="*/ 0 w 111"/>
                <a:gd name="T97" fmla="*/ 4471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8" name="Freeform 23"/>
            <p:cNvSpPr>
              <a:spLocks/>
            </p:cNvSpPr>
            <p:nvPr/>
          </p:nvSpPr>
          <p:spPr bwMode="auto">
            <a:xfrm>
              <a:off x="3869" y="939"/>
              <a:ext cx="64" cy="149"/>
            </a:xfrm>
            <a:custGeom>
              <a:avLst/>
              <a:gdLst>
                <a:gd name="T0" fmla="*/ 20970 w 41"/>
                <a:gd name="T1" fmla="*/ 42875 h 96"/>
                <a:gd name="T2" fmla="*/ 20970 w 41"/>
                <a:gd name="T3" fmla="*/ 45222 h 96"/>
                <a:gd name="T4" fmla="*/ 10860 w 41"/>
                <a:gd name="T5" fmla="*/ 44523 h 96"/>
                <a:gd name="T6" fmla="*/ 0 w 41"/>
                <a:gd name="T7" fmla="*/ 45222 h 96"/>
                <a:gd name="T8" fmla="*/ 0 w 41"/>
                <a:gd name="T9" fmla="*/ 42875 h 96"/>
                <a:gd name="T10" fmla="*/ 5226 w 41"/>
                <a:gd name="T11" fmla="*/ 42875 h 96"/>
                <a:gd name="T12" fmla="*/ 6277 w 41"/>
                <a:gd name="T13" fmla="*/ 41774 h 96"/>
                <a:gd name="T14" fmla="*/ 6447 w 41"/>
                <a:gd name="T15" fmla="*/ 39027 h 96"/>
                <a:gd name="T16" fmla="*/ 7166 w 41"/>
                <a:gd name="T17" fmla="*/ 29705 h 96"/>
                <a:gd name="T18" fmla="*/ 7166 w 41"/>
                <a:gd name="T19" fmla="*/ 15251 h 96"/>
                <a:gd name="T20" fmla="*/ 6447 w 41"/>
                <a:gd name="T21" fmla="*/ 6641 h 96"/>
                <a:gd name="T22" fmla="*/ 6277 w 41"/>
                <a:gd name="T23" fmla="*/ 2757 h 96"/>
                <a:gd name="T24" fmla="*/ 5226 w 41"/>
                <a:gd name="T25" fmla="*/ 2364 h 96"/>
                <a:gd name="T26" fmla="*/ 0 w 41"/>
                <a:gd name="T27" fmla="*/ 1776 h 96"/>
                <a:gd name="T28" fmla="*/ 0 w 41"/>
                <a:gd name="T29" fmla="*/ 0 h 96"/>
                <a:gd name="T30" fmla="*/ 10064 w 41"/>
                <a:gd name="T31" fmla="*/ 0 h 96"/>
                <a:gd name="T32" fmla="*/ 20970 w 41"/>
                <a:gd name="T33" fmla="*/ 0 h 96"/>
                <a:gd name="T34" fmla="*/ 20970 w 41"/>
                <a:gd name="T35" fmla="*/ 1776 h 96"/>
                <a:gd name="T36" fmla="*/ 15710 w 41"/>
                <a:gd name="T37" fmla="*/ 2364 h 96"/>
                <a:gd name="T38" fmla="*/ 14522 w 41"/>
                <a:gd name="T39" fmla="*/ 2757 h 96"/>
                <a:gd name="T40" fmla="*/ 13813 w 41"/>
                <a:gd name="T41" fmla="*/ 6053 h 96"/>
                <a:gd name="T42" fmla="*/ 13813 w 41"/>
                <a:gd name="T43" fmla="*/ 15251 h 96"/>
                <a:gd name="T44" fmla="*/ 13813 w 41"/>
                <a:gd name="T45" fmla="*/ 29705 h 96"/>
                <a:gd name="T46" fmla="*/ 13813 w 41"/>
                <a:gd name="T47" fmla="*/ 38316 h 96"/>
                <a:gd name="T48" fmla="*/ 14522 w 41"/>
                <a:gd name="T49" fmla="*/ 41774 h 96"/>
                <a:gd name="T50" fmla="*/ 15710 w 41"/>
                <a:gd name="T51" fmla="*/ 42875 h 96"/>
                <a:gd name="T52" fmla="*/ 20970 w 41"/>
                <a:gd name="T53" fmla="*/ 42875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24"/>
            <p:cNvSpPr>
              <a:spLocks/>
            </p:cNvSpPr>
            <p:nvPr/>
          </p:nvSpPr>
          <p:spPr bwMode="auto">
            <a:xfrm>
              <a:off x="3943" y="935"/>
              <a:ext cx="146" cy="156"/>
            </a:xfrm>
            <a:custGeom>
              <a:avLst/>
              <a:gdLst>
                <a:gd name="T0" fmla="*/ 44772 w 94"/>
                <a:gd name="T1" fmla="*/ 43454 h 100"/>
                <a:gd name="T2" fmla="*/ 43159 w 94"/>
                <a:gd name="T3" fmla="*/ 46786 h 100"/>
                <a:gd name="T4" fmla="*/ 35559 w 94"/>
                <a:gd name="T5" fmla="*/ 49672 h 100"/>
                <a:gd name="T6" fmla="*/ 27125 w 94"/>
                <a:gd name="T7" fmla="*/ 50424 h 100"/>
                <a:gd name="T8" fmla="*/ 17464 w 94"/>
                <a:gd name="T9" fmla="*/ 48979 h 100"/>
                <a:gd name="T10" fmla="*/ 10051 w 94"/>
                <a:gd name="T11" fmla="*/ 45139 h 100"/>
                <a:gd name="T12" fmla="*/ 4295 w 94"/>
                <a:gd name="T13" fmla="*/ 39460 h 100"/>
                <a:gd name="T14" fmla="*/ 1024 w 94"/>
                <a:gd name="T15" fmla="*/ 32763 h 100"/>
                <a:gd name="T16" fmla="*/ 0 w 94"/>
                <a:gd name="T17" fmla="*/ 25295 h 100"/>
                <a:gd name="T18" fmla="*/ 7775 w 94"/>
                <a:gd name="T19" fmla="*/ 7062 h 100"/>
                <a:gd name="T20" fmla="*/ 28218 w 94"/>
                <a:gd name="T21" fmla="*/ 0 h 100"/>
                <a:gd name="T22" fmla="*/ 33737 w 94"/>
                <a:gd name="T23" fmla="*/ 677 h 100"/>
                <a:gd name="T24" fmla="*/ 39863 w 94"/>
                <a:gd name="T25" fmla="*/ 1647 h 100"/>
                <a:gd name="T26" fmla="*/ 44772 w 94"/>
                <a:gd name="T27" fmla="*/ 2902 h 100"/>
                <a:gd name="T28" fmla="*/ 43159 w 94"/>
                <a:gd name="T29" fmla="*/ 6413 h 100"/>
                <a:gd name="T30" fmla="*/ 42714 w 94"/>
                <a:gd name="T31" fmla="*/ 13282 h 100"/>
                <a:gd name="T32" fmla="*/ 40333 w 94"/>
                <a:gd name="T33" fmla="*/ 13282 h 100"/>
                <a:gd name="T34" fmla="*/ 40333 w 94"/>
                <a:gd name="T35" fmla="*/ 9192 h 100"/>
                <a:gd name="T36" fmla="*/ 37095 w 94"/>
                <a:gd name="T37" fmla="*/ 4527 h 100"/>
                <a:gd name="T38" fmla="*/ 27125 w 94"/>
                <a:gd name="T39" fmla="*/ 2569 h 100"/>
                <a:gd name="T40" fmla="*/ 18905 w 94"/>
                <a:gd name="T41" fmla="*/ 4008 h 100"/>
                <a:gd name="T42" fmla="*/ 13241 w 94"/>
                <a:gd name="T43" fmla="*/ 7437 h 100"/>
                <a:gd name="T44" fmla="*/ 9254 w 94"/>
                <a:gd name="T45" fmla="*/ 14340 h 100"/>
                <a:gd name="T46" fmla="*/ 7775 w 94"/>
                <a:gd name="T47" fmla="*/ 23735 h 100"/>
                <a:gd name="T48" fmla="*/ 13789 w 94"/>
                <a:gd name="T49" fmla="*/ 40440 h 100"/>
                <a:gd name="T50" fmla="*/ 29991 w 94"/>
                <a:gd name="T51" fmla="*/ 46786 h 100"/>
                <a:gd name="T52" fmla="*/ 38547 w 94"/>
                <a:gd name="T53" fmla="*/ 45243 h 100"/>
                <a:gd name="T54" fmla="*/ 43828 w 94"/>
                <a:gd name="T55" fmla="*/ 42335 h 100"/>
                <a:gd name="T56" fmla="*/ 44772 w 94"/>
                <a:gd name="T57" fmla="*/ 4345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25"/>
            <p:cNvSpPr>
              <a:spLocks/>
            </p:cNvSpPr>
            <p:nvPr/>
          </p:nvSpPr>
          <p:spPr bwMode="auto">
            <a:xfrm>
              <a:off x="3293" y="935"/>
              <a:ext cx="146" cy="156"/>
            </a:xfrm>
            <a:custGeom>
              <a:avLst/>
              <a:gdLst>
                <a:gd name="T0" fmla="*/ 44772 w 94"/>
                <a:gd name="T1" fmla="*/ 43454 h 100"/>
                <a:gd name="T2" fmla="*/ 43159 w 94"/>
                <a:gd name="T3" fmla="*/ 46786 h 100"/>
                <a:gd name="T4" fmla="*/ 35559 w 94"/>
                <a:gd name="T5" fmla="*/ 49672 h 100"/>
                <a:gd name="T6" fmla="*/ 27125 w 94"/>
                <a:gd name="T7" fmla="*/ 50424 h 100"/>
                <a:gd name="T8" fmla="*/ 17464 w 94"/>
                <a:gd name="T9" fmla="*/ 48979 h 100"/>
                <a:gd name="T10" fmla="*/ 10051 w 94"/>
                <a:gd name="T11" fmla="*/ 45139 h 100"/>
                <a:gd name="T12" fmla="*/ 4295 w 94"/>
                <a:gd name="T13" fmla="*/ 39460 h 100"/>
                <a:gd name="T14" fmla="*/ 1024 w 94"/>
                <a:gd name="T15" fmla="*/ 32763 h 100"/>
                <a:gd name="T16" fmla="*/ 0 w 94"/>
                <a:gd name="T17" fmla="*/ 25295 h 100"/>
                <a:gd name="T18" fmla="*/ 7775 w 94"/>
                <a:gd name="T19" fmla="*/ 7062 h 100"/>
                <a:gd name="T20" fmla="*/ 28218 w 94"/>
                <a:gd name="T21" fmla="*/ 0 h 100"/>
                <a:gd name="T22" fmla="*/ 33737 w 94"/>
                <a:gd name="T23" fmla="*/ 677 h 100"/>
                <a:gd name="T24" fmla="*/ 39863 w 94"/>
                <a:gd name="T25" fmla="*/ 1647 h 100"/>
                <a:gd name="T26" fmla="*/ 44772 w 94"/>
                <a:gd name="T27" fmla="*/ 2902 h 100"/>
                <a:gd name="T28" fmla="*/ 43159 w 94"/>
                <a:gd name="T29" fmla="*/ 6413 h 100"/>
                <a:gd name="T30" fmla="*/ 42714 w 94"/>
                <a:gd name="T31" fmla="*/ 13282 h 100"/>
                <a:gd name="T32" fmla="*/ 41018 w 94"/>
                <a:gd name="T33" fmla="*/ 13282 h 100"/>
                <a:gd name="T34" fmla="*/ 40333 w 94"/>
                <a:gd name="T35" fmla="*/ 9192 h 100"/>
                <a:gd name="T36" fmla="*/ 37095 w 94"/>
                <a:gd name="T37" fmla="*/ 4527 h 100"/>
                <a:gd name="T38" fmla="*/ 27125 w 94"/>
                <a:gd name="T39" fmla="*/ 2569 h 100"/>
                <a:gd name="T40" fmla="*/ 18905 w 94"/>
                <a:gd name="T41" fmla="*/ 4008 h 100"/>
                <a:gd name="T42" fmla="*/ 13241 w 94"/>
                <a:gd name="T43" fmla="*/ 7437 h 100"/>
                <a:gd name="T44" fmla="*/ 9254 w 94"/>
                <a:gd name="T45" fmla="*/ 14340 h 100"/>
                <a:gd name="T46" fmla="*/ 7775 w 94"/>
                <a:gd name="T47" fmla="*/ 23735 h 100"/>
                <a:gd name="T48" fmla="*/ 13789 w 94"/>
                <a:gd name="T49" fmla="*/ 40440 h 100"/>
                <a:gd name="T50" fmla="*/ 29991 w 94"/>
                <a:gd name="T51" fmla="*/ 46786 h 100"/>
                <a:gd name="T52" fmla="*/ 38547 w 94"/>
                <a:gd name="T53" fmla="*/ 45243 h 100"/>
                <a:gd name="T54" fmla="*/ 43828 w 94"/>
                <a:gd name="T55" fmla="*/ 42335 h 100"/>
                <a:gd name="T56" fmla="*/ 44772 w 94"/>
                <a:gd name="T57" fmla="*/ 4345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26"/>
            <p:cNvSpPr>
              <a:spLocks/>
            </p:cNvSpPr>
            <p:nvPr/>
          </p:nvSpPr>
          <p:spPr bwMode="auto">
            <a:xfrm>
              <a:off x="3357" y="740"/>
              <a:ext cx="201" cy="151"/>
            </a:xfrm>
            <a:custGeom>
              <a:avLst/>
              <a:gdLst>
                <a:gd name="T0" fmla="*/ 0 w 130"/>
                <a:gd name="T1" fmla="*/ 1837 h 97"/>
                <a:gd name="T2" fmla="*/ 0 w 130"/>
                <a:gd name="T3" fmla="*/ 0 h 97"/>
                <a:gd name="T4" fmla="*/ 6395 w 130"/>
                <a:gd name="T5" fmla="*/ 0 h 97"/>
                <a:gd name="T6" fmla="*/ 12182 w 130"/>
                <a:gd name="T7" fmla="*/ 0 h 97"/>
                <a:gd name="T8" fmla="*/ 17026 w 130"/>
                <a:gd name="T9" fmla="*/ 11705 h 97"/>
                <a:gd name="T10" fmla="*/ 29122 w 130"/>
                <a:gd name="T11" fmla="*/ 37214 h 97"/>
                <a:gd name="T12" fmla="*/ 39753 w 130"/>
                <a:gd name="T13" fmla="*/ 13808 h 97"/>
                <a:gd name="T14" fmla="*/ 45497 w 130"/>
                <a:gd name="T15" fmla="*/ 0 h 97"/>
                <a:gd name="T16" fmla="*/ 51314 w 130"/>
                <a:gd name="T17" fmla="*/ 0 h 97"/>
                <a:gd name="T18" fmla="*/ 58066 w 130"/>
                <a:gd name="T19" fmla="*/ 0 h 97"/>
                <a:gd name="T20" fmla="*/ 58066 w 130"/>
                <a:gd name="T21" fmla="*/ 1837 h 97"/>
                <a:gd name="T22" fmla="*/ 53715 w 130"/>
                <a:gd name="T23" fmla="*/ 2523 h 97"/>
                <a:gd name="T24" fmla="*/ 52339 w 130"/>
                <a:gd name="T25" fmla="*/ 3347 h 97"/>
                <a:gd name="T26" fmla="*/ 52214 w 130"/>
                <a:gd name="T27" fmla="*/ 6277 h 97"/>
                <a:gd name="T28" fmla="*/ 51711 w 130"/>
                <a:gd name="T29" fmla="*/ 15727 h 97"/>
                <a:gd name="T30" fmla="*/ 51711 w 130"/>
                <a:gd name="T31" fmla="*/ 30927 h 97"/>
                <a:gd name="T32" fmla="*/ 52214 w 130"/>
                <a:gd name="T33" fmla="*/ 39643 h 97"/>
                <a:gd name="T34" fmla="*/ 52339 w 130"/>
                <a:gd name="T35" fmla="*/ 43686 h 97"/>
                <a:gd name="T36" fmla="*/ 53715 w 130"/>
                <a:gd name="T37" fmla="*/ 44156 h 97"/>
                <a:gd name="T38" fmla="*/ 58066 w 130"/>
                <a:gd name="T39" fmla="*/ 44766 h 97"/>
                <a:gd name="T40" fmla="*/ 58066 w 130"/>
                <a:gd name="T41" fmla="*/ 46569 h 97"/>
                <a:gd name="T42" fmla="*/ 49115 w 130"/>
                <a:gd name="T43" fmla="*/ 46569 h 97"/>
                <a:gd name="T44" fmla="*/ 39753 w 130"/>
                <a:gd name="T45" fmla="*/ 46569 h 97"/>
                <a:gd name="T46" fmla="*/ 39753 w 130"/>
                <a:gd name="T47" fmla="*/ 44766 h 97"/>
                <a:gd name="T48" fmla="*/ 44783 w 130"/>
                <a:gd name="T49" fmla="*/ 44156 h 97"/>
                <a:gd name="T50" fmla="*/ 45497 w 130"/>
                <a:gd name="T51" fmla="*/ 43686 h 97"/>
                <a:gd name="T52" fmla="*/ 45881 w 130"/>
                <a:gd name="T53" fmla="*/ 40392 h 97"/>
                <a:gd name="T54" fmla="*/ 45881 w 130"/>
                <a:gd name="T55" fmla="*/ 30927 h 97"/>
                <a:gd name="T56" fmla="*/ 45881 w 130"/>
                <a:gd name="T57" fmla="*/ 6930 h 97"/>
                <a:gd name="T58" fmla="*/ 35204 w 130"/>
                <a:gd name="T59" fmla="*/ 30594 h 97"/>
                <a:gd name="T60" fmla="*/ 31164 w 130"/>
                <a:gd name="T61" fmla="*/ 39643 h 97"/>
                <a:gd name="T62" fmla="*/ 28036 w 130"/>
                <a:gd name="T63" fmla="*/ 47626 h 97"/>
                <a:gd name="T64" fmla="*/ 26915 w 130"/>
                <a:gd name="T65" fmla="*/ 47626 h 97"/>
                <a:gd name="T66" fmla="*/ 26325 w 130"/>
                <a:gd name="T67" fmla="*/ 45793 h 97"/>
                <a:gd name="T68" fmla="*/ 23868 w 130"/>
                <a:gd name="T69" fmla="*/ 40697 h 97"/>
                <a:gd name="T70" fmla="*/ 8898 w 130"/>
                <a:gd name="T71" fmla="*/ 7930 h 97"/>
                <a:gd name="T72" fmla="*/ 8898 w 130"/>
                <a:gd name="T73" fmla="*/ 30927 h 97"/>
                <a:gd name="T74" fmla="*/ 8898 w 130"/>
                <a:gd name="T75" fmla="*/ 39643 h 97"/>
                <a:gd name="T76" fmla="*/ 9888 w 130"/>
                <a:gd name="T77" fmla="*/ 43686 h 97"/>
                <a:gd name="T78" fmla="*/ 10631 w 130"/>
                <a:gd name="T79" fmla="*/ 44156 h 97"/>
                <a:gd name="T80" fmla="*/ 15288 w 130"/>
                <a:gd name="T81" fmla="*/ 44766 h 97"/>
                <a:gd name="T82" fmla="*/ 15288 w 130"/>
                <a:gd name="T83" fmla="*/ 46569 h 97"/>
                <a:gd name="T84" fmla="*/ 7473 w 130"/>
                <a:gd name="T85" fmla="*/ 46569 h 97"/>
                <a:gd name="T86" fmla="*/ 0 w 130"/>
                <a:gd name="T87" fmla="*/ 46569 h 97"/>
                <a:gd name="T88" fmla="*/ 0 w 130"/>
                <a:gd name="T89" fmla="*/ 44766 h 97"/>
                <a:gd name="T90" fmla="*/ 4413 w 130"/>
                <a:gd name="T91" fmla="*/ 44156 h 97"/>
                <a:gd name="T92" fmla="*/ 5453 w 130"/>
                <a:gd name="T93" fmla="*/ 43686 h 97"/>
                <a:gd name="T94" fmla="*/ 5755 w 130"/>
                <a:gd name="T95" fmla="*/ 40392 h 97"/>
                <a:gd name="T96" fmla="*/ 6395 w 130"/>
                <a:gd name="T97" fmla="*/ 30927 h 97"/>
                <a:gd name="T98" fmla="*/ 6395 w 130"/>
                <a:gd name="T99" fmla="*/ 15727 h 97"/>
                <a:gd name="T100" fmla="*/ 5755 w 130"/>
                <a:gd name="T101" fmla="*/ 6930 h 97"/>
                <a:gd name="T102" fmla="*/ 5453 w 130"/>
                <a:gd name="T103" fmla="*/ 3347 h 97"/>
                <a:gd name="T104" fmla="*/ 4413 w 130"/>
                <a:gd name="T105" fmla="*/ 2523 h 97"/>
                <a:gd name="T106" fmla="*/ 0 w 130"/>
                <a:gd name="T107" fmla="*/ 1837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27"/>
            <p:cNvSpPr>
              <a:spLocks noEditPoints="1"/>
            </p:cNvSpPr>
            <p:nvPr/>
          </p:nvSpPr>
          <p:spPr bwMode="auto">
            <a:xfrm>
              <a:off x="3566" y="738"/>
              <a:ext cx="166" cy="149"/>
            </a:xfrm>
            <a:custGeom>
              <a:avLst/>
              <a:gdLst>
                <a:gd name="T0" fmla="*/ 7009 w 107"/>
                <a:gd name="T1" fmla="*/ 45222 h 96"/>
                <a:gd name="T2" fmla="*/ 15404 w 107"/>
                <a:gd name="T3" fmla="*/ 45222 h 96"/>
                <a:gd name="T4" fmla="*/ 15404 w 107"/>
                <a:gd name="T5" fmla="*/ 43378 h 96"/>
                <a:gd name="T6" fmla="*/ 11071 w 107"/>
                <a:gd name="T7" fmla="*/ 43378 h 96"/>
                <a:gd name="T8" fmla="*/ 9929 w 107"/>
                <a:gd name="T9" fmla="*/ 42437 h 96"/>
                <a:gd name="T10" fmla="*/ 9929 w 107"/>
                <a:gd name="T11" fmla="*/ 41774 h 96"/>
                <a:gd name="T12" fmla="*/ 10874 w 107"/>
                <a:gd name="T13" fmla="*/ 38537 h 96"/>
                <a:gd name="T14" fmla="*/ 14112 w 107"/>
                <a:gd name="T15" fmla="*/ 30739 h 96"/>
                <a:gd name="T16" fmla="*/ 33229 w 107"/>
                <a:gd name="T17" fmla="*/ 30739 h 96"/>
                <a:gd name="T18" fmla="*/ 37313 w 107"/>
                <a:gd name="T19" fmla="*/ 40081 h 96"/>
                <a:gd name="T20" fmla="*/ 37961 w 107"/>
                <a:gd name="T21" fmla="*/ 41774 h 96"/>
                <a:gd name="T22" fmla="*/ 37313 w 107"/>
                <a:gd name="T23" fmla="*/ 42875 h 96"/>
                <a:gd name="T24" fmla="*/ 36635 w 107"/>
                <a:gd name="T25" fmla="*/ 43378 h 96"/>
                <a:gd name="T26" fmla="*/ 31751 w 107"/>
                <a:gd name="T27" fmla="*/ 43378 h 96"/>
                <a:gd name="T28" fmla="*/ 31751 w 107"/>
                <a:gd name="T29" fmla="*/ 45222 h 96"/>
                <a:gd name="T30" fmla="*/ 42601 w 107"/>
                <a:gd name="T31" fmla="*/ 45222 h 96"/>
                <a:gd name="T32" fmla="*/ 50137 w 107"/>
                <a:gd name="T33" fmla="*/ 45222 h 96"/>
                <a:gd name="T34" fmla="*/ 50137 w 107"/>
                <a:gd name="T35" fmla="*/ 43378 h 96"/>
                <a:gd name="T36" fmla="*/ 46551 w 107"/>
                <a:gd name="T37" fmla="*/ 42875 h 96"/>
                <a:gd name="T38" fmla="*/ 44837 w 107"/>
                <a:gd name="T39" fmla="*/ 41731 h 96"/>
                <a:gd name="T40" fmla="*/ 40603 w 107"/>
                <a:gd name="T41" fmla="*/ 32189 h 96"/>
                <a:gd name="T42" fmla="*/ 26172 w 107"/>
                <a:gd name="T43" fmla="*/ 0 h 96"/>
                <a:gd name="T44" fmla="*/ 24469 w 107"/>
                <a:gd name="T45" fmla="*/ 0 h 96"/>
                <a:gd name="T46" fmla="*/ 18629 w 107"/>
                <a:gd name="T47" fmla="*/ 13064 h 96"/>
                <a:gd name="T48" fmla="*/ 10272 w 107"/>
                <a:gd name="T49" fmla="*/ 30849 h 96"/>
                <a:gd name="T50" fmla="*/ 5967 w 107"/>
                <a:gd name="T51" fmla="*/ 40081 h 96"/>
                <a:gd name="T52" fmla="*/ 4268 w 107"/>
                <a:gd name="T53" fmla="*/ 42437 h 96"/>
                <a:gd name="T54" fmla="*/ 3216 w 107"/>
                <a:gd name="T55" fmla="*/ 43378 h 96"/>
                <a:gd name="T56" fmla="*/ 0 w 107"/>
                <a:gd name="T57" fmla="*/ 43378 h 96"/>
                <a:gd name="T58" fmla="*/ 0 w 107"/>
                <a:gd name="T59" fmla="*/ 45222 h 96"/>
                <a:gd name="T60" fmla="*/ 7009 w 107"/>
                <a:gd name="T61" fmla="*/ 45222 h 96"/>
                <a:gd name="T62" fmla="*/ 23898 w 107"/>
                <a:gd name="T63" fmla="*/ 8417 h 96"/>
                <a:gd name="T64" fmla="*/ 31751 w 107"/>
                <a:gd name="T65" fmla="*/ 27948 h 96"/>
                <a:gd name="T66" fmla="*/ 15404 w 107"/>
                <a:gd name="T67" fmla="*/ 27948 h 96"/>
                <a:gd name="T68" fmla="*/ 23898 w 107"/>
                <a:gd name="T69" fmla="*/ 8417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28"/>
            <p:cNvSpPr>
              <a:spLocks/>
            </p:cNvSpPr>
            <p:nvPr/>
          </p:nvSpPr>
          <p:spPr bwMode="auto">
            <a:xfrm>
              <a:off x="3703" y="740"/>
              <a:ext cx="163" cy="147"/>
            </a:xfrm>
            <a:custGeom>
              <a:avLst/>
              <a:gdLst>
                <a:gd name="T0" fmla="*/ 36504 w 105"/>
                <a:gd name="T1" fmla="*/ 6479 h 95"/>
                <a:gd name="T2" fmla="*/ 38584 w 105"/>
                <a:gd name="T3" fmla="*/ 3163 h 95"/>
                <a:gd name="T4" fmla="*/ 37630 w 105"/>
                <a:gd name="T5" fmla="*/ 2287 h 95"/>
                <a:gd name="T6" fmla="*/ 33086 w 105"/>
                <a:gd name="T7" fmla="*/ 1749 h 95"/>
                <a:gd name="T8" fmla="*/ 33086 w 105"/>
                <a:gd name="T9" fmla="*/ 0 h 95"/>
                <a:gd name="T10" fmla="*/ 41821 w 105"/>
                <a:gd name="T11" fmla="*/ 0 h 95"/>
                <a:gd name="T12" fmla="*/ 49583 w 105"/>
                <a:gd name="T13" fmla="*/ 0 h 95"/>
                <a:gd name="T14" fmla="*/ 49583 w 105"/>
                <a:gd name="T15" fmla="*/ 1749 h 95"/>
                <a:gd name="T16" fmla="*/ 45303 w 105"/>
                <a:gd name="T17" fmla="*/ 2287 h 95"/>
                <a:gd name="T18" fmla="*/ 43580 w 105"/>
                <a:gd name="T19" fmla="*/ 3163 h 95"/>
                <a:gd name="T20" fmla="*/ 41149 w 105"/>
                <a:gd name="T21" fmla="*/ 5848 h 95"/>
                <a:gd name="T22" fmla="*/ 30885 w 105"/>
                <a:gd name="T23" fmla="*/ 19588 h 95"/>
                <a:gd name="T24" fmla="*/ 28073 w 105"/>
                <a:gd name="T25" fmla="*/ 24453 h 95"/>
                <a:gd name="T26" fmla="*/ 28073 w 105"/>
                <a:gd name="T27" fmla="*/ 26188 h 95"/>
                <a:gd name="T28" fmla="*/ 28073 w 105"/>
                <a:gd name="T29" fmla="*/ 28280 h 95"/>
                <a:gd name="T30" fmla="*/ 28073 w 105"/>
                <a:gd name="T31" fmla="*/ 36403 h 95"/>
                <a:gd name="T32" fmla="*/ 28270 w 105"/>
                <a:gd name="T33" fmla="*/ 40292 h 95"/>
                <a:gd name="T34" fmla="*/ 29741 w 105"/>
                <a:gd name="T35" fmla="*/ 40522 h 95"/>
                <a:gd name="T36" fmla="*/ 34305 w 105"/>
                <a:gd name="T37" fmla="*/ 40984 h 95"/>
                <a:gd name="T38" fmla="*/ 34305 w 105"/>
                <a:gd name="T39" fmla="*/ 42732 h 95"/>
                <a:gd name="T40" fmla="*/ 24855 w 105"/>
                <a:gd name="T41" fmla="*/ 42732 h 95"/>
                <a:gd name="T42" fmla="*/ 15274 w 105"/>
                <a:gd name="T43" fmla="*/ 42732 h 95"/>
                <a:gd name="T44" fmla="*/ 15274 w 105"/>
                <a:gd name="T45" fmla="*/ 40984 h 95"/>
                <a:gd name="T46" fmla="*/ 19832 w 105"/>
                <a:gd name="T47" fmla="*/ 40522 h 95"/>
                <a:gd name="T48" fmla="*/ 20774 w 105"/>
                <a:gd name="T49" fmla="*/ 40292 h 95"/>
                <a:gd name="T50" fmla="*/ 21313 w 105"/>
                <a:gd name="T51" fmla="*/ 37141 h 95"/>
                <a:gd name="T52" fmla="*/ 21511 w 105"/>
                <a:gd name="T53" fmla="*/ 28280 h 95"/>
                <a:gd name="T54" fmla="*/ 21511 w 105"/>
                <a:gd name="T55" fmla="*/ 25450 h 95"/>
                <a:gd name="T56" fmla="*/ 20313 w 105"/>
                <a:gd name="T57" fmla="*/ 22400 h 95"/>
                <a:gd name="T58" fmla="*/ 16423 w 105"/>
                <a:gd name="T59" fmla="*/ 17546 h 95"/>
                <a:gd name="T60" fmla="*/ 7801 w 105"/>
                <a:gd name="T61" fmla="*/ 5848 h 95"/>
                <a:gd name="T62" fmla="*/ 6056 w 105"/>
                <a:gd name="T63" fmla="*/ 3163 h 95"/>
                <a:gd name="T64" fmla="*/ 4280 w 105"/>
                <a:gd name="T65" fmla="*/ 2287 h 95"/>
                <a:gd name="T66" fmla="*/ 0 w 105"/>
                <a:gd name="T67" fmla="*/ 1749 h 95"/>
                <a:gd name="T68" fmla="*/ 0 w 105"/>
                <a:gd name="T69" fmla="*/ 0 h 95"/>
                <a:gd name="T70" fmla="*/ 7801 w 105"/>
                <a:gd name="T71" fmla="*/ 0 h 95"/>
                <a:gd name="T72" fmla="*/ 20313 w 105"/>
                <a:gd name="T73" fmla="*/ 0 h 95"/>
                <a:gd name="T74" fmla="*/ 20313 w 105"/>
                <a:gd name="T75" fmla="*/ 1749 h 95"/>
                <a:gd name="T76" fmla="*/ 15274 w 105"/>
                <a:gd name="T77" fmla="*/ 2287 h 95"/>
                <a:gd name="T78" fmla="*/ 14235 w 105"/>
                <a:gd name="T79" fmla="*/ 3163 h 95"/>
                <a:gd name="T80" fmla="*/ 16011 w 105"/>
                <a:gd name="T81" fmla="*/ 6479 h 95"/>
                <a:gd name="T82" fmla="*/ 25872 w 105"/>
                <a:gd name="T83" fmla="*/ 21666 h 95"/>
                <a:gd name="T84" fmla="*/ 36504 w 105"/>
                <a:gd name="T85" fmla="*/ 6479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4" name="Freeform 29"/>
            <p:cNvSpPr>
              <a:spLocks noEditPoints="1"/>
            </p:cNvSpPr>
            <p:nvPr/>
          </p:nvSpPr>
          <p:spPr bwMode="auto">
            <a:xfrm>
              <a:off x="3860" y="737"/>
              <a:ext cx="164" cy="154"/>
            </a:xfrm>
            <a:custGeom>
              <a:avLst/>
              <a:gdLst>
                <a:gd name="T0" fmla="*/ 8469 w 106"/>
                <a:gd name="T1" fmla="*/ 11625 h 99"/>
                <a:gd name="T2" fmla="*/ 13810 w 106"/>
                <a:gd name="T3" fmla="*/ 5070 h 99"/>
                <a:gd name="T4" fmla="*/ 22937 w 106"/>
                <a:gd name="T5" fmla="*/ 2508 h 99"/>
                <a:gd name="T6" fmla="*/ 29709 w 106"/>
                <a:gd name="T7" fmla="*/ 3901 h 99"/>
                <a:gd name="T8" fmla="*/ 34443 w 106"/>
                <a:gd name="T9" fmla="*/ 6228 h 99"/>
                <a:gd name="T10" fmla="*/ 37802 w 106"/>
                <a:gd name="T11" fmla="*/ 10183 h 99"/>
                <a:gd name="T12" fmla="*/ 39530 w 106"/>
                <a:gd name="T13" fmla="*/ 15070 h 99"/>
                <a:gd name="T14" fmla="*/ 40929 w 106"/>
                <a:gd name="T15" fmla="*/ 24640 h 99"/>
                <a:gd name="T16" fmla="*/ 39334 w 106"/>
                <a:gd name="T17" fmla="*/ 35529 h 99"/>
                <a:gd name="T18" fmla="*/ 33716 w 106"/>
                <a:gd name="T19" fmla="*/ 42719 h 99"/>
                <a:gd name="T20" fmla="*/ 24852 w 106"/>
                <a:gd name="T21" fmla="*/ 45424 h 99"/>
                <a:gd name="T22" fmla="*/ 18119 w 106"/>
                <a:gd name="T23" fmla="*/ 44358 h 99"/>
                <a:gd name="T24" fmla="*/ 12639 w 106"/>
                <a:gd name="T25" fmla="*/ 39989 h 99"/>
                <a:gd name="T26" fmla="*/ 8469 w 106"/>
                <a:gd name="T27" fmla="*/ 33281 h 99"/>
                <a:gd name="T28" fmla="*/ 7323 w 106"/>
                <a:gd name="T29" fmla="*/ 27726 h 99"/>
                <a:gd name="T30" fmla="*/ 6432 w 106"/>
                <a:gd name="T31" fmla="*/ 21904 h 99"/>
                <a:gd name="T32" fmla="*/ 8469 w 106"/>
                <a:gd name="T33" fmla="*/ 11625 h 99"/>
                <a:gd name="T34" fmla="*/ 1478 w 106"/>
                <a:gd name="T35" fmla="*/ 33281 h 99"/>
                <a:gd name="T36" fmla="*/ 5769 w 106"/>
                <a:gd name="T37" fmla="*/ 41823 h 99"/>
                <a:gd name="T38" fmla="*/ 13103 w 106"/>
                <a:gd name="T39" fmla="*/ 46643 h 99"/>
                <a:gd name="T40" fmla="*/ 22389 w 106"/>
                <a:gd name="T41" fmla="*/ 48090 h 99"/>
                <a:gd name="T42" fmla="*/ 40488 w 106"/>
                <a:gd name="T43" fmla="*/ 40903 h 99"/>
                <a:gd name="T44" fmla="*/ 47812 w 106"/>
                <a:gd name="T45" fmla="*/ 22489 h 99"/>
                <a:gd name="T46" fmla="*/ 47155 w 106"/>
                <a:gd name="T47" fmla="*/ 15840 h 99"/>
                <a:gd name="T48" fmla="*/ 45369 w 106"/>
                <a:gd name="T49" fmla="*/ 10624 h 99"/>
                <a:gd name="T50" fmla="*/ 40929 w 106"/>
                <a:gd name="T51" fmla="*/ 5121 h 99"/>
                <a:gd name="T52" fmla="*/ 33716 w 106"/>
                <a:gd name="T53" fmla="*/ 1612 h 99"/>
                <a:gd name="T54" fmla="*/ 24433 w 106"/>
                <a:gd name="T55" fmla="*/ 0 h 99"/>
                <a:gd name="T56" fmla="*/ 14471 w 106"/>
                <a:gd name="T57" fmla="*/ 1612 h 99"/>
                <a:gd name="T58" fmla="*/ 6432 w 106"/>
                <a:gd name="T59" fmla="*/ 6830 h 99"/>
                <a:gd name="T60" fmla="*/ 1478 w 106"/>
                <a:gd name="T61" fmla="*/ 14683 h 99"/>
                <a:gd name="T62" fmla="*/ 0 w 106"/>
                <a:gd name="T63" fmla="*/ 24200 h 99"/>
                <a:gd name="T64" fmla="*/ 1478 w 106"/>
                <a:gd name="T65" fmla="*/ 33281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sp>
        <p:nvSpPr>
          <p:cNvPr id="2" name="Title 1"/>
          <p:cNvSpPr>
            <a:spLocks noGrp="1"/>
          </p:cNvSpPr>
          <p:nvPr>
            <p:ph type="title"/>
          </p:nvPr>
        </p:nvSpPr>
        <p:spPr>
          <a:xfrm>
            <a:off x="0" y="2733675"/>
            <a:ext cx="9144000" cy="1371600"/>
          </a:xfrm>
        </p:spPr>
        <p:txBody>
          <a:bodyPr anchor="ctr"/>
          <a:lstStyle>
            <a:lvl1pPr algn="ctr">
              <a:defRPr/>
            </a:lvl1pPr>
          </a:lstStyle>
          <a:p>
            <a:r>
              <a:rPr lang="en-US" smtClean="0"/>
              <a:t>Click to edit Master title style</a:t>
            </a:r>
            <a:endParaRPr lang="en-US"/>
          </a:p>
        </p:txBody>
      </p:sp>
      <p:sp>
        <p:nvSpPr>
          <p:cNvPr id="15" name="Date Placeholder 2"/>
          <p:cNvSpPr>
            <a:spLocks noGrp="1"/>
          </p:cNvSpPr>
          <p:nvPr>
            <p:ph type="dt" sz="half" idx="10"/>
          </p:nvPr>
        </p:nvSpPr>
        <p:spPr/>
        <p:txBody>
          <a:bodyPr/>
          <a:lstStyle>
            <a:lvl1pPr>
              <a:defRPr/>
            </a:lvl1pPr>
          </a:lstStyle>
          <a:p>
            <a:pPr>
              <a:defRPr/>
            </a:pPr>
            <a:fld id="{E317DFAF-4942-3947-92EB-67513787E843}" type="datetimeFigureOut">
              <a:rPr lang="en-US"/>
              <a:pPr>
                <a:defRPr/>
              </a:pPr>
              <a:t>1/17/13</a:t>
            </a:fld>
            <a:endParaRPr lang="en-US"/>
          </a:p>
        </p:txBody>
      </p:sp>
      <p:sp>
        <p:nvSpPr>
          <p:cNvPr id="16" name="Footer Placeholder 3"/>
          <p:cNvSpPr>
            <a:spLocks noGrp="1"/>
          </p:cNvSpPr>
          <p:nvPr>
            <p:ph type="ftr" sz="quarter" idx="11"/>
          </p:nvPr>
        </p:nvSpPr>
        <p:spPr/>
        <p:txBody>
          <a:bodyPr/>
          <a:lstStyle>
            <a:lvl1pPr>
              <a:defRPr/>
            </a:lvl1pPr>
          </a:lstStyle>
          <a:p>
            <a:pPr>
              <a:defRPr/>
            </a:pPr>
            <a:endParaRPr lang="en-US"/>
          </a:p>
        </p:txBody>
      </p:sp>
      <p:sp>
        <p:nvSpPr>
          <p:cNvPr id="17" name="Slide Number Placeholder 4"/>
          <p:cNvSpPr>
            <a:spLocks noGrp="1"/>
          </p:cNvSpPr>
          <p:nvPr>
            <p:ph type="sldNum" sz="quarter" idx="12"/>
          </p:nvPr>
        </p:nvSpPr>
        <p:spPr/>
        <p:txBody>
          <a:bodyPr/>
          <a:lstStyle>
            <a:lvl1pPr>
              <a:defRPr/>
            </a:lvl1pPr>
          </a:lstStyle>
          <a:p>
            <a:pPr>
              <a:defRPr/>
            </a:pPr>
            <a:fld id="{1AA88961-D85D-654B-861A-6E90782F67D3}" type="slidenum">
              <a:rPr lang="en-US"/>
              <a:pPr>
                <a:defRPr/>
              </a:pPr>
              <a:t>‹#›</a:t>
            </a:fld>
            <a:endParaRPr lang="en-US"/>
          </a:p>
        </p:txBody>
      </p:sp>
    </p:spTree>
    <p:extLst>
      <p:ext uri="{BB962C8B-B14F-4D97-AF65-F5344CB8AC3E}">
        <p14:creationId xmlns:p14="http://schemas.microsoft.com/office/powerpoint/2010/main" val="3278509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CDA020D-0B63-C44C-B420-94C4F280286F}" type="datetimeFigureOut">
              <a:rPr lang="en-US"/>
              <a:pPr>
                <a:defRPr/>
              </a:pPr>
              <a:t>1/17/13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506A01-4830-3C4A-B03A-1A1A48B2EAEA}" type="slidenum">
              <a:rPr lang="en-US"/>
              <a:pPr>
                <a:defRPr/>
              </a:pPr>
              <a:t>‹#›</a:t>
            </a:fld>
            <a:endParaRPr lang="en-US"/>
          </a:p>
        </p:txBody>
      </p:sp>
    </p:spTree>
    <p:extLst>
      <p:ext uri="{BB962C8B-B14F-4D97-AF65-F5344CB8AC3E}">
        <p14:creationId xmlns:p14="http://schemas.microsoft.com/office/powerpoint/2010/main" val="777648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0222F32-3DDD-F248-99A4-D0D7FFA80460}" type="datetimeFigureOut">
              <a:rPr lang="en-US"/>
              <a:pPr>
                <a:defRPr/>
              </a:pPr>
              <a:t>1/17/13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F62D8B7-1FE5-4A46-954F-9D71F768FFFF}" type="slidenum">
              <a:rPr lang="en-US"/>
              <a:pPr>
                <a:defRPr/>
              </a:pPr>
              <a:t>‹#›</a:t>
            </a:fld>
            <a:endParaRPr lang="en-US"/>
          </a:p>
        </p:txBody>
      </p:sp>
    </p:spTree>
    <p:extLst>
      <p:ext uri="{BB962C8B-B14F-4D97-AF65-F5344CB8AC3E}">
        <p14:creationId xmlns:p14="http://schemas.microsoft.com/office/powerpoint/2010/main" val="2722595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18"/>
          <p:cNvGrpSpPr>
            <a:grpSpLocks/>
          </p:cNvGrpSpPr>
          <p:nvPr/>
        </p:nvGrpSpPr>
        <p:grpSpPr bwMode="auto">
          <a:xfrm>
            <a:off x="120650" y="6299200"/>
            <a:ext cx="420688" cy="458788"/>
            <a:chOff x="3293" y="737"/>
            <a:chExt cx="796" cy="867"/>
          </a:xfrm>
        </p:grpSpPr>
        <p:sp>
          <p:nvSpPr>
            <p:cNvPr id="5" name="Freeform 19"/>
            <p:cNvSpPr>
              <a:spLocks noEditPoints="1"/>
            </p:cNvSpPr>
            <p:nvPr/>
          </p:nvSpPr>
          <p:spPr bwMode="auto">
            <a:xfrm>
              <a:off x="3413" y="1159"/>
              <a:ext cx="556" cy="445"/>
            </a:xfrm>
            <a:custGeom>
              <a:avLst/>
              <a:gdLst>
                <a:gd name="T0" fmla="*/ 129086 w 359"/>
                <a:gd name="T1" fmla="*/ 0 h 287"/>
                <a:gd name="T2" fmla="*/ 94751 w 359"/>
                <a:gd name="T3" fmla="*/ 0 h 287"/>
                <a:gd name="T4" fmla="*/ 94751 w 359"/>
                <a:gd name="T5" fmla="*/ 39800 h 287"/>
                <a:gd name="T6" fmla="*/ 111389 w 359"/>
                <a:gd name="T7" fmla="*/ 79329 h 287"/>
                <a:gd name="T8" fmla="*/ 111389 w 359"/>
                <a:gd name="T9" fmla="*/ 73955 h 287"/>
                <a:gd name="T10" fmla="*/ 102310 w 359"/>
                <a:gd name="T11" fmla="*/ 44601 h 287"/>
                <a:gd name="T12" fmla="*/ 102310 w 359"/>
                <a:gd name="T13" fmla="*/ 34403 h 287"/>
                <a:gd name="T14" fmla="*/ 115585 w 359"/>
                <a:gd name="T15" fmla="*/ 34403 h 287"/>
                <a:gd name="T16" fmla="*/ 115585 w 359"/>
                <a:gd name="T17" fmla="*/ 79329 h 287"/>
                <a:gd name="T18" fmla="*/ 82291 w 359"/>
                <a:gd name="T19" fmla="*/ 130018 h 287"/>
                <a:gd name="T20" fmla="*/ 48327 w 359"/>
                <a:gd name="T21" fmla="*/ 82108 h 287"/>
                <a:gd name="T22" fmla="*/ 69011 w 359"/>
                <a:gd name="T23" fmla="*/ 39800 h 287"/>
                <a:gd name="T24" fmla="*/ 69011 w 359"/>
                <a:gd name="T25" fmla="*/ 34403 h 287"/>
                <a:gd name="T26" fmla="*/ 82291 w 359"/>
                <a:gd name="T27" fmla="*/ 34403 h 287"/>
                <a:gd name="T28" fmla="*/ 90530 w 359"/>
                <a:gd name="T29" fmla="*/ 34403 h 287"/>
                <a:gd name="T30" fmla="*/ 90530 w 359"/>
                <a:gd name="T31" fmla="*/ 25981 h 287"/>
                <a:gd name="T32" fmla="*/ 82291 w 359"/>
                <a:gd name="T33" fmla="*/ 25981 h 287"/>
                <a:gd name="T34" fmla="*/ 69011 w 359"/>
                <a:gd name="T35" fmla="*/ 25981 h 287"/>
                <a:gd name="T36" fmla="*/ 69011 w 359"/>
                <a:gd name="T37" fmla="*/ 25981 h 287"/>
                <a:gd name="T38" fmla="*/ 61358 w 359"/>
                <a:gd name="T39" fmla="*/ 25981 h 287"/>
                <a:gd name="T40" fmla="*/ 61358 w 359"/>
                <a:gd name="T41" fmla="*/ 25981 h 287"/>
                <a:gd name="T42" fmla="*/ 40746 w 359"/>
                <a:gd name="T43" fmla="*/ 25981 h 287"/>
                <a:gd name="T44" fmla="*/ 40746 w 359"/>
                <a:gd name="T45" fmla="*/ 73955 h 287"/>
                <a:gd name="T46" fmla="*/ 40746 w 359"/>
                <a:gd name="T47" fmla="*/ 78469 h 287"/>
                <a:gd name="T48" fmla="*/ 40746 w 359"/>
                <a:gd name="T49" fmla="*/ 78469 h 287"/>
                <a:gd name="T50" fmla="*/ 48327 w 359"/>
                <a:gd name="T51" fmla="*/ 71888 h 287"/>
                <a:gd name="T52" fmla="*/ 48327 w 359"/>
                <a:gd name="T53" fmla="*/ 71888 h 287"/>
                <a:gd name="T54" fmla="*/ 48327 w 359"/>
                <a:gd name="T55" fmla="*/ 34403 h 287"/>
                <a:gd name="T56" fmla="*/ 61358 w 359"/>
                <a:gd name="T57" fmla="*/ 34403 h 287"/>
                <a:gd name="T58" fmla="*/ 61358 w 359"/>
                <a:gd name="T59" fmla="*/ 34403 h 287"/>
                <a:gd name="T60" fmla="*/ 61358 w 359"/>
                <a:gd name="T61" fmla="*/ 44601 h 287"/>
                <a:gd name="T62" fmla="*/ 34308 w 359"/>
                <a:gd name="T63" fmla="*/ 86344 h 287"/>
                <a:gd name="T64" fmla="*/ 7645 w 359"/>
                <a:gd name="T65" fmla="*/ 44601 h 287"/>
                <a:gd name="T66" fmla="*/ 7645 w 359"/>
                <a:gd name="T67" fmla="*/ 8364 h 287"/>
                <a:gd name="T68" fmla="*/ 34308 w 359"/>
                <a:gd name="T69" fmla="*/ 8364 h 287"/>
                <a:gd name="T70" fmla="*/ 61358 w 359"/>
                <a:gd name="T71" fmla="*/ 8364 h 287"/>
                <a:gd name="T72" fmla="*/ 61358 w 359"/>
                <a:gd name="T73" fmla="*/ 22188 h 287"/>
                <a:gd name="T74" fmla="*/ 69011 w 359"/>
                <a:gd name="T75" fmla="*/ 22188 h 287"/>
                <a:gd name="T76" fmla="*/ 69011 w 359"/>
                <a:gd name="T77" fmla="*/ 0 h 287"/>
                <a:gd name="T78" fmla="*/ 34308 w 359"/>
                <a:gd name="T79" fmla="*/ 0 h 287"/>
                <a:gd name="T80" fmla="*/ 0 w 359"/>
                <a:gd name="T81" fmla="*/ 0 h 287"/>
                <a:gd name="T82" fmla="*/ 0 w 359"/>
                <a:gd name="T83" fmla="*/ 39800 h 287"/>
                <a:gd name="T84" fmla="*/ 34308 w 359"/>
                <a:gd name="T85" fmla="*/ 89143 h 287"/>
                <a:gd name="T86" fmla="*/ 41517 w 359"/>
                <a:gd name="T87" fmla="*/ 86344 h 287"/>
                <a:gd name="T88" fmla="*/ 82291 w 359"/>
                <a:gd name="T89" fmla="*/ 133219 h 287"/>
                <a:gd name="T90" fmla="*/ 122972 w 359"/>
                <a:gd name="T91" fmla="*/ 86344 h 287"/>
                <a:gd name="T92" fmla="*/ 129086 w 359"/>
                <a:gd name="T93" fmla="*/ 89143 h 287"/>
                <a:gd name="T94" fmla="*/ 163893 w 359"/>
                <a:gd name="T95" fmla="*/ 39800 h 287"/>
                <a:gd name="T96" fmla="*/ 163893 w 359"/>
                <a:gd name="T97" fmla="*/ 0 h 287"/>
                <a:gd name="T98" fmla="*/ 129086 w 359"/>
                <a:gd name="T99" fmla="*/ 0 h 287"/>
                <a:gd name="T100" fmla="*/ 155799 w 359"/>
                <a:gd name="T101" fmla="*/ 44601 h 287"/>
                <a:gd name="T102" fmla="*/ 129086 w 359"/>
                <a:gd name="T103" fmla="*/ 86344 h 287"/>
                <a:gd name="T104" fmla="*/ 123234 w 359"/>
                <a:gd name="T105" fmla="*/ 83195 h 287"/>
                <a:gd name="T106" fmla="*/ 123858 w 359"/>
                <a:gd name="T107" fmla="*/ 73955 h 287"/>
                <a:gd name="T108" fmla="*/ 123858 w 359"/>
                <a:gd name="T109" fmla="*/ 25981 h 287"/>
                <a:gd name="T110" fmla="*/ 102310 w 359"/>
                <a:gd name="T111" fmla="*/ 25981 h 287"/>
                <a:gd name="T112" fmla="*/ 102310 w 359"/>
                <a:gd name="T113" fmla="*/ 8364 h 287"/>
                <a:gd name="T114" fmla="*/ 129086 w 359"/>
                <a:gd name="T115" fmla="*/ 8364 h 287"/>
                <a:gd name="T116" fmla="*/ 155799 w 359"/>
                <a:gd name="T117" fmla="*/ 8364 h 287"/>
                <a:gd name="T118" fmla="*/ 155799 w 359"/>
                <a:gd name="T119" fmla="*/ 44601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6" name="Freeform 20"/>
            <p:cNvSpPr>
              <a:spLocks/>
            </p:cNvSpPr>
            <p:nvPr/>
          </p:nvSpPr>
          <p:spPr bwMode="auto">
            <a:xfrm>
              <a:off x="3456" y="939"/>
              <a:ext cx="118" cy="149"/>
            </a:xfrm>
            <a:custGeom>
              <a:avLst/>
              <a:gdLst>
                <a:gd name="T0" fmla="*/ 2762 w 76"/>
                <a:gd name="T1" fmla="*/ 45222 h 96"/>
                <a:gd name="T2" fmla="*/ 2762 w 76"/>
                <a:gd name="T3" fmla="*/ 43378 h 96"/>
                <a:gd name="T4" fmla="*/ 5911 w 76"/>
                <a:gd name="T5" fmla="*/ 41774 h 96"/>
                <a:gd name="T6" fmla="*/ 6060 w 76"/>
                <a:gd name="T7" fmla="*/ 41731 h 96"/>
                <a:gd name="T8" fmla="*/ 6060 w 76"/>
                <a:gd name="T9" fmla="*/ 37574 h 96"/>
                <a:gd name="T10" fmla="*/ 6658 w 76"/>
                <a:gd name="T11" fmla="*/ 32189 h 96"/>
                <a:gd name="T12" fmla="*/ 6658 w 76"/>
                <a:gd name="T13" fmla="*/ 15251 h 96"/>
                <a:gd name="T14" fmla="*/ 6060 w 76"/>
                <a:gd name="T15" fmla="*/ 6641 h 96"/>
                <a:gd name="T16" fmla="*/ 5911 w 76"/>
                <a:gd name="T17" fmla="*/ 2757 h 96"/>
                <a:gd name="T18" fmla="*/ 4998 w 76"/>
                <a:gd name="T19" fmla="*/ 2364 h 96"/>
                <a:gd name="T20" fmla="*/ 0 w 76"/>
                <a:gd name="T21" fmla="*/ 1776 h 96"/>
                <a:gd name="T22" fmla="*/ 0 w 76"/>
                <a:gd name="T23" fmla="*/ 0 h 96"/>
                <a:gd name="T24" fmla="*/ 10036 w 76"/>
                <a:gd name="T25" fmla="*/ 0 h 96"/>
                <a:gd name="T26" fmla="*/ 19445 w 76"/>
                <a:gd name="T27" fmla="*/ 0 h 96"/>
                <a:gd name="T28" fmla="*/ 19445 w 76"/>
                <a:gd name="T29" fmla="*/ 1776 h 96"/>
                <a:gd name="T30" fmla="*/ 14609 w 76"/>
                <a:gd name="T31" fmla="*/ 2364 h 96"/>
                <a:gd name="T32" fmla="*/ 13744 w 76"/>
                <a:gd name="T33" fmla="*/ 2757 h 96"/>
                <a:gd name="T34" fmla="*/ 13100 w 76"/>
                <a:gd name="T35" fmla="*/ 6053 h 96"/>
                <a:gd name="T36" fmla="*/ 12795 w 76"/>
                <a:gd name="T37" fmla="*/ 15251 h 96"/>
                <a:gd name="T38" fmla="*/ 12795 w 76"/>
                <a:gd name="T39" fmla="*/ 36739 h 96"/>
                <a:gd name="T40" fmla="*/ 13100 w 76"/>
                <a:gd name="T41" fmla="*/ 41774 h 96"/>
                <a:gd name="T42" fmla="*/ 18706 w 76"/>
                <a:gd name="T43" fmla="*/ 42437 h 96"/>
                <a:gd name="T44" fmla="*/ 31579 w 76"/>
                <a:gd name="T45" fmla="*/ 40998 h 96"/>
                <a:gd name="T46" fmla="*/ 32652 w 76"/>
                <a:gd name="T47" fmla="*/ 38537 h 96"/>
                <a:gd name="T48" fmla="*/ 34155 w 76"/>
                <a:gd name="T49" fmla="*/ 33353 h 96"/>
                <a:gd name="T50" fmla="*/ 35936 w 76"/>
                <a:gd name="T51" fmla="*/ 33353 h 96"/>
                <a:gd name="T52" fmla="*/ 34352 w 76"/>
                <a:gd name="T53" fmla="*/ 44523 h 96"/>
                <a:gd name="T54" fmla="*/ 32652 w 76"/>
                <a:gd name="T55" fmla="*/ 45222 h 96"/>
                <a:gd name="T56" fmla="*/ 27005 w 76"/>
                <a:gd name="T57" fmla="*/ 45222 h 96"/>
                <a:gd name="T58" fmla="*/ 9409 w 76"/>
                <a:gd name="T59" fmla="*/ 44523 h 96"/>
                <a:gd name="T60" fmla="*/ 2762 w 76"/>
                <a:gd name="T61" fmla="*/ 45222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7" name="Freeform 21"/>
            <p:cNvSpPr>
              <a:spLocks noEditPoints="1"/>
            </p:cNvSpPr>
            <p:nvPr/>
          </p:nvSpPr>
          <p:spPr bwMode="auto">
            <a:xfrm>
              <a:off x="3588" y="939"/>
              <a:ext cx="65" cy="149"/>
            </a:xfrm>
            <a:custGeom>
              <a:avLst/>
              <a:gdLst>
                <a:gd name="T0" fmla="*/ 18989 w 42"/>
                <a:gd name="T1" fmla="*/ 42875 h 96"/>
                <a:gd name="T2" fmla="*/ 18989 w 42"/>
                <a:gd name="T3" fmla="*/ 45222 h 96"/>
                <a:gd name="T4" fmla="*/ 10033 w 42"/>
                <a:gd name="T5" fmla="*/ 44523 h 96"/>
                <a:gd name="T6" fmla="*/ 0 w 42"/>
                <a:gd name="T7" fmla="*/ 45222 h 96"/>
                <a:gd name="T8" fmla="*/ 0 w 42"/>
                <a:gd name="T9" fmla="*/ 42875 h 96"/>
                <a:gd name="T10" fmla="*/ 4440 w 42"/>
                <a:gd name="T11" fmla="*/ 42875 h 96"/>
                <a:gd name="T12" fmla="*/ 5853 w 42"/>
                <a:gd name="T13" fmla="*/ 41774 h 96"/>
                <a:gd name="T14" fmla="*/ 6483 w 42"/>
                <a:gd name="T15" fmla="*/ 39027 h 96"/>
                <a:gd name="T16" fmla="*/ 6483 w 42"/>
                <a:gd name="T17" fmla="*/ 29705 h 96"/>
                <a:gd name="T18" fmla="*/ 6483 w 42"/>
                <a:gd name="T19" fmla="*/ 15251 h 96"/>
                <a:gd name="T20" fmla="*/ 6483 w 42"/>
                <a:gd name="T21" fmla="*/ 6641 h 96"/>
                <a:gd name="T22" fmla="*/ 5853 w 42"/>
                <a:gd name="T23" fmla="*/ 2757 h 96"/>
                <a:gd name="T24" fmla="*/ 4440 w 42"/>
                <a:gd name="T25" fmla="*/ 2364 h 96"/>
                <a:gd name="T26" fmla="*/ 0 w 42"/>
                <a:gd name="T27" fmla="*/ 1776 h 96"/>
                <a:gd name="T28" fmla="*/ 0 w 42"/>
                <a:gd name="T29" fmla="*/ 0 h 96"/>
                <a:gd name="T30" fmla="*/ 9631 w 42"/>
                <a:gd name="T31" fmla="*/ 0 h 96"/>
                <a:gd name="T32" fmla="*/ 18989 w 42"/>
                <a:gd name="T33" fmla="*/ 0 h 96"/>
                <a:gd name="T34" fmla="*/ 18989 w 42"/>
                <a:gd name="T35" fmla="*/ 1776 h 96"/>
                <a:gd name="T36" fmla="*/ 14526 w 42"/>
                <a:gd name="T37" fmla="*/ 2364 h 96"/>
                <a:gd name="T38" fmla="*/ 13138 w 42"/>
                <a:gd name="T39" fmla="*/ 2757 h 96"/>
                <a:gd name="T40" fmla="*/ 12666 w 42"/>
                <a:gd name="T41" fmla="*/ 6053 h 96"/>
                <a:gd name="T42" fmla="*/ 12666 w 42"/>
                <a:gd name="T43" fmla="*/ 15251 h 96"/>
                <a:gd name="T44" fmla="*/ 12666 w 42"/>
                <a:gd name="T45" fmla="*/ 29705 h 96"/>
                <a:gd name="T46" fmla="*/ 12666 w 42"/>
                <a:gd name="T47" fmla="*/ 38316 h 96"/>
                <a:gd name="T48" fmla="*/ 13138 w 42"/>
                <a:gd name="T49" fmla="*/ 41774 h 96"/>
                <a:gd name="T50" fmla="*/ 14526 w 42"/>
                <a:gd name="T51" fmla="*/ 42875 h 96"/>
                <a:gd name="T52" fmla="*/ 18989 w 42"/>
                <a:gd name="T53" fmla="*/ 42875 h 96"/>
                <a:gd name="T54" fmla="*/ 12666 w 42"/>
                <a:gd name="T55" fmla="*/ 6053 h 96"/>
                <a:gd name="T56" fmla="*/ 12666 w 42"/>
                <a:gd name="T57" fmla="*/ 15251 h 96"/>
                <a:gd name="T58" fmla="*/ 12666 w 42"/>
                <a:gd name="T59" fmla="*/ 29705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8" name="Freeform 22"/>
            <p:cNvSpPr>
              <a:spLocks/>
            </p:cNvSpPr>
            <p:nvPr/>
          </p:nvSpPr>
          <p:spPr bwMode="auto">
            <a:xfrm>
              <a:off x="3677" y="939"/>
              <a:ext cx="172" cy="152"/>
            </a:xfrm>
            <a:custGeom>
              <a:avLst/>
              <a:gdLst>
                <a:gd name="T0" fmla="*/ 0 w 111"/>
                <a:gd name="T1" fmla="*/ 44719 h 98"/>
                <a:gd name="T2" fmla="*/ 0 w 111"/>
                <a:gd name="T3" fmla="*/ 42439 h 98"/>
                <a:gd name="T4" fmla="*/ 4487 w 111"/>
                <a:gd name="T5" fmla="*/ 42126 h 98"/>
                <a:gd name="T6" fmla="*/ 4960 w 111"/>
                <a:gd name="T7" fmla="*/ 41507 h 98"/>
                <a:gd name="T8" fmla="*/ 5546 w 111"/>
                <a:gd name="T9" fmla="*/ 38281 h 98"/>
                <a:gd name="T10" fmla="*/ 5919 w 111"/>
                <a:gd name="T11" fmla="*/ 31278 h 98"/>
                <a:gd name="T12" fmla="*/ 5919 w 111"/>
                <a:gd name="T13" fmla="*/ 5653 h 98"/>
                <a:gd name="T14" fmla="*/ 5919 w 111"/>
                <a:gd name="T15" fmla="*/ 4265 h 98"/>
                <a:gd name="T16" fmla="*/ 4487 w 111"/>
                <a:gd name="T17" fmla="*/ 2750 h 98"/>
                <a:gd name="T18" fmla="*/ 3201 w 111"/>
                <a:gd name="T19" fmla="*/ 1773 h 98"/>
                <a:gd name="T20" fmla="*/ 0 w 111"/>
                <a:gd name="T21" fmla="*/ 1773 h 98"/>
                <a:gd name="T22" fmla="*/ 0 w 111"/>
                <a:gd name="T23" fmla="*/ 0 h 98"/>
                <a:gd name="T24" fmla="*/ 6953 w 111"/>
                <a:gd name="T25" fmla="*/ 0 h 98"/>
                <a:gd name="T26" fmla="*/ 11910 w 111"/>
                <a:gd name="T27" fmla="*/ 0 h 98"/>
                <a:gd name="T28" fmla="*/ 15722 w 111"/>
                <a:gd name="T29" fmla="*/ 4982 h 98"/>
                <a:gd name="T30" fmla="*/ 22673 w 111"/>
                <a:gd name="T31" fmla="*/ 13002 h 98"/>
                <a:gd name="T32" fmla="*/ 31975 w 111"/>
                <a:gd name="T33" fmla="*/ 24304 h 98"/>
                <a:gd name="T34" fmla="*/ 39376 w 111"/>
                <a:gd name="T35" fmla="*/ 33080 h 98"/>
                <a:gd name="T36" fmla="*/ 42543 w 111"/>
                <a:gd name="T37" fmla="*/ 36517 h 98"/>
                <a:gd name="T38" fmla="*/ 42543 w 111"/>
                <a:gd name="T39" fmla="*/ 13599 h 98"/>
                <a:gd name="T40" fmla="*/ 42543 w 111"/>
                <a:gd name="T41" fmla="*/ 5964 h 98"/>
                <a:gd name="T42" fmla="*/ 41808 w 111"/>
                <a:gd name="T43" fmla="*/ 2750 h 98"/>
                <a:gd name="T44" fmla="*/ 41210 w 111"/>
                <a:gd name="T45" fmla="*/ 2350 h 98"/>
                <a:gd name="T46" fmla="*/ 36851 w 111"/>
                <a:gd name="T47" fmla="*/ 1773 h 98"/>
                <a:gd name="T48" fmla="*/ 36851 w 111"/>
                <a:gd name="T49" fmla="*/ 0 h 98"/>
                <a:gd name="T50" fmla="*/ 44409 w 111"/>
                <a:gd name="T51" fmla="*/ 0 h 98"/>
                <a:gd name="T52" fmla="*/ 51239 w 111"/>
                <a:gd name="T53" fmla="*/ 0 h 98"/>
                <a:gd name="T54" fmla="*/ 51239 w 111"/>
                <a:gd name="T55" fmla="*/ 1773 h 98"/>
                <a:gd name="T56" fmla="*/ 47033 w 111"/>
                <a:gd name="T57" fmla="*/ 2350 h 98"/>
                <a:gd name="T58" fmla="*/ 46020 w 111"/>
                <a:gd name="T59" fmla="*/ 2750 h 98"/>
                <a:gd name="T60" fmla="*/ 45436 w 111"/>
                <a:gd name="T61" fmla="*/ 5964 h 98"/>
                <a:gd name="T62" fmla="*/ 45436 w 111"/>
                <a:gd name="T63" fmla="*/ 13599 h 98"/>
                <a:gd name="T64" fmla="*/ 45436 w 111"/>
                <a:gd name="T65" fmla="*/ 28526 h 98"/>
                <a:gd name="T66" fmla="*/ 45436 w 111"/>
                <a:gd name="T67" fmla="*/ 45761 h 98"/>
                <a:gd name="T68" fmla="*/ 42543 w 111"/>
                <a:gd name="T69" fmla="*/ 45761 h 98"/>
                <a:gd name="T70" fmla="*/ 41808 w 111"/>
                <a:gd name="T71" fmla="*/ 44719 h 98"/>
                <a:gd name="T72" fmla="*/ 40987 w 111"/>
                <a:gd name="T73" fmla="*/ 44244 h 98"/>
                <a:gd name="T74" fmla="*/ 40087 w 111"/>
                <a:gd name="T75" fmla="*/ 43270 h 98"/>
                <a:gd name="T76" fmla="*/ 35827 w 111"/>
                <a:gd name="T77" fmla="*/ 38755 h 98"/>
                <a:gd name="T78" fmla="*/ 31767 w 111"/>
                <a:gd name="T79" fmla="*/ 33753 h 98"/>
                <a:gd name="T80" fmla="*/ 8594 w 111"/>
                <a:gd name="T81" fmla="*/ 6615 h 98"/>
                <a:gd name="T82" fmla="*/ 8594 w 111"/>
                <a:gd name="T83" fmla="*/ 30619 h 98"/>
                <a:gd name="T84" fmla="*/ 9172 w 111"/>
                <a:gd name="T85" fmla="*/ 38281 h 98"/>
                <a:gd name="T86" fmla="*/ 9172 w 111"/>
                <a:gd name="T87" fmla="*/ 41507 h 98"/>
                <a:gd name="T88" fmla="*/ 10146 w 111"/>
                <a:gd name="T89" fmla="*/ 42126 h 98"/>
                <a:gd name="T90" fmla="*/ 14685 w 111"/>
                <a:gd name="T91" fmla="*/ 42439 h 98"/>
                <a:gd name="T92" fmla="*/ 14685 w 111"/>
                <a:gd name="T93" fmla="*/ 44719 h 98"/>
                <a:gd name="T94" fmla="*/ 8279 w 111"/>
                <a:gd name="T95" fmla="*/ 44244 h 98"/>
                <a:gd name="T96" fmla="*/ 0 w 111"/>
                <a:gd name="T97" fmla="*/ 4471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23"/>
            <p:cNvSpPr>
              <a:spLocks/>
            </p:cNvSpPr>
            <p:nvPr/>
          </p:nvSpPr>
          <p:spPr bwMode="auto">
            <a:xfrm>
              <a:off x="3869" y="939"/>
              <a:ext cx="64" cy="149"/>
            </a:xfrm>
            <a:custGeom>
              <a:avLst/>
              <a:gdLst>
                <a:gd name="T0" fmla="*/ 20970 w 41"/>
                <a:gd name="T1" fmla="*/ 42875 h 96"/>
                <a:gd name="T2" fmla="*/ 20970 w 41"/>
                <a:gd name="T3" fmla="*/ 45222 h 96"/>
                <a:gd name="T4" fmla="*/ 10860 w 41"/>
                <a:gd name="T5" fmla="*/ 44523 h 96"/>
                <a:gd name="T6" fmla="*/ 0 w 41"/>
                <a:gd name="T7" fmla="*/ 45222 h 96"/>
                <a:gd name="T8" fmla="*/ 0 w 41"/>
                <a:gd name="T9" fmla="*/ 42875 h 96"/>
                <a:gd name="T10" fmla="*/ 5226 w 41"/>
                <a:gd name="T11" fmla="*/ 42875 h 96"/>
                <a:gd name="T12" fmla="*/ 6277 w 41"/>
                <a:gd name="T13" fmla="*/ 41774 h 96"/>
                <a:gd name="T14" fmla="*/ 6447 w 41"/>
                <a:gd name="T15" fmla="*/ 39027 h 96"/>
                <a:gd name="T16" fmla="*/ 7166 w 41"/>
                <a:gd name="T17" fmla="*/ 29705 h 96"/>
                <a:gd name="T18" fmla="*/ 7166 w 41"/>
                <a:gd name="T19" fmla="*/ 15251 h 96"/>
                <a:gd name="T20" fmla="*/ 6447 w 41"/>
                <a:gd name="T21" fmla="*/ 6641 h 96"/>
                <a:gd name="T22" fmla="*/ 6277 w 41"/>
                <a:gd name="T23" fmla="*/ 2757 h 96"/>
                <a:gd name="T24" fmla="*/ 5226 w 41"/>
                <a:gd name="T25" fmla="*/ 2364 h 96"/>
                <a:gd name="T26" fmla="*/ 0 w 41"/>
                <a:gd name="T27" fmla="*/ 1776 h 96"/>
                <a:gd name="T28" fmla="*/ 0 w 41"/>
                <a:gd name="T29" fmla="*/ 0 h 96"/>
                <a:gd name="T30" fmla="*/ 10064 w 41"/>
                <a:gd name="T31" fmla="*/ 0 h 96"/>
                <a:gd name="T32" fmla="*/ 20970 w 41"/>
                <a:gd name="T33" fmla="*/ 0 h 96"/>
                <a:gd name="T34" fmla="*/ 20970 w 41"/>
                <a:gd name="T35" fmla="*/ 1776 h 96"/>
                <a:gd name="T36" fmla="*/ 15710 w 41"/>
                <a:gd name="T37" fmla="*/ 2364 h 96"/>
                <a:gd name="T38" fmla="*/ 14522 w 41"/>
                <a:gd name="T39" fmla="*/ 2757 h 96"/>
                <a:gd name="T40" fmla="*/ 13813 w 41"/>
                <a:gd name="T41" fmla="*/ 6053 h 96"/>
                <a:gd name="T42" fmla="*/ 13813 w 41"/>
                <a:gd name="T43" fmla="*/ 15251 h 96"/>
                <a:gd name="T44" fmla="*/ 13813 w 41"/>
                <a:gd name="T45" fmla="*/ 29705 h 96"/>
                <a:gd name="T46" fmla="*/ 13813 w 41"/>
                <a:gd name="T47" fmla="*/ 38316 h 96"/>
                <a:gd name="T48" fmla="*/ 14522 w 41"/>
                <a:gd name="T49" fmla="*/ 41774 h 96"/>
                <a:gd name="T50" fmla="*/ 15710 w 41"/>
                <a:gd name="T51" fmla="*/ 42875 h 96"/>
                <a:gd name="T52" fmla="*/ 20970 w 41"/>
                <a:gd name="T53" fmla="*/ 42875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24"/>
            <p:cNvSpPr>
              <a:spLocks/>
            </p:cNvSpPr>
            <p:nvPr/>
          </p:nvSpPr>
          <p:spPr bwMode="auto">
            <a:xfrm>
              <a:off x="3943" y="935"/>
              <a:ext cx="146" cy="156"/>
            </a:xfrm>
            <a:custGeom>
              <a:avLst/>
              <a:gdLst>
                <a:gd name="T0" fmla="*/ 44772 w 94"/>
                <a:gd name="T1" fmla="*/ 43454 h 100"/>
                <a:gd name="T2" fmla="*/ 43159 w 94"/>
                <a:gd name="T3" fmla="*/ 46786 h 100"/>
                <a:gd name="T4" fmla="*/ 35559 w 94"/>
                <a:gd name="T5" fmla="*/ 49672 h 100"/>
                <a:gd name="T6" fmla="*/ 27125 w 94"/>
                <a:gd name="T7" fmla="*/ 50424 h 100"/>
                <a:gd name="T8" fmla="*/ 17464 w 94"/>
                <a:gd name="T9" fmla="*/ 48979 h 100"/>
                <a:gd name="T10" fmla="*/ 10051 w 94"/>
                <a:gd name="T11" fmla="*/ 45139 h 100"/>
                <a:gd name="T12" fmla="*/ 4295 w 94"/>
                <a:gd name="T13" fmla="*/ 39460 h 100"/>
                <a:gd name="T14" fmla="*/ 1024 w 94"/>
                <a:gd name="T15" fmla="*/ 32763 h 100"/>
                <a:gd name="T16" fmla="*/ 0 w 94"/>
                <a:gd name="T17" fmla="*/ 25295 h 100"/>
                <a:gd name="T18" fmla="*/ 7775 w 94"/>
                <a:gd name="T19" fmla="*/ 7062 h 100"/>
                <a:gd name="T20" fmla="*/ 28218 w 94"/>
                <a:gd name="T21" fmla="*/ 0 h 100"/>
                <a:gd name="T22" fmla="*/ 33737 w 94"/>
                <a:gd name="T23" fmla="*/ 677 h 100"/>
                <a:gd name="T24" fmla="*/ 39863 w 94"/>
                <a:gd name="T25" fmla="*/ 1647 h 100"/>
                <a:gd name="T26" fmla="*/ 44772 w 94"/>
                <a:gd name="T27" fmla="*/ 2902 h 100"/>
                <a:gd name="T28" fmla="*/ 43159 w 94"/>
                <a:gd name="T29" fmla="*/ 6413 h 100"/>
                <a:gd name="T30" fmla="*/ 42714 w 94"/>
                <a:gd name="T31" fmla="*/ 13282 h 100"/>
                <a:gd name="T32" fmla="*/ 40333 w 94"/>
                <a:gd name="T33" fmla="*/ 13282 h 100"/>
                <a:gd name="T34" fmla="*/ 40333 w 94"/>
                <a:gd name="T35" fmla="*/ 9192 h 100"/>
                <a:gd name="T36" fmla="*/ 37095 w 94"/>
                <a:gd name="T37" fmla="*/ 4527 h 100"/>
                <a:gd name="T38" fmla="*/ 27125 w 94"/>
                <a:gd name="T39" fmla="*/ 2569 h 100"/>
                <a:gd name="T40" fmla="*/ 18905 w 94"/>
                <a:gd name="T41" fmla="*/ 4008 h 100"/>
                <a:gd name="T42" fmla="*/ 13241 w 94"/>
                <a:gd name="T43" fmla="*/ 7437 h 100"/>
                <a:gd name="T44" fmla="*/ 9254 w 94"/>
                <a:gd name="T45" fmla="*/ 14340 h 100"/>
                <a:gd name="T46" fmla="*/ 7775 w 94"/>
                <a:gd name="T47" fmla="*/ 23735 h 100"/>
                <a:gd name="T48" fmla="*/ 13789 w 94"/>
                <a:gd name="T49" fmla="*/ 40440 h 100"/>
                <a:gd name="T50" fmla="*/ 29991 w 94"/>
                <a:gd name="T51" fmla="*/ 46786 h 100"/>
                <a:gd name="T52" fmla="*/ 38547 w 94"/>
                <a:gd name="T53" fmla="*/ 45243 h 100"/>
                <a:gd name="T54" fmla="*/ 43828 w 94"/>
                <a:gd name="T55" fmla="*/ 42335 h 100"/>
                <a:gd name="T56" fmla="*/ 44772 w 94"/>
                <a:gd name="T57" fmla="*/ 4345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25"/>
            <p:cNvSpPr>
              <a:spLocks/>
            </p:cNvSpPr>
            <p:nvPr/>
          </p:nvSpPr>
          <p:spPr bwMode="auto">
            <a:xfrm>
              <a:off x="3293" y="935"/>
              <a:ext cx="146" cy="156"/>
            </a:xfrm>
            <a:custGeom>
              <a:avLst/>
              <a:gdLst>
                <a:gd name="T0" fmla="*/ 44772 w 94"/>
                <a:gd name="T1" fmla="*/ 43454 h 100"/>
                <a:gd name="T2" fmla="*/ 43159 w 94"/>
                <a:gd name="T3" fmla="*/ 46786 h 100"/>
                <a:gd name="T4" fmla="*/ 35559 w 94"/>
                <a:gd name="T5" fmla="*/ 49672 h 100"/>
                <a:gd name="T6" fmla="*/ 27125 w 94"/>
                <a:gd name="T7" fmla="*/ 50424 h 100"/>
                <a:gd name="T8" fmla="*/ 17464 w 94"/>
                <a:gd name="T9" fmla="*/ 48979 h 100"/>
                <a:gd name="T10" fmla="*/ 10051 w 94"/>
                <a:gd name="T11" fmla="*/ 45139 h 100"/>
                <a:gd name="T12" fmla="*/ 4295 w 94"/>
                <a:gd name="T13" fmla="*/ 39460 h 100"/>
                <a:gd name="T14" fmla="*/ 1024 w 94"/>
                <a:gd name="T15" fmla="*/ 32763 h 100"/>
                <a:gd name="T16" fmla="*/ 0 w 94"/>
                <a:gd name="T17" fmla="*/ 25295 h 100"/>
                <a:gd name="T18" fmla="*/ 7775 w 94"/>
                <a:gd name="T19" fmla="*/ 7062 h 100"/>
                <a:gd name="T20" fmla="*/ 28218 w 94"/>
                <a:gd name="T21" fmla="*/ 0 h 100"/>
                <a:gd name="T22" fmla="*/ 33737 w 94"/>
                <a:gd name="T23" fmla="*/ 677 h 100"/>
                <a:gd name="T24" fmla="*/ 39863 w 94"/>
                <a:gd name="T25" fmla="*/ 1647 h 100"/>
                <a:gd name="T26" fmla="*/ 44772 w 94"/>
                <a:gd name="T27" fmla="*/ 2902 h 100"/>
                <a:gd name="T28" fmla="*/ 43159 w 94"/>
                <a:gd name="T29" fmla="*/ 6413 h 100"/>
                <a:gd name="T30" fmla="*/ 42714 w 94"/>
                <a:gd name="T31" fmla="*/ 13282 h 100"/>
                <a:gd name="T32" fmla="*/ 41018 w 94"/>
                <a:gd name="T33" fmla="*/ 13282 h 100"/>
                <a:gd name="T34" fmla="*/ 40333 w 94"/>
                <a:gd name="T35" fmla="*/ 9192 h 100"/>
                <a:gd name="T36" fmla="*/ 37095 w 94"/>
                <a:gd name="T37" fmla="*/ 4527 h 100"/>
                <a:gd name="T38" fmla="*/ 27125 w 94"/>
                <a:gd name="T39" fmla="*/ 2569 h 100"/>
                <a:gd name="T40" fmla="*/ 18905 w 94"/>
                <a:gd name="T41" fmla="*/ 4008 h 100"/>
                <a:gd name="T42" fmla="*/ 13241 w 94"/>
                <a:gd name="T43" fmla="*/ 7437 h 100"/>
                <a:gd name="T44" fmla="*/ 9254 w 94"/>
                <a:gd name="T45" fmla="*/ 14340 h 100"/>
                <a:gd name="T46" fmla="*/ 7775 w 94"/>
                <a:gd name="T47" fmla="*/ 23735 h 100"/>
                <a:gd name="T48" fmla="*/ 13789 w 94"/>
                <a:gd name="T49" fmla="*/ 40440 h 100"/>
                <a:gd name="T50" fmla="*/ 29991 w 94"/>
                <a:gd name="T51" fmla="*/ 46786 h 100"/>
                <a:gd name="T52" fmla="*/ 38547 w 94"/>
                <a:gd name="T53" fmla="*/ 45243 h 100"/>
                <a:gd name="T54" fmla="*/ 43828 w 94"/>
                <a:gd name="T55" fmla="*/ 42335 h 100"/>
                <a:gd name="T56" fmla="*/ 44772 w 94"/>
                <a:gd name="T57" fmla="*/ 4345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26"/>
            <p:cNvSpPr>
              <a:spLocks/>
            </p:cNvSpPr>
            <p:nvPr/>
          </p:nvSpPr>
          <p:spPr bwMode="auto">
            <a:xfrm>
              <a:off x="3357" y="740"/>
              <a:ext cx="201" cy="151"/>
            </a:xfrm>
            <a:custGeom>
              <a:avLst/>
              <a:gdLst>
                <a:gd name="T0" fmla="*/ 0 w 130"/>
                <a:gd name="T1" fmla="*/ 1837 h 97"/>
                <a:gd name="T2" fmla="*/ 0 w 130"/>
                <a:gd name="T3" fmla="*/ 0 h 97"/>
                <a:gd name="T4" fmla="*/ 6395 w 130"/>
                <a:gd name="T5" fmla="*/ 0 h 97"/>
                <a:gd name="T6" fmla="*/ 12182 w 130"/>
                <a:gd name="T7" fmla="*/ 0 h 97"/>
                <a:gd name="T8" fmla="*/ 17026 w 130"/>
                <a:gd name="T9" fmla="*/ 11705 h 97"/>
                <a:gd name="T10" fmla="*/ 29122 w 130"/>
                <a:gd name="T11" fmla="*/ 37214 h 97"/>
                <a:gd name="T12" fmla="*/ 39753 w 130"/>
                <a:gd name="T13" fmla="*/ 13808 h 97"/>
                <a:gd name="T14" fmla="*/ 45497 w 130"/>
                <a:gd name="T15" fmla="*/ 0 h 97"/>
                <a:gd name="T16" fmla="*/ 51314 w 130"/>
                <a:gd name="T17" fmla="*/ 0 h 97"/>
                <a:gd name="T18" fmla="*/ 58066 w 130"/>
                <a:gd name="T19" fmla="*/ 0 h 97"/>
                <a:gd name="T20" fmla="*/ 58066 w 130"/>
                <a:gd name="T21" fmla="*/ 1837 h 97"/>
                <a:gd name="T22" fmla="*/ 53715 w 130"/>
                <a:gd name="T23" fmla="*/ 2523 h 97"/>
                <a:gd name="T24" fmla="*/ 52339 w 130"/>
                <a:gd name="T25" fmla="*/ 3347 h 97"/>
                <a:gd name="T26" fmla="*/ 52214 w 130"/>
                <a:gd name="T27" fmla="*/ 6277 h 97"/>
                <a:gd name="T28" fmla="*/ 51711 w 130"/>
                <a:gd name="T29" fmla="*/ 15727 h 97"/>
                <a:gd name="T30" fmla="*/ 51711 w 130"/>
                <a:gd name="T31" fmla="*/ 30927 h 97"/>
                <a:gd name="T32" fmla="*/ 52214 w 130"/>
                <a:gd name="T33" fmla="*/ 39643 h 97"/>
                <a:gd name="T34" fmla="*/ 52339 w 130"/>
                <a:gd name="T35" fmla="*/ 43686 h 97"/>
                <a:gd name="T36" fmla="*/ 53715 w 130"/>
                <a:gd name="T37" fmla="*/ 44156 h 97"/>
                <a:gd name="T38" fmla="*/ 58066 w 130"/>
                <a:gd name="T39" fmla="*/ 44766 h 97"/>
                <a:gd name="T40" fmla="*/ 58066 w 130"/>
                <a:gd name="T41" fmla="*/ 46569 h 97"/>
                <a:gd name="T42" fmla="*/ 49115 w 130"/>
                <a:gd name="T43" fmla="*/ 46569 h 97"/>
                <a:gd name="T44" fmla="*/ 39753 w 130"/>
                <a:gd name="T45" fmla="*/ 46569 h 97"/>
                <a:gd name="T46" fmla="*/ 39753 w 130"/>
                <a:gd name="T47" fmla="*/ 44766 h 97"/>
                <a:gd name="T48" fmla="*/ 44783 w 130"/>
                <a:gd name="T49" fmla="*/ 44156 h 97"/>
                <a:gd name="T50" fmla="*/ 45497 w 130"/>
                <a:gd name="T51" fmla="*/ 43686 h 97"/>
                <a:gd name="T52" fmla="*/ 45881 w 130"/>
                <a:gd name="T53" fmla="*/ 40392 h 97"/>
                <a:gd name="T54" fmla="*/ 45881 w 130"/>
                <a:gd name="T55" fmla="*/ 30927 h 97"/>
                <a:gd name="T56" fmla="*/ 45881 w 130"/>
                <a:gd name="T57" fmla="*/ 6930 h 97"/>
                <a:gd name="T58" fmla="*/ 35204 w 130"/>
                <a:gd name="T59" fmla="*/ 30594 h 97"/>
                <a:gd name="T60" fmla="*/ 31164 w 130"/>
                <a:gd name="T61" fmla="*/ 39643 h 97"/>
                <a:gd name="T62" fmla="*/ 28036 w 130"/>
                <a:gd name="T63" fmla="*/ 47626 h 97"/>
                <a:gd name="T64" fmla="*/ 26915 w 130"/>
                <a:gd name="T65" fmla="*/ 47626 h 97"/>
                <a:gd name="T66" fmla="*/ 26325 w 130"/>
                <a:gd name="T67" fmla="*/ 45793 h 97"/>
                <a:gd name="T68" fmla="*/ 23868 w 130"/>
                <a:gd name="T69" fmla="*/ 40697 h 97"/>
                <a:gd name="T70" fmla="*/ 8898 w 130"/>
                <a:gd name="T71" fmla="*/ 7930 h 97"/>
                <a:gd name="T72" fmla="*/ 8898 w 130"/>
                <a:gd name="T73" fmla="*/ 30927 h 97"/>
                <a:gd name="T74" fmla="*/ 8898 w 130"/>
                <a:gd name="T75" fmla="*/ 39643 h 97"/>
                <a:gd name="T76" fmla="*/ 9888 w 130"/>
                <a:gd name="T77" fmla="*/ 43686 h 97"/>
                <a:gd name="T78" fmla="*/ 10631 w 130"/>
                <a:gd name="T79" fmla="*/ 44156 h 97"/>
                <a:gd name="T80" fmla="*/ 15288 w 130"/>
                <a:gd name="T81" fmla="*/ 44766 h 97"/>
                <a:gd name="T82" fmla="*/ 15288 w 130"/>
                <a:gd name="T83" fmla="*/ 46569 h 97"/>
                <a:gd name="T84" fmla="*/ 7473 w 130"/>
                <a:gd name="T85" fmla="*/ 46569 h 97"/>
                <a:gd name="T86" fmla="*/ 0 w 130"/>
                <a:gd name="T87" fmla="*/ 46569 h 97"/>
                <a:gd name="T88" fmla="*/ 0 w 130"/>
                <a:gd name="T89" fmla="*/ 44766 h 97"/>
                <a:gd name="T90" fmla="*/ 4413 w 130"/>
                <a:gd name="T91" fmla="*/ 44156 h 97"/>
                <a:gd name="T92" fmla="*/ 5453 w 130"/>
                <a:gd name="T93" fmla="*/ 43686 h 97"/>
                <a:gd name="T94" fmla="*/ 5755 w 130"/>
                <a:gd name="T95" fmla="*/ 40392 h 97"/>
                <a:gd name="T96" fmla="*/ 6395 w 130"/>
                <a:gd name="T97" fmla="*/ 30927 h 97"/>
                <a:gd name="T98" fmla="*/ 6395 w 130"/>
                <a:gd name="T99" fmla="*/ 15727 h 97"/>
                <a:gd name="T100" fmla="*/ 5755 w 130"/>
                <a:gd name="T101" fmla="*/ 6930 h 97"/>
                <a:gd name="T102" fmla="*/ 5453 w 130"/>
                <a:gd name="T103" fmla="*/ 3347 h 97"/>
                <a:gd name="T104" fmla="*/ 4413 w 130"/>
                <a:gd name="T105" fmla="*/ 2523 h 97"/>
                <a:gd name="T106" fmla="*/ 0 w 130"/>
                <a:gd name="T107" fmla="*/ 1837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27"/>
            <p:cNvSpPr>
              <a:spLocks noEditPoints="1"/>
            </p:cNvSpPr>
            <p:nvPr/>
          </p:nvSpPr>
          <p:spPr bwMode="auto">
            <a:xfrm>
              <a:off x="3566" y="738"/>
              <a:ext cx="166" cy="149"/>
            </a:xfrm>
            <a:custGeom>
              <a:avLst/>
              <a:gdLst>
                <a:gd name="T0" fmla="*/ 7009 w 107"/>
                <a:gd name="T1" fmla="*/ 45222 h 96"/>
                <a:gd name="T2" fmla="*/ 15404 w 107"/>
                <a:gd name="T3" fmla="*/ 45222 h 96"/>
                <a:gd name="T4" fmla="*/ 15404 w 107"/>
                <a:gd name="T5" fmla="*/ 43378 h 96"/>
                <a:gd name="T6" fmla="*/ 11071 w 107"/>
                <a:gd name="T7" fmla="*/ 43378 h 96"/>
                <a:gd name="T8" fmla="*/ 9929 w 107"/>
                <a:gd name="T9" fmla="*/ 42437 h 96"/>
                <a:gd name="T10" fmla="*/ 9929 w 107"/>
                <a:gd name="T11" fmla="*/ 41774 h 96"/>
                <a:gd name="T12" fmla="*/ 10874 w 107"/>
                <a:gd name="T13" fmla="*/ 38537 h 96"/>
                <a:gd name="T14" fmla="*/ 14112 w 107"/>
                <a:gd name="T15" fmla="*/ 30739 h 96"/>
                <a:gd name="T16" fmla="*/ 33229 w 107"/>
                <a:gd name="T17" fmla="*/ 30739 h 96"/>
                <a:gd name="T18" fmla="*/ 37313 w 107"/>
                <a:gd name="T19" fmla="*/ 40081 h 96"/>
                <a:gd name="T20" fmla="*/ 37961 w 107"/>
                <a:gd name="T21" fmla="*/ 41774 h 96"/>
                <a:gd name="T22" fmla="*/ 37313 w 107"/>
                <a:gd name="T23" fmla="*/ 42875 h 96"/>
                <a:gd name="T24" fmla="*/ 36635 w 107"/>
                <a:gd name="T25" fmla="*/ 43378 h 96"/>
                <a:gd name="T26" fmla="*/ 31751 w 107"/>
                <a:gd name="T27" fmla="*/ 43378 h 96"/>
                <a:gd name="T28" fmla="*/ 31751 w 107"/>
                <a:gd name="T29" fmla="*/ 45222 h 96"/>
                <a:gd name="T30" fmla="*/ 42601 w 107"/>
                <a:gd name="T31" fmla="*/ 45222 h 96"/>
                <a:gd name="T32" fmla="*/ 50137 w 107"/>
                <a:gd name="T33" fmla="*/ 45222 h 96"/>
                <a:gd name="T34" fmla="*/ 50137 w 107"/>
                <a:gd name="T35" fmla="*/ 43378 h 96"/>
                <a:gd name="T36" fmla="*/ 46551 w 107"/>
                <a:gd name="T37" fmla="*/ 42875 h 96"/>
                <a:gd name="T38" fmla="*/ 44837 w 107"/>
                <a:gd name="T39" fmla="*/ 41731 h 96"/>
                <a:gd name="T40" fmla="*/ 40603 w 107"/>
                <a:gd name="T41" fmla="*/ 32189 h 96"/>
                <a:gd name="T42" fmla="*/ 26172 w 107"/>
                <a:gd name="T43" fmla="*/ 0 h 96"/>
                <a:gd name="T44" fmla="*/ 24469 w 107"/>
                <a:gd name="T45" fmla="*/ 0 h 96"/>
                <a:gd name="T46" fmla="*/ 18629 w 107"/>
                <a:gd name="T47" fmla="*/ 13064 h 96"/>
                <a:gd name="T48" fmla="*/ 10272 w 107"/>
                <a:gd name="T49" fmla="*/ 30849 h 96"/>
                <a:gd name="T50" fmla="*/ 5967 w 107"/>
                <a:gd name="T51" fmla="*/ 40081 h 96"/>
                <a:gd name="T52" fmla="*/ 4268 w 107"/>
                <a:gd name="T53" fmla="*/ 42437 h 96"/>
                <a:gd name="T54" fmla="*/ 3216 w 107"/>
                <a:gd name="T55" fmla="*/ 43378 h 96"/>
                <a:gd name="T56" fmla="*/ 0 w 107"/>
                <a:gd name="T57" fmla="*/ 43378 h 96"/>
                <a:gd name="T58" fmla="*/ 0 w 107"/>
                <a:gd name="T59" fmla="*/ 45222 h 96"/>
                <a:gd name="T60" fmla="*/ 7009 w 107"/>
                <a:gd name="T61" fmla="*/ 45222 h 96"/>
                <a:gd name="T62" fmla="*/ 23898 w 107"/>
                <a:gd name="T63" fmla="*/ 8417 h 96"/>
                <a:gd name="T64" fmla="*/ 31751 w 107"/>
                <a:gd name="T65" fmla="*/ 27948 h 96"/>
                <a:gd name="T66" fmla="*/ 15404 w 107"/>
                <a:gd name="T67" fmla="*/ 27948 h 96"/>
                <a:gd name="T68" fmla="*/ 23898 w 107"/>
                <a:gd name="T69" fmla="*/ 8417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4" name="Freeform 28"/>
            <p:cNvSpPr>
              <a:spLocks/>
            </p:cNvSpPr>
            <p:nvPr/>
          </p:nvSpPr>
          <p:spPr bwMode="auto">
            <a:xfrm>
              <a:off x="3703" y="740"/>
              <a:ext cx="163" cy="147"/>
            </a:xfrm>
            <a:custGeom>
              <a:avLst/>
              <a:gdLst>
                <a:gd name="T0" fmla="*/ 36504 w 105"/>
                <a:gd name="T1" fmla="*/ 6479 h 95"/>
                <a:gd name="T2" fmla="*/ 38584 w 105"/>
                <a:gd name="T3" fmla="*/ 3163 h 95"/>
                <a:gd name="T4" fmla="*/ 37630 w 105"/>
                <a:gd name="T5" fmla="*/ 2287 h 95"/>
                <a:gd name="T6" fmla="*/ 33086 w 105"/>
                <a:gd name="T7" fmla="*/ 1749 h 95"/>
                <a:gd name="T8" fmla="*/ 33086 w 105"/>
                <a:gd name="T9" fmla="*/ 0 h 95"/>
                <a:gd name="T10" fmla="*/ 41821 w 105"/>
                <a:gd name="T11" fmla="*/ 0 h 95"/>
                <a:gd name="T12" fmla="*/ 49583 w 105"/>
                <a:gd name="T13" fmla="*/ 0 h 95"/>
                <a:gd name="T14" fmla="*/ 49583 w 105"/>
                <a:gd name="T15" fmla="*/ 1749 h 95"/>
                <a:gd name="T16" fmla="*/ 45303 w 105"/>
                <a:gd name="T17" fmla="*/ 2287 h 95"/>
                <a:gd name="T18" fmla="*/ 43580 w 105"/>
                <a:gd name="T19" fmla="*/ 3163 h 95"/>
                <a:gd name="T20" fmla="*/ 41149 w 105"/>
                <a:gd name="T21" fmla="*/ 5848 h 95"/>
                <a:gd name="T22" fmla="*/ 30885 w 105"/>
                <a:gd name="T23" fmla="*/ 19588 h 95"/>
                <a:gd name="T24" fmla="*/ 28073 w 105"/>
                <a:gd name="T25" fmla="*/ 24453 h 95"/>
                <a:gd name="T26" fmla="*/ 28073 w 105"/>
                <a:gd name="T27" fmla="*/ 26188 h 95"/>
                <a:gd name="T28" fmla="*/ 28073 w 105"/>
                <a:gd name="T29" fmla="*/ 28280 h 95"/>
                <a:gd name="T30" fmla="*/ 28073 w 105"/>
                <a:gd name="T31" fmla="*/ 36403 h 95"/>
                <a:gd name="T32" fmla="*/ 28270 w 105"/>
                <a:gd name="T33" fmla="*/ 40292 h 95"/>
                <a:gd name="T34" fmla="*/ 29741 w 105"/>
                <a:gd name="T35" fmla="*/ 40522 h 95"/>
                <a:gd name="T36" fmla="*/ 34305 w 105"/>
                <a:gd name="T37" fmla="*/ 40984 h 95"/>
                <a:gd name="T38" fmla="*/ 34305 w 105"/>
                <a:gd name="T39" fmla="*/ 42732 h 95"/>
                <a:gd name="T40" fmla="*/ 24855 w 105"/>
                <a:gd name="T41" fmla="*/ 42732 h 95"/>
                <a:gd name="T42" fmla="*/ 15274 w 105"/>
                <a:gd name="T43" fmla="*/ 42732 h 95"/>
                <a:gd name="T44" fmla="*/ 15274 w 105"/>
                <a:gd name="T45" fmla="*/ 40984 h 95"/>
                <a:gd name="T46" fmla="*/ 19832 w 105"/>
                <a:gd name="T47" fmla="*/ 40522 h 95"/>
                <a:gd name="T48" fmla="*/ 20774 w 105"/>
                <a:gd name="T49" fmla="*/ 40292 h 95"/>
                <a:gd name="T50" fmla="*/ 21313 w 105"/>
                <a:gd name="T51" fmla="*/ 37141 h 95"/>
                <a:gd name="T52" fmla="*/ 21511 w 105"/>
                <a:gd name="T53" fmla="*/ 28280 h 95"/>
                <a:gd name="T54" fmla="*/ 21511 w 105"/>
                <a:gd name="T55" fmla="*/ 25450 h 95"/>
                <a:gd name="T56" fmla="*/ 20313 w 105"/>
                <a:gd name="T57" fmla="*/ 22400 h 95"/>
                <a:gd name="T58" fmla="*/ 16423 w 105"/>
                <a:gd name="T59" fmla="*/ 17546 h 95"/>
                <a:gd name="T60" fmla="*/ 7801 w 105"/>
                <a:gd name="T61" fmla="*/ 5848 h 95"/>
                <a:gd name="T62" fmla="*/ 6056 w 105"/>
                <a:gd name="T63" fmla="*/ 3163 h 95"/>
                <a:gd name="T64" fmla="*/ 4280 w 105"/>
                <a:gd name="T65" fmla="*/ 2287 h 95"/>
                <a:gd name="T66" fmla="*/ 0 w 105"/>
                <a:gd name="T67" fmla="*/ 1749 h 95"/>
                <a:gd name="T68" fmla="*/ 0 w 105"/>
                <a:gd name="T69" fmla="*/ 0 h 95"/>
                <a:gd name="T70" fmla="*/ 7801 w 105"/>
                <a:gd name="T71" fmla="*/ 0 h 95"/>
                <a:gd name="T72" fmla="*/ 20313 w 105"/>
                <a:gd name="T73" fmla="*/ 0 h 95"/>
                <a:gd name="T74" fmla="*/ 20313 w 105"/>
                <a:gd name="T75" fmla="*/ 1749 h 95"/>
                <a:gd name="T76" fmla="*/ 15274 w 105"/>
                <a:gd name="T77" fmla="*/ 2287 h 95"/>
                <a:gd name="T78" fmla="*/ 14235 w 105"/>
                <a:gd name="T79" fmla="*/ 3163 h 95"/>
                <a:gd name="T80" fmla="*/ 16011 w 105"/>
                <a:gd name="T81" fmla="*/ 6479 h 95"/>
                <a:gd name="T82" fmla="*/ 25872 w 105"/>
                <a:gd name="T83" fmla="*/ 21666 h 95"/>
                <a:gd name="T84" fmla="*/ 36504 w 105"/>
                <a:gd name="T85" fmla="*/ 6479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5" name="Freeform 29"/>
            <p:cNvSpPr>
              <a:spLocks noEditPoints="1"/>
            </p:cNvSpPr>
            <p:nvPr/>
          </p:nvSpPr>
          <p:spPr bwMode="auto">
            <a:xfrm>
              <a:off x="3860" y="737"/>
              <a:ext cx="164" cy="154"/>
            </a:xfrm>
            <a:custGeom>
              <a:avLst/>
              <a:gdLst>
                <a:gd name="T0" fmla="*/ 8469 w 106"/>
                <a:gd name="T1" fmla="*/ 11625 h 99"/>
                <a:gd name="T2" fmla="*/ 13810 w 106"/>
                <a:gd name="T3" fmla="*/ 5070 h 99"/>
                <a:gd name="T4" fmla="*/ 22937 w 106"/>
                <a:gd name="T5" fmla="*/ 2508 h 99"/>
                <a:gd name="T6" fmla="*/ 29709 w 106"/>
                <a:gd name="T7" fmla="*/ 3901 h 99"/>
                <a:gd name="T8" fmla="*/ 34443 w 106"/>
                <a:gd name="T9" fmla="*/ 6228 h 99"/>
                <a:gd name="T10" fmla="*/ 37802 w 106"/>
                <a:gd name="T11" fmla="*/ 10183 h 99"/>
                <a:gd name="T12" fmla="*/ 39530 w 106"/>
                <a:gd name="T13" fmla="*/ 15070 h 99"/>
                <a:gd name="T14" fmla="*/ 40929 w 106"/>
                <a:gd name="T15" fmla="*/ 24640 h 99"/>
                <a:gd name="T16" fmla="*/ 39334 w 106"/>
                <a:gd name="T17" fmla="*/ 35529 h 99"/>
                <a:gd name="T18" fmla="*/ 33716 w 106"/>
                <a:gd name="T19" fmla="*/ 42719 h 99"/>
                <a:gd name="T20" fmla="*/ 24852 w 106"/>
                <a:gd name="T21" fmla="*/ 45424 h 99"/>
                <a:gd name="T22" fmla="*/ 18119 w 106"/>
                <a:gd name="T23" fmla="*/ 44358 h 99"/>
                <a:gd name="T24" fmla="*/ 12639 w 106"/>
                <a:gd name="T25" fmla="*/ 39989 h 99"/>
                <a:gd name="T26" fmla="*/ 8469 w 106"/>
                <a:gd name="T27" fmla="*/ 33281 h 99"/>
                <a:gd name="T28" fmla="*/ 7323 w 106"/>
                <a:gd name="T29" fmla="*/ 27726 h 99"/>
                <a:gd name="T30" fmla="*/ 6432 w 106"/>
                <a:gd name="T31" fmla="*/ 21904 h 99"/>
                <a:gd name="T32" fmla="*/ 8469 w 106"/>
                <a:gd name="T33" fmla="*/ 11625 h 99"/>
                <a:gd name="T34" fmla="*/ 1478 w 106"/>
                <a:gd name="T35" fmla="*/ 33281 h 99"/>
                <a:gd name="T36" fmla="*/ 5769 w 106"/>
                <a:gd name="T37" fmla="*/ 41823 h 99"/>
                <a:gd name="T38" fmla="*/ 13103 w 106"/>
                <a:gd name="T39" fmla="*/ 46643 h 99"/>
                <a:gd name="T40" fmla="*/ 22389 w 106"/>
                <a:gd name="T41" fmla="*/ 48090 h 99"/>
                <a:gd name="T42" fmla="*/ 40488 w 106"/>
                <a:gd name="T43" fmla="*/ 40903 h 99"/>
                <a:gd name="T44" fmla="*/ 47812 w 106"/>
                <a:gd name="T45" fmla="*/ 22489 h 99"/>
                <a:gd name="T46" fmla="*/ 47155 w 106"/>
                <a:gd name="T47" fmla="*/ 15840 h 99"/>
                <a:gd name="T48" fmla="*/ 45369 w 106"/>
                <a:gd name="T49" fmla="*/ 10624 h 99"/>
                <a:gd name="T50" fmla="*/ 40929 w 106"/>
                <a:gd name="T51" fmla="*/ 5121 h 99"/>
                <a:gd name="T52" fmla="*/ 33716 w 106"/>
                <a:gd name="T53" fmla="*/ 1612 h 99"/>
                <a:gd name="T54" fmla="*/ 24433 w 106"/>
                <a:gd name="T55" fmla="*/ 0 h 99"/>
                <a:gd name="T56" fmla="*/ 14471 w 106"/>
                <a:gd name="T57" fmla="*/ 1612 h 99"/>
                <a:gd name="T58" fmla="*/ 6432 w 106"/>
                <a:gd name="T59" fmla="*/ 6830 h 99"/>
                <a:gd name="T60" fmla="*/ 1478 w 106"/>
                <a:gd name="T61" fmla="*/ 14683 h 99"/>
                <a:gd name="T62" fmla="*/ 0 w 106"/>
                <a:gd name="T63" fmla="*/ 24200 h 99"/>
                <a:gd name="T64" fmla="*/ 1478 w 106"/>
                <a:gd name="T65" fmla="*/ 33281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sp>
        <p:nvSpPr>
          <p:cNvPr id="16" name="Rectangle 13"/>
          <p:cNvSpPr>
            <a:spLocks noChangeArrowheads="1"/>
          </p:cNvSpPr>
          <p:nvPr userDrawn="1"/>
        </p:nvSpPr>
        <p:spPr bwMode="auto">
          <a:xfrm>
            <a:off x="2971800" y="6248400"/>
            <a:ext cx="4419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600" b="1"/>
              <a:t>© 2011 Health Level Seven ® International. All Rights Reserved. </a:t>
            </a:r>
          </a:p>
          <a:p>
            <a:r>
              <a:rPr lang="en-US" sz="600" b="1"/>
              <a:t>HL7 and Health Level Seven are registered trademarks of Health Level Seven International. Reg. U.S. TM Office.</a:t>
            </a:r>
          </a:p>
        </p:txBody>
      </p:sp>
      <p:pic>
        <p:nvPicPr>
          <p:cNvPr id="17" name="Picture 15" descr="HL7 International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3200" y="6248400"/>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Date Placeholder 3"/>
          <p:cNvSpPr>
            <a:spLocks noGrp="1"/>
          </p:cNvSpPr>
          <p:nvPr>
            <p:ph type="dt" sz="half" idx="10"/>
          </p:nvPr>
        </p:nvSpPr>
        <p:spPr/>
        <p:txBody>
          <a:bodyPr/>
          <a:lstStyle>
            <a:lvl1pPr>
              <a:defRPr/>
            </a:lvl1pPr>
          </a:lstStyle>
          <a:p>
            <a:pPr>
              <a:defRPr/>
            </a:pPr>
            <a:fld id="{D837F17D-6000-7D42-8236-8EC8B031C8D4}" type="datetimeFigureOut">
              <a:rPr lang="en-US"/>
              <a:pPr>
                <a:defRPr/>
              </a:pPr>
              <a:t>1/17/13</a:t>
            </a:fld>
            <a:endParaRPr lang="en-US"/>
          </a:p>
        </p:txBody>
      </p:sp>
      <p:sp>
        <p:nvSpPr>
          <p:cNvPr id="19" name="Footer Placeholder 4"/>
          <p:cNvSpPr>
            <a:spLocks noGrp="1"/>
          </p:cNvSpPr>
          <p:nvPr>
            <p:ph type="ftr" sz="quarter" idx="11"/>
          </p:nvPr>
        </p:nvSpPr>
        <p:spPr/>
        <p:txBody>
          <a:bodyPr/>
          <a:lstStyle>
            <a:lvl1pPr>
              <a:defRPr/>
            </a:lvl1pPr>
          </a:lstStyle>
          <a:p>
            <a:pPr>
              <a:defRPr/>
            </a:pPr>
            <a:endParaRPr lang="en-US"/>
          </a:p>
        </p:txBody>
      </p:sp>
      <p:sp>
        <p:nvSpPr>
          <p:cNvPr id="20" name="Slide Number Placeholder 5"/>
          <p:cNvSpPr>
            <a:spLocks noGrp="1"/>
          </p:cNvSpPr>
          <p:nvPr>
            <p:ph type="sldNum" sz="quarter" idx="12"/>
          </p:nvPr>
        </p:nvSpPr>
        <p:spPr/>
        <p:txBody>
          <a:bodyPr/>
          <a:lstStyle>
            <a:lvl1pPr>
              <a:defRPr/>
            </a:lvl1pPr>
          </a:lstStyle>
          <a:p>
            <a:pPr>
              <a:defRPr/>
            </a:pPr>
            <a:fld id="{46C1AD1C-14FA-124C-BDE5-9A4F7356B2F5}" type="slidenum">
              <a:rPr lang="en-US"/>
              <a:pPr>
                <a:defRPr/>
              </a:pPr>
              <a:t>‹#›</a:t>
            </a:fld>
            <a:endParaRPr lang="en-US"/>
          </a:p>
        </p:txBody>
      </p:sp>
    </p:spTree>
    <p:extLst>
      <p:ext uri="{BB962C8B-B14F-4D97-AF65-F5344CB8AC3E}">
        <p14:creationId xmlns:p14="http://schemas.microsoft.com/office/powerpoint/2010/main" val="3382652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Mayo Reduced Size">
    <p:spTree>
      <p:nvGrpSpPr>
        <p:cNvPr id="1" name=""/>
        <p:cNvGrpSpPr/>
        <p:nvPr/>
      </p:nvGrpSpPr>
      <p:grpSpPr>
        <a:xfrm>
          <a:off x="0" y="0"/>
          <a:ext cx="0" cy="0"/>
          <a:chOff x="0" y="0"/>
          <a:chExt cx="0" cy="0"/>
        </a:xfrm>
      </p:grpSpPr>
      <p:grpSp>
        <p:nvGrpSpPr>
          <p:cNvPr id="4" name="Group 18"/>
          <p:cNvGrpSpPr>
            <a:grpSpLocks/>
          </p:cNvGrpSpPr>
          <p:nvPr/>
        </p:nvGrpSpPr>
        <p:grpSpPr bwMode="auto">
          <a:xfrm>
            <a:off x="120650" y="6299200"/>
            <a:ext cx="420688" cy="458788"/>
            <a:chOff x="3293" y="737"/>
            <a:chExt cx="796" cy="867"/>
          </a:xfrm>
        </p:grpSpPr>
        <p:sp>
          <p:nvSpPr>
            <p:cNvPr id="5" name="Freeform 19"/>
            <p:cNvSpPr>
              <a:spLocks noEditPoints="1"/>
            </p:cNvSpPr>
            <p:nvPr/>
          </p:nvSpPr>
          <p:spPr bwMode="auto">
            <a:xfrm>
              <a:off x="3413" y="1159"/>
              <a:ext cx="556" cy="445"/>
            </a:xfrm>
            <a:custGeom>
              <a:avLst/>
              <a:gdLst>
                <a:gd name="T0" fmla="*/ 129086 w 359"/>
                <a:gd name="T1" fmla="*/ 0 h 287"/>
                <a:gd name="T2" fmla="*/ 94751 w 359"/>
                <a:gd name="T3" fmla="*/ 0 h 287"/>
                <a:gd name="T4" fmla="*/ 94751 w 359"/>
                <a:gd name="T5" fmla="*/ 39800 h 287"/>
                <a:gd name="T6" fmla="*/ 111389 w 359"/>
                <a:gd name="T7" fmla="*/ 79329 h 287"/>
                <a:gd name="T8" fmla="*/ 111389 w 359"/>
                <a:gd name="T9" fmla="*/ 73955 h 287"/>
                <a:gd name="T10" fmla="*/ 102310 w 359"/>
                <a:gd name="T11" fmla="*/ 44601 h 287"/>
                <a:gd name="T12" fmla="*/ 102310 w 359"/>
                <a:gd name="T13" fmla="*/ 34403 h 287"/>
                <a:gd name="T14" fmla="*/ 115585 w 359"/>
                <a:gd name="T15" fmla="*/ 34403 h 287"/>
                <a:gd name="T16" fmla="*/ 115585 w 359"/>
                <a:gd name="T17" fmla="*/ 79329 h 287"/>
                <a:gd name="T18" fmla="*/ 82291 w 359"/>
                <a:gd name="T19" fmla="*/ 130018 h 287"/>
                <a:gd name="T20" fmla="*/ 48327 w 359"/>
                <a:gd name="T21" fmla="*/ 82108 h 287"/>
                <a:gd name="T22" fmla="*/ 69011 w 359"/>
                <a:gd name="T23" fmla="*/ 39800 h 287"/>
                <a:gd name="T24" fmla="*/ 69011 w 359"/>
                <a:gd name="T25" fmla="*/ 34403 h 287"/>
                <a:gd name="T26" fmla="*/ 82291 w 359"/>
                <a:gd name="T27" fmla="*/ 34403 h 287"/>
                <a:gd name="T28" fmla="*/ 90530 w 359"/>
                <a:gd name="T29" fmla="*/ 34403 h 287"/>
                <a:gd name="T30" fmla="*/ 90530 w 359"/>
                <a:gd name="T31" fmla="*/ 25981 h 287"/>
                <a:gd name="T32" fmla="*/ 82291 w 359"/>
                <a:gd name="T33" fmla="*/ 25981 h 287"/>
                <a:gd name="T34" fmla="*/ 69011 w 359"/>
                <a:gd name="T35" fmla="*/ 25981 h 287"/>
                <a:gd name="T36" fmla="*/ 69011 w 359"/>
                <a:gd name="T37" fmla="*/ 25981 h 287"/>
                <a:gd name="T38" fmla="*/ 61358 w 359"/>
                <a:gd name="T39" fmla="*/ 25981 h 287"/>
                <a:gd name="T40" fmla="*/ 61358 w 359"/>
                <a:gd name="T41" fmla="*/ 25981 h 287"/>
                <a:gd name="T42" fmla="*/ 40746 w 359"/>
                <a:gd name="T43" fmla="*/ 25981 h 287"/>
                <a:gd name="T44" fmla="*/ 40746 w 359"/>
                <a:gd name="T45" fmla="*/ 73955 h 287"/>
                <a:gd name="T46" fmla="*/ 40746 w 359"/>
                <a:gd name="T47" fmla="*/ 78469 h 287"/>
                <a:gd name="T48" fmla="*/ 40746 w 359"/>
                <a:gd name="T49" fmla="*/ 78469 h 287"/>
                <a:gd name="T50" fmla="*/ 48327 w 359"/>
                <a:gd name="T51" fmla="*/ 71888 h 287"/>
                <a:gd name="T52" fmla="*/ 48327 w 359"/>
                <a:gd name="T53" fmla="*/ 71888 h 287"/>
                <a:gd name="T54" fmla="*/ 48327 w 359"/>
                <a:gd name="T55" fmla="*/ 34403 h 287"/>
                <a:gd name="T56" fmla="*/ 61358 w 359"/>
                <a:gd name="T57" fmla="*/ 34403 h 287"/>
                <a:gd name="T58" fmla="*/ 61358 w 359"/>
                <a:gd name="T59" fmla="*/ 34403 h 287"/>
                <a:gd name="T60" fmla="*/ 61358 w 359"/>
                <a:gd name="T61" fmla="*/ 44601 h 287"/>
                <a:gd name="T62" fmla="*/ 34308 w 359"/>
                <a:gd name="T63" fmla="*/ 86344 h 287"/>
                <a:gd name="T64" fmla="*/ 7645 w 359"/>
                <a:gd name="T65" fmla="*/ 44601 h 287"/>
                <a:gd name="T66" fmla="*/ 7645 w 359"/>
                <a:gd name="T67" fmla="*/ 8364 h 287"/>
                <a:gd name="T68" fmla="*/ 34308 w 359"/>
                <a:gd name="T69" fmla="*/ 8364 h 287"/>
                <a:gd name="T70" fmla="*/ 61358 w 359"/>
                <a:gd name="T71" fmla="*/ 8364 h 287"/>
                <a:gd name="T72" fmla="*/ 61358 w 359"/>
                <a:gd name="T73" fmla="*/ 22188 h 287"/>
                <a:gd name="T74" fmla="*/ 69011 w 359"/>
                <a:gd name="T75" fmla="*/ 22188 h 287"/>
                <a:gd name="T76" fmla="*/ 69011 w 359"/>
                <a:gd name="T77" fmla="*/ 0 h 287"/>
                <a:gd name="T78" fmla="*/ 34308 w 359"/>
                <a:gd name="T79" fmla="*/ 0 h 287"/>
                <a:gd name="T80" fmla="*/ 0 w 359"/>
                <a:gd name="T81" fmla="*/ 0 h 287"/>
                <a:gd name="T82" fmla="*/ 0 w 359"/>
                <a:gd name="T83" fmla="*/ 39800 h 287"/>
                <a:gd name="T84" fmla="*/ 34308 w 359"/>
                <a:gd name="T85" fmla="*/ 89143 h 287"/>
                <a:gd name="T86" fmla="*/ 41517 w 359"/>
                <a:gd name="T87" fmla="*/ 86344 h 287"/>
                <a:gd name="T88" fmla="*/ 82291 w 359"/>
                <a:gd name="T89" fmla="*/ 133219 h 287"/>
                <a:gd name="T90" fmla="*/ 122972 w 359"/>
                <a:gd name="T91" fmla="*/ 86344 h 287"/>
                <a:gd name="T92" fmla="*/ 129086 w 359"/>
                <a:gd name="T93" fmla="*/ 89143 h 287"/>
                <a:gd name="T94" fmla="*/ 163893 w 359"/>
                <a:gd name="T95" fmla="*/ 39800 h 287"/>
                <a:gd name="T96" fmla="*/ 163893 w 359"/>
                <a:gd name="T97" fmla="*/ 0 h 287"/>
                <a:gd name="T98" fmla="*/ 129086 w 359"/>
                <a:gd name="T99" fmla="*/ 0 h 287"/>
                <a:gd name="T100" fmla="*/ 155799 w 359"/>
                <a:gd name="T101" fmla="*/ 44601 h 287"/>
                <a:gd name="T102" fmla="*/ 129086 w 359"/>
                <a:gd name="T103" fmla="*/ 86344 h 287"/>
                <a:gd name="T104" fmla="*/ 123234 w 359"/>
                <a:gd name="T105" fmla="*/ 83195 h 287"/>
                <a:gd name="T106" fmla="*/ 123858 w 359"/>
                <a:gd name="T107" fmla="*/ 73955 h 287"/>
                <a:gd name="T108" fmla="*/ 123858 w 359"/>
                <a:gd name="T109" fmla="*/ 25981 h 287"/>
                <a:gd name="T110" fmla="*/ 102310 w 359"/>
                <a:gd name="T111" fmla="*/ 25981 h 287"/>
                <a:gd name="T112" fmla="*/ 102310 w 359"/>
                <a:gd name="T113" fmla="*/ 8364 h 287"/>
                <a:gd name="T114" fmla="*/ 129086 w 359"/>
                <a:gd name="T115" fmla="*/ 8364 h 287"/>
                <a:gd name="T116" fmla="*/ 155799 w 359"/>
                <a:gd name="T117" fmla="*/ 8364 h 287"/>
                <a:gd name="T118" fmla="*/ 155799 w 359"/>
                <a:gd name="T119" fmla="*/ 44601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6" name="Freeform 20"/>
            <p:cNvSpPr>
              <a:spLocks/>
            </p:cNvSpPr>
            <p:nvPr/>
          </p:nvSpPr>
          <p:spPr bwMode="auto">
            <a:xfrm>
              <a:off x="3456" y="939"/>
              <a:ext cx="118" cy="149"/>
            </a:xfrm>
            <a:custGeom>
              <a:avLst/>
              <a:gdLst>
                <a:gd name="T0" fmla="*/ 2762 w 76"/>
                <a:gd name="T1" fmla="*/ 45222 h 96"/>
                <a:gd name="T2" fmla="*/ 2762 w 76"/>
                <a:gd name="T3" fmla="*/ 43378 h 96"/>
                <a:gd name="T4" fmla="*/ 5911 w 76"/>
                <a:gd name="T5" fmla="*/ 41774 h 96"/>
                <a:gd name="T6" fmla="*/ 6060 w 76"/>
                <a:gd name="T7" fmla="*/ 41731 h 96"/>
                <a:gd name="T8" fmla="*/ 6060 w 76"/>
                <a:gd name="T9" fmla="*/ 37574 h 96"/>
                <a:gd name="T10" fmla="*/ 6658 w 76"/>
                <a:gd name="T11" fmla="*/ 32189 h 96"/>
                <a:gd name="T12" fmla="*/ 6658 w 76"/>
                <a:gd name="T13" fmla="*/ 15251 h 96"/>
                <a:gd name="T14" fmla="*/ 6060 w 76"/>
                <a:gd name="T15" fmla="*/ 6641 h 96"/>
                <a:gd name="T16" fmla="*/ 5911 w 76"/>
                <a:gd name="T17" fmla="*/ 2757 h 96"/>
                <a:gd name="T18" fmla="*/ 4998 w 76"/>
                <a:gd name="T19" fmla="*/ 2364 h 96"/>
                <a:gd name="T20" fmla="*/ 0 w 76"/>
                <a:gd name="T21" fmla="*/ 1776 h 96"/>
                <a:gd name="T22" fmla="*/ 0 w 76"/>
                <a:gd name="T23" fmla="*/ 0 h 96"/>
                <a:gd name="T24" fmla="*/ 10036 w 76"/>
                <a:gd name="T25" fmla="*/ 0 h 96"/>
                <a:gd name="T26" fmla="*/ 19445 w 76"/>
                <a:gd name="T27" fmla="*/ 0 h 96"/>
                <a:gd name="T28" fmla="*/ 19445 w 76"/>
                <a:gd name="T29" fmla="*/ 1776 h 96"/>
                <a:gd name="T30" fmla="*/ 14609 w 76"/>
                <a:gd name="T31" fmla="*/ 2364 h 96"/>
                <a:gd name="T32" fmla="*/ 13744 w 76"/>
                <a:gd name="T33" fmla="*/ 2757 h 96"/>
                <a:gd name="T34" fmla="*/ 13100 w 76"/>
                <a:gd name="T35" fmla="*/ 6053 h 96"/>
                <a:gd name="T36" fmla="*/ 12795 w 76"/>
                <a:gd name="T37" fmla="*/ 15251 h 96"/>
                <a:gd name="T38" fmla="*/ 12795 w 76"/>
                <a:gd name="T39" fmla="*/ 36739 h 96"/>
                <a:gd name="T40" fmla="*/ 13100 w 76"/>
                <a:gd name="T41" fmla="*/ 41774 h 96"/>
                <a:gd name="T42" fmla="*/ 18706 w 76"/>
                <a:gd name="T43" fmla="*/ 42437 h 96"/>
                <a:gd name="T44" fmla="*/ 31579 w 76"/>
                <a:gd name="T45" fmla="*/ 40998 h 96"/>
                <a:gd name="T46" fmla="*/ 32652 w 76"/>
                <a:gd name="T47" fmla="*/ 38537 h 96"/>
                <a:gd name="T48" fmla="*/ 34155 w 76"/>
                <a:gd name="T49" fmla="*/ 33353 h 96"/>
                <a:gd name="T50" fmla="*/ 35936 w 76"/>
                <a:gd name="T51" fmla="*/ 33353 h 96"/>
                <a:gd name="T52" fmla="*/ 34352 w 76"/>
                <a:gd name="T53" fmla="*/ 44523 h 96"/>
                <a:gd name="T54" fmla="*/ 32652 w 76"/>
                <a:gd name="T55" fmla="*/ 45222 h 96"/>
                <a:gd name="T56" fmla="*/ 27005 w 76"/>
                <a:gd name="T57" fmla="*/ 45222 h 96"/>
                <a:gd name="T58" fmla="*/ 9409 w 76"/>
                <a:gd name="T59" fmla="*/ 44523 h 96"/>
                <a:gd name="T60" fmla="*/ 2762 w 76"/>
                <a:gd name="T61" fmla="*/ 45222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7" name="Freeform 21"/>
            <p:cNvSpPr>
              <a:spLocks noEditPoints="1"/>
            </p:cNvSpPr>
            <p:nvPr/>
          </p:nvSpPr>
          <p:spPr bwMode="auto">
            <a:xfrm>
              <a:off x="3588" y="939"/>
              <a:ext cx="65" cy="149"/>
            </a:xfrm>
            <a:custGeom>
              <a:avLst/>
              <a:gdLst>
                <a:gd name="T0" fmla="*/ 18989 w 42"/>
                <a:gd name="T1" fmla="*/ 42875 h 96"/>
                <a:gd name="T2" fmla="*/ 18989 w 42"/>
                <a:gd name="T3" fmla="*/ 45222 h 96"/>
                <a:gd name="T4" fmla="*/ 10033 w 42"/>
                <a:gd name="T5" fmla="*/ 44523 h 96"/>
                <a:gd name="T6" fmla="*/ 0 w 42"/>
                <a:gd name="T7" fmla="*/ 45222 h 96"/>
                <a:gd name="T8" fmla="*/ 0 w 42"/>
                <a:gd name="T9" fmla="*/ 42875 h 96"/>
                <a:gd name="T10" fmla="*/ 4440 w 42"/>
                <a:gd name="T11" fmla="*/ 42875 h 96"/>
                <a:gd name="T12" fmla="*/ 5853 w 42"/>
                <a:gd name="T13" fmla="*/ 41774 h 96"/>
                <a:gd name="T14" fmla="*/ 6483 w 42"/>
                <a:gd name="T15" fmla="*/ 39027 h 96"/>
                <a:gd name="T16" fmla="*/ 6483 w 42"/>
                <a:gd name="T17" fmla="*/ 29705 h 96"/>
                <a:gd name="T18" fmla="*/ 6483 w 42"/>
                <a:gd name="T19" fmla="*/ 15251 h 96"/>
                <a:gd name="T20" fmla="*/ 6483 w 42"/>
                <a:gd name="T21" fmla="*/ 6641 h 96"/>
                <a:gd name="T22" fmla="*/ 5853 w 42"/>
                <a:gd name="T23" fmla="*/ 2757 h 96"/>
                <a:gd name="T24" fmla="*/ 4440 w 42"/>
                <a:gd name="T25" fmla="*/ 2364 h 96"/>
                <a:gd name="T26" fmla="*/ 0 w 42"/>
                <a:gd name="T27" fmla="*/ 1776 h 96"/>
                <a:gd name="T28" fmla="*/ 0 w 42"/>
                <a:gd name="T29" fmla="*/ 0 h 96"/>
                <a:gd name="T30" fmla="*/ 9631 w 42"/>
                <a:gd name="T31" fmla="*/ 0 h 96"/>
                <a:gd name="T32" fmla="*/ 18989 w 42"/>
                <a:gd name="T33" fmla="*/ 0 h 96"/>
                <a:gd name="T34" fmla="*/ 18989 w 42"/>
                <a:gd name="T35" fmla="*/ 1776 h 96"/>
                <a:gd name="T36" fmla="*/ 14526 w 42"/>
                <a:gd name="T37" fmla="*/ 2364 h 96"/>
                <a:gd name="T38" fmla="*/ 13138 w 42"/>
                <a:gd name="T39" fmla="*/ 2757 h 96"/>
                <a:gd name="T40" fmla="*/ 12666 w 42"/>
                <a:gd name="T41" fmla="*/ 6053 h 96"/>
                <a:gd name="T42" fmla="*/ 12666 w 42"/>
                <a:gd name="T43" fmla="*/ 15251 h 96"/>
                <a:gd name="T44" fmla="*/ 12666 w 42"/>
                <a:gd name="T45" fmla="*/ 29705 h 96"/>
                <a:gd name="T46" fmla="*/ 12666 w 42"/>
                <a:gd name="T47" fmla="*/ 38316 h 96"/>
                <a:gd name="T48" fmla="*/ 13138 w 42"/>
                <a:gd name="T49" fmla="*/ 41774 h 96"/>
                <a:gd name="T50" fmla="*/ 14526 w 42"/>
                <a:gd name="T51" fmla="*/ 42875 h 96"/>
                <a:gd name="T52" fmla="*/ 18989 w 42"/>
                <a:gd name="T53" fmla="*/ 42875 h 96"/>
                <a:gd name="T54" fmla="*/ 12666 w 42"/>
                <a:gd name="T55" fmla="*/ 6053 h 96"/>
                <a:gd name="T56" fmla="*/ 12666 w 42"/>
                <a:gd name="T57" fmla="*/ 15251 h 96"/>
                <a:gd name="T58" fmla="*/ 12666 w 42"/>
                <a:gd name="T59" fmla="*/ 29705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8" name="Freeform 22"/>
            <p:cNvSpPr>
              <a:spLocks/>
            </p:cNvSpPr>
            <p:nvPr/>
          </p:nvSpPr>
          <p:spPr bwMode="auto">
            <a:xfrm>
              <a:off x="3677" y="939"/>
              <a:ext cx="172" cy="152"/>
            </a:xfrm>
            <a:custGeom>
              <a:avLst/>
              <a:gdLst>
                <a:gd name="T0" fmla="*/ 0 w 111"/>
                <a:gd name="T1" fmla="*/ 44719 h 98"/>
                <a:gd name="T2" fmla="*/ 0 w 111"/>
                <a:gd name="T3" fmla="*/ 42439 h 98"/>
                <a:gd name="T4" fmla="*/ 4487 w 111"/>
                <a:gd name="T5" fmla="*/ 42126 h 98"/>
                <a:gd name="T6" fmla="*/ 4960 w 111"/>
                <a:gd name="T7" fmla="*/ 41507 h 98"/>
                <a:gd name="T8" fmla="*/ 5546 w 111"/>
                <a:gd name="T9" fmla="*/ 38281 h 98"/>
                <a:gd name="T10" fmla="*/ 5919 w 111"/>
                <a:gd name="T11" fmla="*/ 31278 h 98"/>
                <a:gd name="T12" fmla="*/ 5919 w 111"/>
                <a:gd name="T13" fmla="*/ 5653 h 98"/>
                <a:gd name="T14" fmla="*/ 5919 w 111"/>
                <a:gd name="T15" fmla="*/ 4265 h 98"/>
                <a:gd name="T16" fmla="*/ 4487 w 111"/>
                <a:gd name="T17" fmla="*/ 2750 h 98"/>
                <a:gd name="T18" fmla="*/ 3201 w 111"/>
                <a:gd name="T19" fmla="*/ 1773 h 98"/>
                <a:gd name="T20" fmla="*/ 0 w 111"/>
                <a:gd name="T21" fmla="*/ 1773 h 98"/>
                <a:gd name="T22" fmla="*/ 0 w 111"/>
                <a:gd name="T23" fmla="*/ 0 h 98"/>
                <a:gd name="T24" fmla="*/ 6953 w 111"/>
                <a:gd name="T25" fmla="*/ 0 h 98"/>
                <a:gd name="T26" fmla="*/ 11910 w 111"/>
                <a:gd name="T27" fmla="*/ 0 h 98"/>
                <a:gd name="T28" fmla="*/ 15722 w 111"/>
                <a:gd name="T29" fmla="*/ 4982 h 98"/>
                <a:gd name="T30" fmla="*/ 22673 w 111"/>
                <a:gd name="T31" fmla="*/ 13002 h 98"/>
                <a:gd name="T32" fmla="*/ 31975 w 111"/>
                <a:gd name="T33" fmla="*/ 24304 h 98"/>
                <a:gd name="T34" fmla="*/ 39376 w 111"/>
                <a:gd name="T35" fmla="*/ 33080 h 98"/>
                <a:gd name="T36" fmla="*/ 42543 w 111"/>
                <a:gd name="T37" fmla="*/ 36517 h 98"/>
                <a:gd name="T38" fmla="*/ 42543 w 111"/>
                <a:gd name="T39" fmla="*/ 13599 h 98"/>
                <a:gd name="T40" fmla="*/ 42543 w 111"/>
                <a:gd name="T41" fmla="*/ 5964 h 98"/>
                <a:gd name="T42" fmla="*/ 41808 w 111"/>
                <a:gd name="T43" fmla="*/ 2750 h 98"/>
                <a:gd name="T44" fmla="*/ 41210 w 111"/>
                <a:gd name="T45" fmla="*/ 2350 h 98"/>
                <a:gd name="T46" fmla="*/ 36851 w 111"/>
                <a:gd name="T47" fmla="*/ 1773 h 98"/>
                <a:gd name="T48" fmla="*/ 36851 w 111"/>
                <a:gd name="T49" fmla="*/ 0 h 98"/>
                <a:gd name="T50" fmla="*/ 44409 w 111"/>
                <a:gd name="T51" fmla="*/ 0 h 98"/>
                <a:gd name="T52" fmla="*/ 51239 w 111"/>
                <a:gd name="T53" fmla="*/ 0 h 98"/>
                <a:gd name="T54" fmla="*/ 51239 w 111"/>
                <a:gd name="T55" fmla="*/ 1773 h 98"/>
                <a:gd name="T56" fmla="*/ 47033 w 111"/>
                <a:gd name="T57" fmla="*/ 2350 h 98"/>
                <a:gd name="T58" fmla="*/ 46020 w 111"/>
                <a:gd name="T59" fmla="*/ 2750 h 98"/>
                <a:gd name="T60" fmla="*/ 45436 w 111"/>
                <a:gd name="T61" fmla="*/ 5964 h 98"/>
                <a:gd name="T62" fmla="*/ 45436 w 111"/>
                <a:gd name="T63" fmla="*/ 13599 h 98"/>
                <a:gd name="T64" fmla="*/ 45436 w 111"/>
                <a:gd name="T65" fmla="*/ 28526 h 98"/>
                <a:gd name="T66" fmla="*/ 45436 w 111"/>
                <a:gd name="T67" fmla="*/ 45761 h 98"/>
                <a:gd name="T68" fmla="*/ 42543 w 111"/>
                <a:gd name="T69" fmla="*/ 45761 h 98"/>
                <a:gd name="T70" fmla="*/ 41808 w 111"/>
                <a:gd name="T71" fmla="*/ 44719 h 98"/>
                <a:gd name="T72" fmla="*/ 40987 w 111"/>
                <a:gd name="T73" fmla="*/ 44244 h 98"/>
                <a:gd name="T74" fmla="*/ 40087 w 111"/>
                <a:gd name="T75" fmla="*/ 43270 h 98"/>
                <a:gd name="T76" fmla="*/ 35827 w 111"/>
                <a:gd name="T77" fmla="*/ 38755 h 98"/>
                <a:gd name="T78" fmla="*/ 31767 w 111"/>
                <a:gd name="T79" fmla="*/ 33753 h 98"/>
                <a:gd name="T80" fmla="*/ 8594 w 111"/>
                <a:gd name="T81" fmla="*/ 6615 h 98"/>
                <a:gd name="T82" fmla="*/ 8594 w 111"/>
                <a:gd name="T83" fmla="*/ 30619 h 98"/>
                <a:gd name="T84" fmla="*/ 9172 w 111"/>
                <a:gd name="T85" fmla="*/ 38281 h 98"/>
                <a:gd name="T86" fmla="*/ 9172 w 111"/>
                <a:gd name="T87" fmla="*/ 41507 h 98"/>
                <a:gd name="T88" fmla="*/ 10146 w 111"/>
                <a:gd name="T89" fmla="*/ 42126 h 98"/>
                <a:gd name="T90" fmla="*/ 14685 w 111"/>
                <a:gd name="T91" fmla="*/ 42439 h 98"/>
                <a:gd name="T92" fmla="*/ 14685 w 111"/>
                <a:gd name="T93" fmla="*/ 44719 h 98"/>
                <a:gd name="T94" fmla="*/ 8279 w 111"/>
                <a:gd name="T95" fmla="*/ 44244 h 98"/>
                <a:gd name="T96" fmla="*/ 0 w 111"/>
                <a:gd name="T97" fmla="*/ 4471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23"/>
            <p:cNvSpPr>
              <a:spLocks/>
            </p:cNvSpPr>
            <p:nvPr/>
          </p:nvSpPr>
          <p:spPr bwMode="auto">
            <a:xfrm>
              <a:off x="3869" y="939"/>
              <a:ext cx="64" cy="149"/>
            </a:xfrm>
            <a:custGeom>
              <a:avLst/>
              <a:gdLst>
                <a:gd name="T0" fmla="*/ 20970 w 41"/>
                <a:gd name="T1" fmla="*/ 42875 h 96"/>
                <a:gd name="T2" fmla="*/ 20970 w 41"/>
                <a:gd name="T3" fmla="*/ 45222 h 96"/>
                <a:gd name="T4" fmla="*/ 10860 w 41"/>
                <a:gd name="T5" fmla="*/ 44523 h 96"/>
                <a:gd name="T6" fmla="*/ 0 w 41"/>
                <a:gd name="T7" fmla="*/ 45222 h 96"/>
                <a:gd name="T8" fmla="*/ 0 w 41"/>
                <a:gd name="T9" fmla="*/ 42875 h 96"/>
                <a:gd name="T10" fmla="*/ 5226 w 41"/>
                <a:gd name="T11" fmla="*/ 42875 h 96"/>
                <a:gd name="T12" fmla="*/ 6277 w 41"/>
                <a:gd name="T13" fmla="*/ 41774 h 96"/>
                <a:gd name="T14" fmla="*/ 6447 w 41"/>
                <a:gd name="T15" fmla="*/ 39027 h 96"/>
                <a:gd name="T16" fmla="*/ 7166 w 41"/>
                <a:gd name="T17" fmla="*/ 29705 h 96"/>
                <a:gd name="T18" fmla="*/ 7166 w 41"/>
                <a:gd name="T19" fmla="*/ 15251 h 96"/>
                <a:gd name="T20" fmla="*/ 6447 w 41"/>
                <a:gd name="T21" fmla="*/ 6641 h 96"/>
                <a:gd name="T22" fmla="*/ 6277 w 41"/>
                <a:gd name="T23" fmla="*/ 2757 h 96"/>
                <a:gd name="T24" fmla="*/ 5226 w 41"/>
                <a:gd name="T25" fmla="*/ 2364 h 96"/>
                <a:gd name="T26" fmla="*/ 0 w 41"/>
                <a:gd name="T27" fmla="*/ 1776 h 96"/>
                <a:gd name="T28" fmla="*/ 0 w 41"/>
                <a:gd name="T29" fmla="*/ 0 h 96"/>
                <a:gd name="T30" fmla="*/ 10064 w 41"/>
                <a:gd name="T31" fmla="*/ 0 h 96"/>
                <a:gd name="T32" fmla="*/ 20970 w 41"/>
                <a:gd name="T33" fmla="*/ 0 h 96"/>
                <a:gd name="T34" fmla="*/ 20970 w 41"/>
                <a:gd name="T35" fmla="*/ 1776 h 96"/>
                <a:gd name="T36" fmla="*/ 15710 w 41"/>
                <a:gd name="T37" fmla="*/ 2364 h 96"/>
                <a:gd name="T38" fmla="*/ 14522 w 41"/>
                <a:gd name="T39" fmla="*/ 2757 h 96"/>
                <a:gd name="T40" fmla="*/ 13813 w 41"/>
                <a:gd name="T41" fmla="*/ 6053 h 96"/>
                <a:gd name="T42" fmla="*/ 13813 w 41"/>
                <a:gd name="T43" fmla="*/ 15251 h 96"/>
                <a:gd name="T44" fmla="*/ 13813 w 41"/>
                <a:gd name="T45" fmla="*/ 29705 h 96"/>
                <a:gd name="T46" fmla="*/ 13813 w 41"/>
                <a:gd name="T47" fmla="*/ 38316 h 96"/>
                <a:gd name="T48" fmla="*/ 14522 w 41"/>
                <a:gd name="T49" fmla="*/ 41774 h 96"/>
                <a:gd name="T50" fmla="*/ 15710 w 41"/>
                <a:gd name="T51" fmla="*/ 42875 h 96"/>
                <a:gd name="T52" fmla="*/ 20970 w 41"/>
                <a:gd name="T53" fmla="*/ 42875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24"/>
            <p:cNvSpPr>
              <a:spLocks/>
            </p:cNvSpPr>
            <p:nvPr/>
          </p:nvSpPr>
          <p:spPr bwMode="auto">
            <a:xfrm>
              <a:off x="3943" y="935"/>
              <a:ext cx="146" cy="156"/>
            </a:xfrm>
            <a:custGeom>
              <a:avLst/>
              <a:gdLst>
                <a:gd name="T0" fmla="*/ 44772 w 94"/>
                <a:gd name="T1" fmla="*/ 43454 h 100"/>
                <a:gd name="T2" fmla="*/ 43159 w 94"/>
                <a:gd name="T3" fmla="*/ 46786 h 100"/>
                <a:gd name="T4" fmla="*/ 35559 w 94"/>
                <a:gd name="T5" fmla="*/ 49672 h 100"/>
                <a:gd name="T6" fmla="*/ 27125 w 94"/>
                <a:gd name="T7" fmla="*/ 50424 h 100"/>
                <a:gd name="T8" fmla="*/ 17464 w 94"/>
                <a:gd name="T9" fmla="*/ 48979 h 100"/>
                <a:gd name="T10" fmla="*/ 10051 w 94"/>
                <a:gd name="T11" fmla="*/ 45139 h 100"/>
                <a:gd name="T12" fmla="*/ 4295 w 94"/>
                <a:gd name="T13" fmla="*/ 39460 h 100"/>
                <a:gd name="T14" fmla="*/ 1024 w 94"/>
                <a:gd name="T15" fmla="*/ 32763 h 100"/>
                <a:gd name="T16" fmla="*/ 0 w 94"/>
                <a:gd name="T17" fmla="*/ 25295 h 100"/>
                <a:gd name="T18" fmla="*/ 7775 w 94"/>
                <a:gd name="T19" fmla="*/ 7062 h 100"/>
                <a:gd name="T20" fmla="*/ 28218 w 94"/>
                <a:gd name="T21" fmla="*/ 0 h 100"/>
                <a:gd name="T22" fmla="*/ 33737 w 94"/>
                <a:gd name="T23" fmla="*/ 677 h 100"/>
                <a:gd name="T24" fmla="*/ 39863 w 94"/>
                <a:gd name="T25" fmla="*/ 1647 h 100"/>
                <a:gd name="T26" fmla="*/ 44772 w 94"/>
                <a:gd name="T27" fmla="*/ 2902 h 100"/>
                <a:gd name="T28" fmla="*/ 43159 w 94"/>
                <a:gd name="T29" fmla="*/ 6413 h 100"/>
                <a:gd name="T30" fmla="*/ 42714 w 94"/>
                <a:gd name="T31" fmla="*/ 13282 h 100"/>
                <a:gd name="T32" fmla="*/ 40333 w 94"/>
                <a:gd name="T33" fmla="*/ 13282 h 100"/>
                <a:gd name="T34" fmla="*/ 40333 w 94"/>
                <a:gd name="T35" fmla="*/ 9192 h 100"/>
                <a:gd name="T36" fmla="*/ 37095 w 94"/>
                <a:gd name="T37" fmla="*/ 4527 h 100"/>
                <a:gd name="T38" fmla="*/ 27125 w 94"/>
                <a:gd name="T39" fmla="*/ 2569 h 100"/>
                <a:gd name="T40" fmla="*/ 18905 w 94"/>
                <a:gd name="T41" fmla="*/ 4008 h 100"/>
                <a:gd name="T42" fmla="*/ 13241 w 94"/>
                <a:gd name="T43" fmla="*/ 7437 h 100"/>
                <a:gd name="T44" fmla="*/ 9254 w 94"/>
                <a:gd name="T45" fmla="*/ 14340 h 100"/>
                <a:gd name="T46" fmla="*/ 7775 w 94"/>
                <a:gd name="T47" fmla="*/ 23735 h 100"/>
                <a:gd name="T48" fmla="*/ 13789 w 94"/>
                <a:gd name="T49" fmla="*/ 40440 h 100"/>
                <a:gd name="T50" fmla="*/ 29991 w 94"/>
                <a:gd name="T51" fmla="*/ 46786 h 100"/>
                <a:gd name="T52" fmla="*/ 38547 w 94"/>
                <a:gd name="T53" fmla="*/ 45243 h 100"/>
                <a:gd name="T54" fmla="*/ 43828 w 94"/>
                <a:gd name="T55" fmla="*/ 42335 h 100"/>
                <a:gd name="T56" fmla="*/ 44772 w 94"/>
                <a:gd name="T57" fmla="*/ 4345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25"/>
            <p:cNvSpPr>
              <a:spLocks/>
            </p:cNvSpPr>
            <p:nvPr/>
          </p:nvSpPr>
          <p:spPr bwMode="auto">
            <a:xfrm>
              <a:off x="3293" y="935"/>
              <a:ext cx="146" cy="156"/>
            </a:xfrm>
            <a:custGeom>
              <a:avLst/>
              <a:gdLst>
                <a:gd name="T0" fmla="*/ 44772 w 94"/>
                <a:gd name="T1" fmla="*/ 43454 h 100"/>
                <a:gd name="T2" fmla="*/ 43159 w 94"/>
                <a:gd name="T3" fmla="*/ 46786 h 100"/>
                <a:gd name="T4" fmla="*/ 35559 w 94"/>
                <a:gd name="T5" fmla="*/ 49672 h 100"/>
                <a:gd name="T6" fmla="*/ 27125 w 94"/>
                <a:gd name="T7" fmla="*/ 50424 h 100"/>
                <a:gd name="T8" fmla="*/ 17464 w 94"/>
                <a:gd name="T9" fmla="*/ 48979 h 100"/>
                <a:gd name="T10" fmla="*/ 10051 w 94"/>
                <a:gd name="T11" fmla="*/ 45139 h 100"/>
                <a:gd name="T12" fmla="*/ 4295 w 94"/>
                <a:gd name="T13" fmla="*/ 39460 h 100"/>
                <a:gd name="T14" fmla="*/ 1024 w 94"/>
                <a:gd name="T15" fmla="*/ 32763 h 100"/>
                <a:gd name="T16" fmla="*/ 0 w 94"/>
                <a:gd name="T17" fmla="*/ 25295 h 100"/>
                <a:gd name="T18" fmla="*/ 7775 w 94"/>
                <a:gd name="T19" fmla="*/ 7062 h 100"/>
                <a:gd name="T20" fmla="*/ 28218 w 94"/>
                <a:gd name="T21" fmla="*/ 0 h 100"/>
                <a:gd name="T22" fmla="*/ 33737 w 94"/>
                <a:gd name="T23" fmla="*/ 677 h 100"/>
                <a:gd name="T24" fmla="*/ 39863 w 94"/>
                <a:gd name="T25" fmla="*/ 1647 h 100"/>
                <a:gd name="T26" fmla="*/ 44772 w 94"/>
                <a:gd name="T27" fmla="*/ 2902 h 100"/>
                <a:gd name="T28" fmla="*/ 43159 w 94"/>
                <a:gd name="T29" fmla="*/ 6413 h 100"/>
                <a:gd name="T30" fmla="*/ 42714 w 94"/>
                <a:gd name="T31" fmla="*/ 13282 h 100"/>
                <a:gd name="T32" fmla="*/ 41018 w 94"/>
                <a:gd name="T33" fmla="*/ 13282 h 100"/>
                <a:gd name="T34" fmla="*/ 40333 w 94"/>
                <a:gd name="T35" fmla="*/ 9192 h 100"/>
                <a:gd name="T36" fmla="*/ 37095 w 94"/>
                <a:gd name="T37" fmla="*/ 4527 h 100"/>
                <a:gd name="T38" fmla="*/ 27125 w 94"/>
                <a:gd name="T39" fmla="*/ 2569 h 100"/>
                <a:gd name="T40" fmla="*/ 18905 w 94"/>
                <a:gd name="T41" fmla="*/ 4008 h 100"/>
                <a:gd name="T42" fmla="*/ 13241 w 94"/>
                <a:gd name="T43" fmla="*/ 7437 h 100"/>
                <a:gd name="T44" fmla="*/ 9254 w 94"/>
                <a:gd name="T45" fmla="*/ 14340 h 100"/>
                <a:gd name="T46" fmla="*/ 7775 w 94"/>
                <a:gd name="T47" fmla="*/ 23735 h 100"/>
                <a:gd name="T48" fmla="*/ 13789 w 94"/>
                <a:gd name="T49" fmla="*/ 40440 h 100"/>
                <a:gd name="T50" fmla="*/ 29991 w 94"/>
                <a:gd name="T51" fmla="*/ 46786 h 100"/>
                <a:gd name="T52" fmla="*/ 38547 w 94"/>
                <a:gd name="T53" fmla="*/ 45243 h 100"/>
                <a:gd name="T54" fmla="*/ 43828 w 94"/>
                <a:gd name="T55" fmla="*/ 42335 h 100"/>
                <a:gd name="T56" fmla="*/ 44772 w 94"/>
                <a:gd name="T57" fmla="*/ 4345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26"/>
            <p:cNvSpPr>
              <a:spLocks/>
            </p:cNvSpPr>
            <p:nvPr/>
          </p:nvSpPr>
          <p:spPr bwMode="auto">
            <a:xfrm>
              <a:off x="3357" y="740"/>
              <a:ext cx="201" cy="151"/>
            </a:xfrm>
            <a:custGeom>
              <a:avLst/>
              <a:gdLst>
                <a:gd name="T0" fmla="*/ 0 w 130"/>
                <a:gd name="T1" fmla="*/ 1837 h 97"/>
                <a:gd name="T2" fmla="*/ 0 w 130"/>
                <a:gd name="T3" fmla="*/ 0 h 97"/>
                <a:gd name="T4" fmla="*/ 6395 w 130"/>
                <a:gd name="T5" fmla="*/ 0 h 97"/>
                <a:gd name="T6" fmla="*/ 12182 w 130"/>
                <a:gd name="T7" fmla="*/ 0 h 97"/>
                <a:gd name="T8" fmla="*/ 17026 w 130"/>
                <a:gd name="T9" fmla="*/ 11705 h 97"/>
                <a:gd name="T10" fmla="*/ 29122 w 130"/>
                <a:gd name="T11" fmla="*/ 37214 h 97"/>
                <a:gd name="T12" fmla="*/ 39753 w 130"/>
                <a:gd name="T13" fmla="*/ 13808 h 97"/>
                <a:gd name="T14" fmla="*/ 45497 w 130"/>
                <a:gd name="T15" fmla="*/ 0 h 97"/>
                <a:gd name="T16" fmla="*/ 51314 w 130"/>
                <a:gd name="T17" fmla="*/ 0 h 97"/>
                <a:gd name="T18" fmla="*/ 58066 w 130"/>
                <a:gd name="T19" fmla="*/ 0 h 97"/>
                <a:gd name="T20" fmla="*/ 58066 w 130"/>
                <a:gd name="T21" fmla="*/ 1837 h 97"/>
                <a:gd name="T22" fmla="*/ 53715 w 130"/>
                <a:gd name="T23" fmla="*/ 2523 h 97"/>
                <a:gd name="T24" fmla="*/ 52339 w 130"/>
                <a:gd name="T25" fmla="*/ 3347 h 97"/>
                <a:gd name="T26" fmla="*/ 52214 w 130"/>
                <a:gd name="T27" fmla="*/ 6277 h 97"/>
                <a:gd name="T28" fmla="*/ 51711 w 130"/>
                <a:gd name="T29" fmla="*/ 15727 h 97"/>
                <a:gd name="T30" fmla="*/ 51711 w 130"/>
                <a:gd name="T31" fmla="*/ 30927 h 97"/>
                <a:gd name="T32" fmla="*/ 52214 w 130"/>
                <a:gd name="T33" fmla="*/ 39643 h 97"/>
                <a:gd name="T34" fmla="*/ 52339 w 130"/>
                <a:gd name="T35" fmla="*/ 43686 h 97"/>
                <a:gd name="T36" fmla="*/ 53715 w 130"/>
                <a:gd name="T37" fmla="*/ 44156 h 97"/>
                <a:gd name="T38" fmla="*/ 58066 w 130"/>
                <a:gd name="T39" fmla="*/ 44766 h 97"/>
                <a:gd name="T40" fmla="*/ 58066 w 130"/>
                <a:gd name="T41" fmla="*/ 46569 h 97"/>
                <a:gd name="T42" fmla="*/ 49115 w 130"/>
                <a:gd name="T43" fmla="*/ 46569 h 97"/>
                <a:gd name="T44" fmla="*/ 39753 w 130"/>
                <a:gd name="T45" fmla="*/ 46569 h 97"/>
                <a:gd name="T46" fmla="*/ 39753 w 130"/>
                <a:gd name="T47" fmla="*/ 44766 h 97"/>
                <a:gd name="T48" fmla="*/ 44783 w 130"/>
                <a:gd name="T49" fmla="*/ 44156 h 97"/>
                <a:gd name="T50" fmla="*/ 45497 w 130"/>
                <a:gd name="T51" fmla="*/ 43686 h 97"/>
                <a:gd name="T52" fmla="*/ 45881 w 130"/>
                <a:gd name="T53" fmla="*/ 40392 h 97"/>
                <a:gd name="T54" fmla="*/ 45881 w 130"/>
                <a:gd name="T55" fmla="*/ 30927 h 97"/>
                <a:gd name="T56" fmla="*/ 45881 w 130"/>
                <a:gd name="T57" fmla="*/ 6930 h 97"/>
                <a:gd name="T58" fmla="*/ 35204 w 130"/>
                <a:gd name="T59" fmla="*/ 30594 h 97"/>
                <a:gd name="T60" fmla="*/ 31164 w 130"/>
                <a:gd name="T61" fmla="*/ 39643 h 97"/>
                <a:gd name="T62" fmla="*/ 28036 w 130"/>
                <a:gd name="T63" fmla="*/ 47626 h 97"/>
                <a:gd name="T64" fmla="*/ 26915 w 130"/>
                <a:gd name="T65" fmla="*/ 47626 h 97"/>
                <a:gd name="T66" fmla="*/ 26325 w 130"/>
                <a:gd name="T67" fmla="*/ 45793 h 97"/>
                <a:gd name="T68" fmla="*/ 23868 w 130"/>
                <a:gd name="T69" fmla="*/ 40697 h 97"/>
                <a:gd name="T70" fmla="*/ 8898 w 130"/>
                <a:gd name="T71" fmla="*/ 7930 h 97"/>
                <a:gd name="T72" fmla="*/ 8898 w 130"/>
                <a:gd name="T73" fmla="*/ 30927 h 97"/>
                <a:gd name="T74" fmla="*/ 8898 w 130"/>
                <a:gd name="T75" fmla="*/ 39643 h 97"/>
                <a:gd name="T76" fmla="*/ 9888 w 130"/>
                <a:gd name="T77" fmla="*/ 43686 h 97"/>
                <a:gd name="T78" fmla="*/ 10631 w 130"/>
                <a:gd name="T79" fmla="*/ 44156 h 97"/>
                <a:gd name="T80" fmla="*/ 15288 w 130"/>
                <a:gd name="T81" fmla="*/ 44766 h 97"/>
                <a:gd name="T82" fmla="*/ 15288 w 130"/>
                <a:gd name="T83" fmla="*/ 46569 h 97"/>
                <a:gd name="T84" fmla="*/ 7473 w 130"/>
                <a:gd name="T85" fmla="*/ 46569 h 97"/>
                <a:gd name="T86" fmla="*/ 0 w 130"/>
                <a:gd name="T87" fmla="*/ 46569 h 97"/>
                <a:gd name="T88" fmla="*/ 0 w 130"/>
                <a:gd name="T89" fmla="*/ 44766 h 97"/>
                <a:gd name="T90" fmla="*/ 4413 w 130"/>
                <a:gd name="T91" fmla="*/ 44156 h 97"/>
                <a:gd name="T92" fmla="*/ 5453 w 130"/>
                <a:gd name="T93" fmla="*/ 43686 h 97"/>
                <a:gd name="T94" fmla="*/ 5755 w 130"/>
                <a:gd name="T95" fmla="*/ 40392 h 97"/>
                <a:gd name="T96" fmla="*/ 6395 w 130"/>
                <a:gd name="T97" fmla="*/ 30927 h 97"/>
                <a:gd name="T98" fmla="*/ 6395 w 130"/>
                <a:gd name="T99" fmla="*/ 15727 h 97"/>
                <a:gd name="T100" fmla="*/ 5755 w 130"/>
                <a:gd name="T101" fmla="*/ 6930 h 97"/>
                <a:gd name="T102" fmla="*/ 5453 w 130"/>
                <a:gd name="T103" fmla="*/ 3347 h 97"/>
                <a:gd name="T104" fmla="*/ 4413 w 130"/>
                <a:gd name="T105" fmla="*/ 2523 h 97"/>
                <a:gd name="T106" fmla="*/ 0 w 130"/>
                <a:gd name="T107" fmla="*/ 1837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27"/>
            <p:cNvSpPr>
              <a:spLocks noEditPoints="1"/>
            </p:cNvSpPr>
            <p:nvPr/>
          </p:nvSpPr>
          <p:spPr bwMode="auto">
            <a:xfrm>
              <a:off x="3566" y="738"/>
              <a:ext cx="166" cy="149"/>
            </a:xfrm>
            <a:custGeom>
              <a:avLst/>
              <a:gdLst>
                <a:gd name="T0" fmla="*/ 7009 w 107"/>
                <a:gd name="T1" fmla="*/ 45222 h 96"/>
                <a:gd name="T2" fmla="*/ 15404 w 107"/>
                <a:gd name="T3" fmla="*/ 45222 h 96"/>
                <a:gd name="T4" fmla="*/ 15404 w 107"/>
                <a:gd name="T5" fmla="*/ 43378 h 96"/>
                <a:gd name="T6" fmla="*/ 11071 w 107"/>
                <a:gd name="T7" fmla="*/ 43378 h 96"/>
                <a:gd name="T8" fmla="*/ 9929 w 107"/>
                <a:gd name="T9" fmla="*/ 42437 h 96"/>
                <a:gd name="T10" fmla="*/ 9929 w 107"/>
                <a:gd name="T11" fmla="*/ 41774 h 96"/>
                <a:gd name="T12" fmla="*/ 10874 w 107"/>
                <a:gd name="T13" fmla="*/ 38537 h 96"/>
                <a:gd name="T14" fmla="*/ 14112 w 107"/>
                <a:gd name="T15" fmla="*/ 30739 h 96"/>
                <a:gd name="T16" fmla="*/ 33229 w 107"/>
                <a:gd name="T17" fmla="*/ 30739 h 96"/>
                <a:gd name="T18" fmla="*/ 37313 w 107"/>
                <a:gd name="T19" fmla="*/ 40081 h 96"/>
                <a:gd name="T20" fmla="*/ 37961 w 107"/>
                <a:gd name="T21" fmla="*/ 41774 h 96"/>
                <a:gd name="T22" fmla="*/ 37313 w 107"/>
                <a:gd name="T23" fmla="*/ 42875 h 96"/>
                <a:gd name="T24" fmla="*/ 36635 w 107"/>
                <a:gd name="T25" fmla="*/ 43378 h 96"/>
                <a:gd name="T26" fmla="*/ 31751 w 107"/>
                <a:gd name="T27" fmla="*/ 43378 h 96"/>
                <a:gd name="T28" fmla="*/ 31751 w 107"/>
                <a:gd name="T29" fmla="*/ 45222 h 96"/>
                <a:gd name="T30" fmla="*/ 42601 w 107"/>
                <a:gd name="T31" fmla="*/ 45222 h 96"/>
                <a:gd name="T32" fmla="*/ 50137 w 107"/>
                <a:gd name="T33" fmla="*/ 45222 h 96"/>
                <a:gd name="T34" fmla="*/ 50137 w 107"/>
                <a:gd name="T35" fmla="*/ 43378 h 96"/>
                <a:gd name="T36" fmla="*/ 46551 w 107"/>
                <a:gd name="T37" fmla="*/ 42875 h 96"/>
                <a:gd name="T38" fmla="*/ 44837 w 107"/>
                <a:gd name="T39" fmla="*/ 41731 h 96"/>
                <a:gd name="T40" fmla="*/ 40603 w 107"/>
                <a:gd name="T41" fmla="*/ 32189 h 96"/>
                <a:gd name="T42" fmla="*/ 26172 w 107"/>
                <a:gd name="T43" fmla="*/ 0 h 96"/>
                <a:gd name="T44" fmla="*/ 24469 w 107"/>
                <a:gd name="T45" fmla="*/ 0 h 96"/>
                <a:gd name="T46" fmla="*/ 18629 w 107"/>
                <a:gd name="T47" fmla="*/ 13064 h 96"/>
                <a:gd name="T48" fmla="*/ 10272 w 107"/>
                <a:gd name="T49" fmla="*/ 30849 h 96"/>
                <a:gd name="T50" fmla="*/ 5967 w 107"/>
                <a:gd name="T51" fmla="*/ 40081 h 96"/>
                <a:gd name="T52" fmla="*/ 4268 w 107"/>
                <a:gd name="T53" fmla="*/ 42437 h 96"/>
                <a:gd name="T54" fmla="*/ 3216 w 107"/>
                <a:gd name="T55" fmla="*/ 43378 h 96"/>
                <a:gd name="T56" fmla="*/ 0 w 107"/>
                <a:gd name="T57" fmla="*/ 43378 h 96"/>
                <a:gd name="T58" fmla="*/ 0 w 107"/>
                <a:gd name="T59" fmla="*/ 45222 h 96"/>
                <a:gd name="T60" fmla="*/ 7009 w 107"/>
                <a:gd name="T61" fmla="*/ 45222 h 96"/>
                <a:gd name="T62" fmla="*/ 23898 w 107"/>
                <a:gd name="T63" fmla="*/ 8417 h 96"/>
                <a:gd name="T64" fmla="*/ 31751 w 107"/>
                <a:gd name="T65" fmla="*/ 27948 h 96"/>
                <a:gd name="T66" fmla="*/ 15404 w 107"/>
                <a:gd name="T67" fmla="*/ 27948 h 96"/>
                <a:gd name="T68" fmla="*/ 23898 w 107"/>
                <a:gd name="T69" fmla="*/ 8417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4" name="Freeform 28"/>
            <p:cNvSpPr>
              <a:spLocks/>
            </p:cNvSpPr>
            <p:nvPr/>
          </p:nvSpPr>
          <p:spPr bwMode="auto">
            <a:xfrm>
              <a:off x="3703" y="740"/>
              <a:ext cx="163" cy="147"/>
            </a:xfrm>
            <a:custGeom>
              <a:avLst/>
              <a:gdLst>
                <a:gd name="T0" fmla="*/ 36504 w 105"/>
                <a:gd name="T1" fmla="*/ 6479 h 95"/>
                <a:gd name="T2" fmla="*/ 38584 w 105"/>
                <a:gd name="T3" fmla="*/ 3163 h 95"/>
                <a:gd name="T4" fmla="*/ 37630 w 105"/>
                <a:gd name="T5" fmla="*/ 2287 h 95"/>
                <a:gd name="T6" fmla="*/ 33086 w 105"/>
                <a:gd name="T7" fmla="*/ 1749 h 95"/>
                <a:gd name="T8" fmla="*/ 33086 w 105"/>
                <a:gd name="T9" fmla="*/ 0 h 95"/>
                <a:gd name="T10" fmla="*/ 41821 w 105"/>
                <a:gd name="T11" fmla="*/ 0 h 95"/>
                <a:gd name="T12" fmla="*/ 49583 w 105"/>
                <a:gd name="T13" fmla="*/ 0 h 95"/>
                <a:gd name="T14" fmla="*/ 49583 w 105"/>
                <a:gd name="T15" fmla="*/ 1749 h 95"/>
                <a:gd name="T16" fmla="*/ 45303 w 105"/>
                <a:gd name="T17" fmla="*/ 2287 h 95"/>
                <a:gd name="T18" fmla="*/ 43580 w 105"/>
                <a:gd name="T19" fmla="*/ 3163 h 95"/>
                <a:gd name="T20" fmla="*/ 41149 w 105"/>
                <a:gd name="T21" fmla="*/ 5848 h 95"/>
                <a:gd name="T22" fmla="*/ 30885 w 105"/>
                <a:gd name="T23" fmla="*/ 19588 h 95"/>
                <a:gd name="T24" fmla="*/ 28073 w 105"/>
                <a:gd name="T25" fmla="*/ 24453 h 95"/>
                <a:gd name="T26" fmla="*/ 28073 w 105"/>
                <a:gd name="T27" fmla="*/ 26188 h 95"/>
                <a:gd name="T28" fmla="*/ 28073 w 105"/>
                <a:gd name="T29" fmla="*/ 28280 h 95"/>
                <a:gd name="T30" fmla="*/ 28073 w 105"/>
                <a:gd name="T31" fmla="*/ 36403 h 95"/>
                <a:gd name="T32" fmla="*/ 28270 w 105"/>
                <a:gd name="T33" fmla="*/ 40292 h 95"/>
                <a:gd name="T34" fmla="*/ 29741 w 105"/>
                <a:gd name="T35" fmla="*/ 40522 h 95"/>
                <a:gd name="T36" fmla="*/ 34305 w 105"/>
                <a:gd name="T37" fmla="*/ 40984 h 95"/>
                <a:gd name="T38" fmla="*/ 34305 w 105"/>
                <a:gd name="T39" fmla="*/ 42732 h 95"/>
                <a:gd name="T40" fmla="*/ 24855 w 105"/>
                <a:gd name="T41" fmla="*/ 42732 h 95"/>
                <a:gd name="T42" fmla="*/ 15274 w 105"/>
                <a:gd name="T43" fmla="*/ 42732 h 95"/>
                <a:gd name="T44" fmla="*/ 15274 w 105"/>
                <a:gd name="T45" fmla="*/ 40984 h 95"/>
                <a:gd name="T46" fmla="*/ 19832 w 105"/>
                <a:gd name="T47" fmla="*/ 40522 h 95"/>
                <a:gd name="T48" fmla="*/ 20774 w 105"/>
                <a:gd name="T49" fmla="*/ 40292 h 95"/>
                <a:gd name="T50" fmla="*/ 21313 w 105"/>
                <a:gd name="T51" fmla="*/ 37141 h 95"/>
                <a:gd name="T52" fmla="*/ 21511 w 105"/>
                <a:gd name="T53" fmla="*/ 28280 h 95"/>
                <a:gd name="T54" fmla="*/ 21511 w 105"/>
                <a:gd name="T55" fmla="*/ 25450 h 95"/>
                <a:gd name="T56" fmla="*/ 20313 w 105"/>
                <a:gd name="T57" fmla="*/ 22400 h 95"/>
                <a:gd name="T58" fmla="*/ 16423 w 105"/>
                <a:gd name="T59" fmla="*/ 17546 h 95"/>
                <a:gd name="T60" fmla="*/ 7801 w 105"/>
                <a:gd name="T61" fmla="*/ 5848 h 95"/>
                <a:gd name="T62" fmla="*/ 6056 w 105"/>
                <a:gd name="T63" fmla="*/ 3163 h 95"/>
                <a:gd name="T64" fmla="*/ 4280 w 105"/>
                <a:gd name="T65" fmla="*/ 2287 h 95"/>
                <a:gd name="T66" fmla="*/ 0 w 105"/>
                <a:gd name="T67" fmla="*/ 1749 h 95"/>
                <a:gd name="T68" fmla="*/ 0 w 105"/>
                <a:gd name="T69" fmla="*/ 0 h 95"/>
                <a:gd name="T70" fmla="*/ 7801 w 105"/>
                <a:gd name="T71" fmla="*/ 0 h 95"/>
                <a:gd name="T72" fmla="*/ 20313 w 105"/>
                <a:gd name="T73" fmla="*/ 0 h 95"/>
                <a:gd name="T74" fmla="*/ 20313 w 105"/>
                <a:gd name="T75" fmla="*/ 1749 h 95"/>
                <a:gd name="T76" fmla="*/ 15274 w 105"/>
                <a:gd name="T77" fmla="*/ 2287 h 95"/>
                <a:gd name="T78" fmla="*/ 14235 w 105"/>
                <a:gd name="T79" fmla="*/ 3163 h 95"/>
                <a:gd name="T80" fmla="*/ 16011 w 105"/>
                <a:gd name="T81" fmla="*/ 6479 h 95"/>
                <a:gd name="T82" fmla="*/ 25872 w 105"/>
                <a:gd name="T83" fmla="*/ 21666 h 95"/>
                <a:gd name="T84" fmla="*/ 36504 w 105"/>
                <a:gd name="T85" fmla="*/ 6479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5" name="Freeform 29"/>
            <p:cNvSpPr>
              <a:spLocks noEditPoints="1"/>
            </p:cNvSpPr>
            <p:nvPr/>
          </p:nvSpPr>
          <p:spPr bwMode="auto">
            <a:xfrm>
              <a:off x="3860" y="737"/>
              <a:ext cx="164" cy="154"/>
            </a:xfrm>
            <a:custGeom>
              <a:avLst/>
              <a:gdLst>
                <a:gd name="T0" fmla="*/ 8469 w 106"/>
                <a:gd name="T1" fmla="*/ 11625 h 99"/>
                <a:gd name="T2" fmla="*/ 13810 w 106"/>
                <a:gd name="T3" fmla="*/ 5070 h 99"/>
                <a:gd name="T4" fmla="*/ 22937 w 106"/>
                <a:gd name="T5" fmla="*/ 2508 h 99"/>
                <a:gd name="T6" fmla="*/ 29709 w 106"/>
                <a:gd name="T7" fmla="*/ 3901 h 99"/>
                <a:gd name="T8" fmla="*/ 34443 w 106"/>
                <a:gd name="T9" fmla="*/ 6228 h 99"/>
                <a:gd name="T10" fmla="*/ 37802 w 106"/>
                <a:gd name="T11" fmla="*/ 10183 h 99"/>
                <a:gd name="T12" fmla="*/ 39530 w 106"/>
                <a:gd name="T13" fmla="*/ 15070 h 99"/>
                <a:gd name="T14" fmla="*/ 40929 w 106"/>
                <a:gd name="T15" fmla="*/ 24640 h 99"/>
                <a:gd name="T16" fmla="*/ 39334 w 106"/>
                <a:gd name="T17" fmla="*/ 35529 h 99"/>
                <a:gd name="T18" fmla="*/ 33716 w 106"/>
                <a:gd name="T19" fmla="*/ 42719 h 99"/>
                <a:gd name="T20" fmla="*/ 24852 w 106"/>
                <a:gd name="T21" fmla="*/ 45424 h 99"/>
                <a:gd name="T22" fmla="*/ 18119 w 106"/>
                <a:gd name="T23" fmla="*/ 44358 h 99"/>
                <a:gd name="T24" fmla="*/ 12639 w 106"/>
                <a:gd name="T25" fmla="*/ 39989 h 99"/>
                <a:gd name="T26" fmla="*/ 8469 w 106"/>
                <a:gd name="T27" fmla="*/ 33281 h 99"/>
                <a:gd name="T28" fmla="*/ 7323 w 106"/>
                <a:gd name="T29" fmla="*/ 27726 h 99"/>
                <a:gd name="T30" fmla="*/ 6432 w 106"/>
                <a:gd name="T31" fmla="*/ 21904 h 99"/>
                <a:gd name="T32" fmla="*/ 8469 w 106"/>
                <a:gd name="T33" fmla="*/ 11625 h 99"/>
                <a:gd name="T34" fmla="*/ 1478 w 106"/>
                <a:gd name="T35" fmla="*/ 33281 h 99"/>
                <a:gd name="T36" fmla="*/ 5769 w 106"/>
                <a:gd name="T37" fmla="*/ 41823 h 99"/>
                <a:gd name="T38" fmla="*/ 13103 w 106"/>
                <a:gd name="T39" fmla="*/ 46643 h 99"/>
                <a:gd name="T40" fmla="*/ 22389 w 106"/>
                <a:gd name="T41" fmla="*/ 48090 h 99"/>
                <a:gd name="T42" fmla="*/ 40488 w 106"/>
                <a:gd name="T43" fmla="*/ 40903 h 99"/>
                <a:gd name="T44" fmla="*/ 47812 w 106"/>
                <a:gd name="T45" fmla="*/ 22489 h 99"/>
                <a:gd name="T46" fmla="*/ 47155 w 106"/>
                <a:gd name="T47" fmla="*/ 15840 h 99"/>
                <a:gd name="T48" fmla="*/ 45369 w 106"/>
                <a:gd name="T49" fmla="*/ 10624 h 99"/>
                <a:gd name="T50" fmla="*/ 40929 w 106"/>
                <a:gd name="T51" fmla="*/ 5121 h 99"/>
                <a:gd name="T52" fmla="*/ 33716 w 106"/>
                <a:gd name="T53" fmla="*/ 1612 h 99"/>
                <a:gd name="T54" fmla="*/ 24433 w 106"/>
                <a:gd name="T55" fmla="*/ 0 h 99"/>
                <a:gd name="T56" fmla="*/ 14471 w 106"/>
                <a:gd name="T57" fmla="*/ 1612 h 99"/>
                <a:gd name="T58" fmla="*/ 6432 w 106"/>
                <a:gd name="T59" fmla="*/ 6830 h 99"/>
                <a:gd name="T60" fmla="*/ 1478 w 106"/>
                <a:gd name="T61" fmla="*/ 14683 h 99"/>
                <a:gd name="T62" fmla="*/ 0 w 106"/>
                <a:gd name="T63" fmla="*/ 24200 h 99"/>
                <a:gd name="T64" fmla="*/ 1478 w 106"/>
                <a:gd name="T65" fmla="*/ 33281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1316736" y="1673352"/>
            <a:ext cx="6528816"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Date Placeholder 3"/>
          <p:cNvSpPr>
            <a:spLocks noGrp="1"/>
          </p:cNvSpPr>
          <p:nvPr>
            <p:ph type="dt" sz="half" idx="10"/>
          </p:nvPr>
        </p:nvSpPr>
        <p:spPr/>
        <p:txBody>
          <a:bodyPr/>
          <a:lstStyle>
            <a:lvl1pPr>
              <a:defRPr/>
            </a:lvl1pPr>
          </a:lstStyle>
          <a:p>
            <a:pPr>
              <a:defRPr/>
            </a:pPr>
            <a:fld id="{8B1C48C7-668E-9E4F-B013-0A51886602D0}" type="datetimeFigureOut">
              <a:rPr lang="en-US"/>
              <a:pPr>
                <a:defRPr/>
              </a:pPr>
              <a:t>1/17/13</a:t>
            </a:fld>
            <a:endParaRPr lang="en-US"/>
          </a:p>
        </p:txBody>
      </p:sp>
      <p:sp>
        <p:nvSpPr>
          <p:cNvPr id="17" name="Footer Placeholder 4"/>
          <p:cNvSpPr>
            <a:spLocks noGrp="1"/>
          </p:cNvSpPr>
          <p:nvPr>
            <p:ph type="ftr" sz="quarter" idx="11"/>
          </p:nvPr>
        </p:nvSpPr>
        <p:spPr/>
        <p:txBody>
          <a:bodyPr/>
          <a:lstStyle>
            <a:lvl1pPr>
              <a:defRPr/>
            </a:lvl1pPr>
          </a:lstStyle>
          <a:p>
            <a:pPr>
              <a:defRPr/>
            </a:pPr>
            <a:endParaRPr lang="en-US"/>
          </a:p>
        </p:txBody>
      </p:sp>
      <p:sp>
        <p:nvSpPr>
          <p:cNvPr id="18" name="Slide Number Placeholder 5"/>
          <p:cNvSpPr>
            <a:spLocks noGrp="1"/>
          </p:cNvSpPr>
          <p:nvPr>
            <p:ph type="sldNum" sz="quarter" idx="12"/>
          </p:nvPr>
        </p:nvSpPr>
        <p:spPr/>
        <p:txBody>
          <a:bodyPr/>
          <a:lstStyle>
            <a:lvl1pPr>
              <a:defRPr/>
            </a:lvl1pPr>
          </a:lstStyle>
          <a:p>
            <a:pPr>
              <a:defRPr/>
            </a:pPr>
            <a:fld id="{C1776082-61E7-EB4C-8D36-18B7B77EF438}" type="slidenum">
              <a:rPr lang="en-US"/>
              <a:pPr>
                <a:defRPr/>
              </a:pPr>
              <a:t>‹#›</a:t>
            </a:fld>
            <a:endParaRPr lang="en-US"/>
          </a:p>
        </p:txBody>
      </p:sp>
    </p:spTree>
    <p:extLst>
      <p:ext uri="{BB962C8B-B14F-4D97-AF65-F5344CB8AC3E}">
        <p14:creationId xmlns:p14="http://schemas.microsoft.com/office/powerpoint/2010/main" val="1841580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 name="Group 18"/>
          <p:cNvGrpSpPr>
            <a:grpSpLocks/>
          </p:cNvGrpSpPr>
          <p:nvPr/>
        </p:nvGrpSpPr>
        <p:grpSpPr bwMode="auto">
          <a:xfrm>
            <a:off x="120650" y="6299200"/>
            <a:ext cx="420688" cy="458788"/>
            <a:chOff x="3293" y="737"/>
            <a:chExt cx="796" cy="867"/>
          </a:xfrm>
        </p:grpSpPr>
        <p:sp>
          <p:nvSpPr>
            <p:cNvPr id="5" name="Freeform 19"/>
            <p:cNvSpPr>
              <a:spLocks noEditPoints="1"/>
            </p:cNvSpPr>
            <p:nvPr/>
          </p:nvSpPr>
          <p:spPr bwMode="auto">
            <a:xfrm>
              <a:off x="3413" y="1159"/>
              <a:ext cx="556" cy="445"/>
            </a:xfrm>
            <a:custGeom>
              <a:avLst/>
              <a:gdLst>
                <a:gd name="T0" fmla="*/ 129086 w 359"/>
                <a:gd name="T1" fmla="*/ 0 h 287"/>
                <a:gd name="T2" fmla="*/ 94751 w 359"/>
                <a:gd name="T3" fmla="*/ 0 h 287"/>
                <a:gd name="T4" fmla="*/ 94751 w 359"/>
                <a:gd name="T5" fmla="*/ 39800 h 287"/>
                <a:gd name="T6" fmla="*/ 111389 w 359"/>
                <a:gd name="T7" fmla="*/ 79329 h 287"/>
                <a:gd name="T8" fmla="*/ 111389 w 359"/>
                <a:gd name="T9" fmla="*/ 73955 h 287"/>
                <a:gd name="T10" fmla="*/ 102310 w 359"/>
                <a:gd name="T11" fmla="*/ 44601 h 287"/>
                <a:gd name="T12" fmla="*/ 102310 w 359"/>
                <a:gd name="T13" fmla="*/ 34403 h 287"/>
                <a:gd name="T14" fmla="*/ 115585 w 359"/>
                <a:gd name="T15" fmla="*/ 34403 h 287"/>
                <a:gd name="T16" fmla="*/ 115585 w 359"/>
                <a:gd name="T17" fmla="*/ 79329 h 287"/>
                <a:gd name="T18" fmla="*/ 82291 w 359"/>
                <a:gd name="T19" fmla="*/ 130018 h 287"/>
                <a:gd name="T20" fmla="*/ 48327 w 359"/>
                <a:gd name="T21" fmla="*/ 82108 h 287"/>
                <a:gd name="T22" fmla="*/ 69011 w 359"/>
                <a:gd name="T23" fmla="*/ 39800 h 287"/>
                <a:gd name="T24" fmla="*/ 69011 w 359"/>
                <a:gd name="T25" fmla="*/ 34403 h 287"/>
                <a:gd name="T26" fmla="*/ 82291 w 359"/>
                <a:gd name="T27" fmla="*/ 34403 h 287"/>
                <a:gd name="T28" fmla="*/ 90530 w 359"/>
                <a:gd name="T29" fmla="*/ 34403 h 287"/>
                <a:gd name="T30" fmla="*/ 90530 w 359"/>
                <a:gd name="T31" fmla="*/ 25981 h 287"/>
                <a:gd name="T32" fmla="*/ 82291 w 359"/>
                <a:gd name="T33" fmla="*/ 25981 h 287"/>
                <a:gd name="T34" fmla="*/ 69011 w 359"/>
                <a:gd name="T35" fmla="*/ 25981 h 287"/>
                <a:gd name="T36" fmla="*/ 69011 w 359"/>
                <a:gd name="T37" fmla="*/ 25981 h 287"/>
                <a:gd name="T38" fmla="*/ 61358 w 359"/>
                <a:gd name="T39" fmla="*/ 25981 h 287"/>
                <a:gd name="T40" fmla="*/ 61358 w 359"/>
                <a:gd name="T41" fmla="*/ 25981 h 287"/>
                <a:gd name="T42" fmla="*/ 40746 w 359"/>
                <a:gd name="T43" fmla="*/ 25981 h 287"/>
                <a:gd name="T44" fmla="*/ 40746 w 359"/>
                <a:gd name="T45" fmla="*/ 73955 h 287"/>
                <a:gd name="T46" fmla="*/ 40746 w 359"/>
                <a:gd name="T47" fmla="*/ 78469 h 287"/>
                <a:gd name="T48" fmla="*/ 40746 w 359"/>
                <a:gd name="T49" fmla="*/ 78469 h 287"/>
                <a:gd name="T50" fmla="*/ 48327 w 359"/>
                <a:gd name="T51" fmla="*/ 71888 h 287"/>
                <a:gd name="T52" fmla="*/ 48327 w 359"/>
                <a:gd name="T53" fmla="*/ 71888 h 287"/>
                <a:gd name="T54" fmla="*/ 48327 w 359"/>
                <a:gd name="T55" fmla="*/ 34403 h 287"/>
                <a:gd name="T56" fmla="*/ 61358 w 359"/>
                <a:gd name="T57" fmla="*/ 34403 h 287"/>
                <a:gd name="T58" fmla="*/ 61358 w 359"/>
                <a:gd name="T59" fmla="*/ 34403 h 287"/>
                <a:gd name="T60" fmla="*/ 61358 w 359"/>
                <a:gd name="T61" fmla="*/ 44601 h 287"/>
                <a:gd name="T62" fmla="*/ 34308 w 359"/>
                <a:gd name="T63" fmla="*/ 86344 h 287"/>
                <a:gd name="T64" fmla="*/ 7645 w 359"/>
                <a:gd name="T65" fmla="*/ 44601 h 287"/>
                <a:gd name="T66" fmla="*/ 7645 w 359"/>
                <a:gd name="T67" fmla="*/ 8364 h 287"/>
                <a:gd name="T68" fmla="*/ 34308 w 359"/>
                <a:gd name="T69" fmla="*/ 8364 h 287"/>
                <a:gd name="T70" fmla="*/ 61358 w 359"/>
                <a:gd name="T71" fmla="*/ 8364 h 287"/>
                <a:gd name="T72" fmla="*/ 61358 w 359"/>
                <a:gd name="T73" fmla="*/ 22188 h 287"/>
                <a:gd name="T74" fmla="*/ 69011 w 359"/>
                <a:gd name="T75" fmla="*/ 22188 h 287"/>
                <a:gd name="T76" fmla="*/ 69011 w 359"/>
                <a:gd name="T77" fmla="*/ 0 h 287"/>
                <a:gd name="T78" fmla="*/ 34308 w 359"/>
                <a:gd name="T79" fmla="*/ 0 h 287"/>
                <a:gd name="T80" fmla="*/ 0 w 359"/>
                <a:gd name="T81" fmla="*/ 0 h 287"/>
                <a:gd name="T82" fmla="*/ 0 w 359"/>
                <a:gd name="T83" fmla="*/ 39800 h 287"/>
                <a:gd name="T84" fmla="*/ 34308 w 359"/>
                <a:gd name="T85" fmla="*/ 89143 h 287"/>
                <a:gd name="T86" fmla="*/ 41517 w 359"/>
                <a:gd name="T87" fmla="*/ 86344 h 287"/>
                <a:gd name="T88" fmla="*/ 82291 w 359"/>
                <a:gd name="T89" fmla="*/ 133219 h 287"/>
                <a:gd name="T90" fmla="*/ 122972 w 359"/>
                <a:gd name="T91" fmla="*/ 86344 h 287"/>
                <a:gd name="T92" fmla="*/ 129086 w 359"/>
                <a:gd name="T93" fmla="*/ 89143 h 287"/>
                <a:gd name="T94" fmla="*/ 163893 w 359"/>
                <a:gd name="T95" fmla="*/ 39800 h 287"/>
                <a:gd name="T96" fmla="*/ 163893 w 359"/>
                <a:gd name="T97" fmla="*/ 0 h 287"/>
                <a:gd name="T98" fmla="*/ 129086 w 359"/>
                <a:gd name="T99" fmla="*/ 0 h 287"/>
                <a:gd name="T100" fmla="*/ 155799 w 359"/>
                <a:gd name="T101" fmla="*/ 44601 h 287"/>
                <a:gd name="T102" fmla="*/ 129086 w 359"/>
                <a:gd name="T103" fmla="*/ 86344 h 287"/>
                <a:gd name="T104" fmla="*/ 123234 w 359"/>
                <a:gd name="T105" fmla="*/ 83195 h 287"/>
                <a:gd name="T106" fmla="*/ 123858 w 359"/>
                <a:gd name="T107" fmla="*/ 73955 h 287"/>
                <a:gd name="T108" fmla="*/ 123858 w 359"/>
                <a:gd name="T109" fmla="*/ 25981 h 287"/>
                <a:gd name="T110" fmla="*/ 102310 w 359"/>
                <a:gd name="T111" fmla="*/ 25981 h 287"/>
                <a:gd name="T112" fmla="*/ 102310 w 359"/>
                <a:gd name="T113" fmla="*/ 8364 h 287"/>
                <a:gd name="T114" fmla="*/ 129086 w 359"/>
                <a:gd name="T115" fmla="*/ 8364 h 287"/>
                <a:gd name="T116" fmla="*/ 155799 w 359"/>
                <a:gd name="T117" fmla="*/ 8364 h 287"/>
                <a:gd name="T118" fmla="*/ 155799 w 359"/>
                <a:gd name="T119" fmla="*/ 44601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6" name="Freeform 20"/>
            <p:cNvSpPr>
              <a:spLocks/>
            </p:cNvSpPr>
            <p:nvPr/>
          </p:nvSpPr>
          <p:spPr bwMode="auto">
            <a:xfrm>
              <a:off x="3456" y="939"/>
              <a:ext cx="118" cy="149"/>
            </a:xfrm>
            <a:custGeom>
              <a:avLst/>
              <a:gdLst>
                <a:gd name="T0" fmla="*/ 2762 w 76"/>
                <a:gd name="T1" fmla="*/ 45222 h 96"/>
                <a:gd name="T2" fmla="*/ 2762 w 76"/>
                <a:gd name="T3" fmla="*/ 43378 h 96"/>
                <a:gd name="T4" fmla="*/ 5911 w 76"/>
                <a:gd name="T5" fmla="*/ 41774 h 96"/>
                <a:gd name="T6" fmla="*/ 6060 w 76"/>
                <a:gd name="T7" fmla="*/ 41731 h 96"/>
                <a:gd name="T8" fmla="*/ 6060 w 76"/>
                <a:gd name="T9" fmla="*/ 37574 h 96"/>
                <a:gd name="T10" fmla="*/ 6658 w 76"/>
                <a:gd name="T11" fmla="*/ 32189 h 96"/>
                <a:gd name="T12" fmla="*/ 6658 w 76"/>
                <a:gd name="T13" fmla="*/ 15251 h 96"/>
                <a:gd name="T14" fmla="*/ 6060 w 76"/>
                <a:gd name="T15" fmla="*/ 6641 h 96"/>
                <a:gd name="T16" fmla="*/ 5911 w 76"/>
                <a:gd name="T17" fmla="*/ 2757 h 96"/>
                <a:gd name="T18" fmla="*/ 4998 w 76"/>
                <a:gd name="T19" fmla="*/ 2364 h 96"/>
                <a:gd name="T20" fmla="*/ 0 w 76"/>
                <a:gd name="T21" fmla="*/ 1776 h 96"/>
                <a:gd name="T22" fmla="*/ 0 w 76"/>
                <a:gd name="T23" fmla="*/ 0 h 96"/>
                <a:gd name="T24" fmla="*/ 10036 w 76"/>
                <a:gd name="T25" fmla="*/ 0 h 96"/>
                <a:gd name="T26" fmla="*/ 19445 w 76"/>
                <a:gd name="T27" fmla="*/ 0 h 96"/>
                <a:gd name="T28" fmla="*/ 19445 w 76"/>
                <a:gd name="T29" fmla="*/ 1776 h 96"/>
                <a:gd name="T30" fmla="*/ 14609 w 76"/>
                <a:gd name="T31" fmla="*/ 2364 h 96"/>
                <a:gd name="T32" fmla="*/ 13744 w 76"/>
                <a:gd name="T33" fmla="*/ 2757 h 96"/>
                <a:gd name="T34" fmla="*/ 13100 w 76"/>
                <a:gd name="T35" fmla="*/ 6053 h 96"/>
                <a:gd name="T36" fmla="*/ 12795 w 76"/>
                <a:gd name="T37" fmla="*/ 15251 h 96"/>
                <a:gd name="T38" fmla="*/ 12795 w 76"/>
                <a:gd name="T39" fmla="*/ 36739 h 96"/>
                <a:gd name="T40" fmla="*/ 13100 w 76"/>
                <a:gd name="T41" fmla="*/ 41774 h 96"/>
                <a:gd name="T42" fmla="*/ 18706 w 76"/>
                <a:gd name="T43" fmla="*/ 42437 h 96"/>
                <a:gd name="T44" fmla="*/ 31579 w 76"/>
                <a:gd name="T45" fmla="*/ 40998 h 96"/>
                <a:gd name="T46" fmla="*/ 32652 w 76"/>
                <a:gd name="T47" fmla="*/ 38537 h 96"/>
                <a:gd name="T48" fmla="*/ 34155 w 76"/>
                <a:gd name="T49" fmla="*/ 33353 h 96"/>
                <a:gd name="T50" fmla="*/ 35936 w 76"/>
                <a:gd name="T51" fmla="*/ 33353 h 96"/>
                <a:gd name="T52" fmla="*/ 34352 w 76"/>
                <a:gd name="T53" fmla="*/ 44523 h 96"/>
                <a:gd name="T54" fmla="*/ 32652 w 76"/>
                <a:gd name="T55" fmla="*/ 45222 h 96"/>
                <a:gd name="T56" fmla="*/ 27005 w 76"/>
                <a:gd name="T57" fmla="*/ 45222 h 96"/>
                <a:gd name="T58" fmla="*/ 9409 w 76"/>
                <a:gd name="T59" fmla="*/ 44523 h 96"/>
                <a:gd name="T60" fmla="*/ 2762 w 76"/>
                <a:gd name="T61" fmla="*/ 45222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7" name="Freeform 21"/>
            <p:cNvSpPr>
              <a:spLocks noEditPoints="1"/>
            </p:cNvSpPr>
            <p:nvPr/>
          </p:nvSpPr>
          <p:spPr bwMode="auto">
            <a:xfrm>
              <a:off x="3588" y="939"/>
              <a:ext cx="65" cy="149"/>
            </a:xfrm>
            <a:custGeom>
              <a:avLst/>
              <a:gdLst>
                <a:gd name="T0" fmla="*/ 18989 w 42"/>
                <a:gd name="T1" fmla="*/ 42875 h 96"/>
                <a:gd name="T2" fmla="*/ 18989 w 42"/>
                <a:gd name="T3" fmla="*/ 45222 h 96"/>
                <a:gd name="T4" fmla="*/ 10033 w 42"/>
                <a:gd name="T5" fmla="*/ 44523 h 96"/>
                <a:gd name="T6" fmla="*/ 0 w 42"/>
                <a:gd name="T7" fmla="*/ 45222 h 96"/>
                <a:gd name="T8" fmla="*/ 0 w 42"/>
                <a:gd name="T9" fmla="*/ 42875 h 96"/>
                <a:gd name="T10" fmla="*/ 4440 w 42"/>
                <a:gd name="T11" fmla="*/ 42875 h 96"/>
                <a:gd name="T12" fmla="*/ 5853 w 42"/>
                <a:gd name="T13" fmla="*/ 41774 h 96"/>
                <a:gd name="T14" fmla="*/ 6483 w 42"/>
                <a:gd name="T15" fmla="*/ 39027 h 96"/>
                <a:gd name="T16" fmla="*/ 6483 w 42"/>
                <a:gd name="T17" fmla="*/ 29705 h 96"/>
                <a:gd name="T18" fmla="*/ 6483 w 42"/>
                <a:gd name="T19" fmla="*/ 15251 h 96"/>
                <a:gd name="T20" fmla="*/ 6483 w 42"/>
                <a:gd name="T21" fmla="*/ 6641 h 96"/>
                <a:gd name="T22" fmla="*/ 5853 w 42"/>
                <a:gd name="T23" fmla="*/ 2757 h 96"/>
                <a:gd name="T24" fmla="*/ 4440 w 42"/>
                <a:gd name="T25" fmla="*/ 2364 h 96"/>
                <a:gd name="T26" fmla="*/ 0 w 42"/>
                <a:gd name="T27" fmla="*/ 1776 h 96"/>
                <a:gd name="T28" fmla="*/ 0 w 42"/>
                <a:gd name="T29" fmla="*/ 0 h 96"/>
                <a:gd name="T30" fmla="*/ 9631 w 42"/>
                <a:gd name="T31" fmla="*/ 0 h 96"/>
                <a:gd name="T32" fmla="*/ 18989 w 42"/>
                <a:gd name="T33" fmla="*/ 0 h 96"/>
                <a:gd name="T34" fmla="*/ 18989 w 42"/>
                <a:gd name="T35" fmla="*/ 1776 h 96"/>
                <a:gd name="T36" fmla="*/ 14526 w 42"/>
                <a:gd name="T37" fmla="*/ 2364 h 96"/>
                <a:gd name="T38" fmla="*/ 13138 w 42"/>
                <a:gd name="T39" fmla="*/ 2757 h 96"/>
                <a:gd name="T40" fmla="*/ 12666 w 42"/>
                <a:gd name="T41" fmla="*/ 6053 h 96"/>
                <a:gd name="T42" fmla="*/ 12666 w 42"/>
                <a:gd name="T43" fmla="*/ 15251 h 96"/>
                <a:gd name="T44" fmla="*/ 12666 w 42"/>
                <a:gd name="T45" fmla="*/ 29705 h 96"/>
                <a:gd name="T46" fmla="*/ 12666 w 42"/>
                <a:gd name="T47" fmla="*/ 38316 h 96"/>
                <a:gd name="T48" fmla="*/ 13138 w 42"/>
                <a:gd name="T49" fmla="*/ 41774 h 96"/>
                <a:gd name="T50" fmla="*/ 14526 w 42"/>
                <a:gd name="T51" fmla="*/ 42875 h 96"/>
                <a:gd name="T52" fmla="*/ 18989 w 42"/>
                <a:gd name="T53" fmla="*/ 42875 h 96"/>
                <a:gd name="T54" fmla="*/ 12666 w 42"/>
                <a:gd name="T55" fmla="*/ 6053 h 96"/>
                <a:gd name="T56" fmla="*/ 12666 w 42"/>
                <a:gd name="T57" fmla="*/ 15251 h 96"/>
                <a:gd name="T58" fmla="*/ 12666 w 42"/>
                <a:gd name="T59" fmla="*/ 29705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8" name="Freeform 22"/>
            <p:cNvSpPr>
              <a:spLocks/>
            </p:cNvSpPr>
            <p:nvPr/>
          </p:nvSpPr>
          <p:spPr bwMode="auto">
            <a:xfrm>
              <a:off x="3677" y="939"/>
              <a:ext cx="172" cy="152"/>
            </a:xfrm>
            <a:custGeom>
              <a:avLst/>
              <a:gdLst>
                <a:gd name="T0" fmla="*/ 0 w 111"/>
                <a:gd name="T1" fmla="*/ 44719 h 98"/>
                <a:gd name="T2" fmla="*/ 0 w 111"/>
                <a:gd name="T3" fmla="*/ 42439 h 98"/>
                <a:gd name="T4" fmla="*/ 4487 w 111"/>
                <a:gd name="T5" fmla="*/ 42126 h 98"/>
                <a:gd name="T6" fmla="*/ 4960 w 111"/>
                <a:gd name="T7" fmla="*/ 41507 h 98"/>
                <a:gd name="T8" fmla="*/ 5546 w 111"/>
                <a:gd name="T9" fmla="*/ 38281 h 98"/>
                <a:gd name="T10" fmla="*/ 5919 w 111"/>
                <a:gd name="T11" fmla="*/ 31278 h 98"/>
                <a:gd name="T12" fmla="*/ 5919 w 111"/>
                <a:gd name="T13" fmla="*/ 5653 h 98"/>
                <a:gd name="T14" fmla="*/ 5919 w 111"/>
                <a:gd name="T15" fmla="*/ 4265 h 98"/>
                <a:gd name="T16" fmla="*/ 4487 w 111"/>
                <a:gd name="T17" fmla="*/ 2750 h 98"/>
                <a:gd name="T18" fmla="*/ 3201 w 111"/>
                <a:gd name="T19" fmla="*/ 1773 h 98"/>
                <a:gd name="T20" fmla="*/ 0 w 111"/>
                <a:gd name="T21" fmla="*/ 1773 h 98"/>
                <a:gd name="T22" fmla="*/ 0 w 111"/>
                <a:gd name="T23" fmla="*/ 0 h 98"/>
                <a:gd name="T24" fmla="*/ 6953 w 111"/>
                <a:gd name="T25" fmla="*/ 0 h 98"/>
                <a:gd name="T26" fmla="*/ 11910 w 111"/>
                <a:gd name="T27" fmla="*/ 0 h 98"/>
                <a:gd name="T28" fmla="*/ 15722 w 111"/>
                <a:gd name="T29" fmla="*/ 4982 h 98"/>
                <a:gd name="T30" fmla="*/ 22673 w 111"/>
                <a:gd name="T31" fmla="*/ 13002 h 98"/>
                <a:gd name="T32" fmla="*/ 31975 w 111"/>
                <a:gd name="T33" fmla="*/ 24304 h 98"/>
                <a:gd name="T34" fmla="*/ 39376 w 111"/>
                <a:gd name="T35" fmla="*/ 33080 h 98"/>
                <a:gd name="T36" fmla="*/ 42543 w 111"/>
                <a:gd name="T37" fmla="*/ 36517 h 98"/>
                <a:gd name="T38" fmla="*/ 42543 w 111"/>
                <a:gd name="T39" fmla="*/ 13599 h 98"/>
                <a:gd name="T40" fmla="*/ 42543 w 111"/>
                <a:gd name="T41" fmla="*/ 5964 h 98"/>
                <a:gd name="T42" fmla="*/ 41808 w 111"/>
                <a:gd name="T43" fmla="*/ 2750 h 98"/>
                <a:gd name="T44" fmla="*/ 41210 w 111"/>
                <a:gd name="T45" fmla="*/ 2350 h 98"/>
                <a:gd name="T46" fmla="*/ 36851 w 111"/>
                <a:gd name="T47" fmla="*/ 1773 h 98"/>
                <a:gd name="T48" fmla="*/ 36851 w 111"/>
                <a:gd name="T49" fmla="*/ 0 h 98"/>
                <a:gd name="T50" fmla="*/ 44409 w 111"/>
                <a:gd name="T51" fmla="*/ 0 h 98"/>
                <a:gd name="T52" fmla="*/ 51239 w 111"/>
                <a:gd name="T53" fmla="*/ 0 h 98"/>
                <a:gd name="T54" fmla="*/ 51239 w 111"/>
                <a:gd name="T55" fmla="*/ 1773 h 98"/>
                <a:gd name="T56" fmla="*/ 47033 w 111"/>
                <a:gd name="T57" fmla="*/ 2350 h 98"/>
                <a:gd name="T58" fmla="*/ 46020 w 111"/>
                <a:gd name="T59" fmla="*/ 2750 h 98"/>
                <a:gd name="T60" fmla="*/ 45436 w 111"/>
                <a:gd name="T61" fmla="*/ 5964 h 98"/>
                <a:gd name="T62" fmla="*/ 45436 w 111"/>
                <a:gd name="T63" fmla="*/ 13599 h 98"/>
                <a:gd name="T64" fmla="*/ 45436 w 111"/>
                <a:gd name="T65" fmla="*/ 28526 h 98"/>
                <a:gd name="T66" fmla="*/ 45436 w 111"/>
                <a:gd name="T67" fmla="*/ 45761 h 98"/>
                <a:gd name="T68" fmla="*/ 42543 w 111"/>
                <a:gd name="T69" fmla="*/ 45761 h 98"/>
                <a:gd name="T70" fmla="*/ 41808 w 111"/>
                <a:gd name="T71" fmla="*/ 44719 h 98"/>
                <a:gd name="T72" fmla="*/ 40987 w 111"/>
                <a:gd name="T73" fmla="*/ 44244 h 98"/>
                <a:gd name="T74" fmla="*/ 40087 w 111"/>
                <a:gd name="T75" fmla="*/ 43270 h 98"/>
                <a:gd name="T76" fmla="*/ 35827 w 111"/>
                <a:gd name="T77" fmla="*/ 38755 h 98"/>
                <a:gd name="T78" fmla="*/ 31767 w 111"/>
                <a:gd name="T79" fmla="*/ 33753 h 98"/>
                <a:gd name="T80" fmla="*/ 8594 w 111"/>
                <a:gd name="T81" fmla="*/ 6615 h 98"/>
                <a:gd name="T82" fmla="*/ 8594 w 111"/>
                <a:gd name="T83" fmla="*/ 30619 h 98"/>
                <a:gd name="T84" fmla="*/ 9172 w 111"/>
                <a:gd name="T85" fmla="*/ 38281 h 98"/>
                <a:gd name="T86" fmla="*/ 9172 w 111"/>
                <a:gd name="T87" fmla="*/ 41507 h 98"/>
                <a:gd name="T88" fmla="*/ 10146 w 111"/>
                <a:gd name="T89" fmla="*/ 42126 h 98"/>
                <a:gd name="T90" fmla="*/ 14685 w 111"/>
                <a:gd name="T91" fmla="*/ 42439 h 98"/>
                <a:gd name="T92" fmla="*/ 14685 w 111"/>
                <a:gd name="T93" fmla="*/ 44719 h 98"/>
                <a:gd name="T94" fmla="*/ 8279 w 111"/>
                <a:gd name="T95" fmla="*/ 44244 h 98"/>
                <a:gd name="T96" fmla="*/ 0 w 111"/>
                <a:gd name="T97" fmla="*/ 4471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23"/>
            <p:cNvSpPr>
              <a:spLocks/>
            </p:cNvSpPr>
            <p:nvPr/>
          </p:nvSpPr>
          <p:spPr bwMode="auto">
            <a:xfrm>
              <a:off x="3869" y="939"/>
              <a:ext cx="64" cy="149"/>
            </a:xfrm>
            <a:custGeom>
              <a:avLst/>
              <a:gdLst>
                <a:gd name="T0" fmla="*/ 20970 w 41"/>
                <a:gd name="T1" fmla="*/ 42875 h 96"/>
                <a:gd name="T2" fmla="*/ 20970 w 41"/>
                <a:gd name="T3" fmla="*/ 45222 h 96"/>
                <a:gd name="T4" fmla="*/ 10860 w 41"/>
                <a:gd name="T5" fmla="*/ 44523 h 96"/>
                <a:gd name="T6" fmla="*/ 0 w 41"/>
                <a:gd name="T7" fmla="*/ 45222 h 96"/>
                <a:gd name="T8" fmla="*/ 0 w 41"/>
                <a:gd name="T9" fmla="*/ 42875 h 96"/>
                <a:gd name="T10" fmla="*/ 5226 w 41"/>
                <a:gd name="T11" fmla="*/ 42875 h 96"/>
                <a:gd name="T12" fmla="*/ 6277 w 41"/>
                <a:gd name="T13" fmla="*/ 41774 h 96"/>
                <a:gd name="T14" fmla="*/ 6447 w 41"/>
                <a:gd name="T15" fmla="*/ 39027 h 96"/>
                <a:gd name="T16" fmla="*/ 7166 w 41"/>
                <a:gd name="T17" fmla="*/ 29705 h 96"/>
                <a:gd name="T18" fmla="*/ 7166 w 41"/>
                <a:gd name="T19" fmla="*/ 15251 h 96"/>
                <a:gd name="T20" fmla="*/ 6447 w 41"/>
                <a:gd name="T21" fmla="*/ 6641 h 96"/>
                <a:gd name="T22" fmla="*/ 6277 w 41"/>
                <a:gd name="T23" fmla="*/ 2757 h 96"/>
                <a:gd name="T24" fmla="*/ 5226 w 41"/>
                <a:gd name="T25" fmla="*/ 2364 h 96"/>
                <a:gd name="T26" fmla="*/ 0 w 41"/>
                <a:gd name="T27" fmla="*/ 1776 h 96"/>
                <a:gd name="T28" fmla="*/ 0 w 41"/>
                <a:gd name="T29" fmla="*/ 0 h 96"/>
                <a:gd name="T30" fmla="*/ 10064 w 41"/>
                <a:gd name="T31" fmla="*/ 0 h 96"/>
                <a:gd name="T32" fmla="*/ 20970 w 41"/>
                <a:gd name="T33" fmla="*/ 0 h 96"/>
                <a:gd name="T34" fmla="*/ 20970 w 41"/>
                <a:gd name="T35" fmla="*/ 1776 h 96"/>
                <a:gd name="T36" fmla="*/ 15710 w 41"/>
                <a:gd name="T37" fmla="*/ 2364 h 96"/>
                <a:gd name="T38" fmla="*/ 14522 w 41"/>
                <a:gd name="T39" fmla="*/ 2757 h 96"/>
                <a:gd name="T40" fmla="*/ 13813 w 41"/>
                <a:gd name="T41" fmla="*/ 6053 h 96"/>
                <a:gd name="T42" fmla="*/ 13813 w 41"/>
                <a:gd name="T43" fmla="*/ 15251 h 96"/>
                <a:gd name="T44" fmla="*/ 13813 w 41"/>
                <a:gd name="T45" fmla="*/ 29705 h 96"/>
                <a:gd name="T46" fmla="*/ 13813 w 41"/>
                <a:gd name="T47" fmla="*/ 38316 h 96"/>
                <a:gd name="T48" fmla="*/ 14522 w 41"/>
                <a:gd name="T49" fmla="*/ 41774 h 96"/>
                <a:gd name="T50" fmla="*/ 15710 w 41"/>
                <a:gd name="T51" fmla="*/ 42875 h 96"/>
                <a:gd name="T52" fmla="*/ 20970 w 41"/>
                <a:gd name="T53" fmla="*/ 42875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24"/>
            <p:cNvSpPr>
              <a:spLocks/>
            </p:cNvSpPr>
            <p:nvPr/>
          </p:nvSpPr>
          <p:spPr bwMode="auto">
            <a:xfrm>
              <a:off x="3943" y="935"/>
              <a:ext cx="146" cy="156"/>
            </a:xfrm>
            <a:custGeom>
              <a:avLst/>
              <a:gdLst>
                <a:gd name="T0" fmla="*/ 44772 w 94"/>
                <a:gd name="T1" fmla="*/ 43454 h 100"/>
                <a:gd name="T2" fmla="*/ 43159 w 94"/>
                <a:gd name="T3" fmla="*/ 46786 h 100"/>
                <a:gd name="T4" fmla="*/ 35559 w 94"/>
                <a:gd name="T5" fmla="*/ 49672 h 100"/>
                <a:gd name="T6" fmla="*/ 27125 w 94"/>
                <a:gd name="T7" fmla="*/ 50424 h 100"/>
                <a:gd name="T8" fmla="*/ 17464 w 94"/>
                <a:gd name="T9" fmla="*/ 48979 h 100"/>
                <a:gd name="T10" fmla="*/ 10051 w 94"/>
                <a:gd name="T11" fmla="*/ 45139 h 100"/>
                <a:gd name="T12" fmla="*/ 4295 w 94"/>
                <a:gd name="T13" fmla="*/ 39460 h 100"/>
                <a:gd name="T14" fmla="*/ 1024 w 94"/>
                <a:gd name="T15" fmla="*/ 32763 h 100"/>
                <a:gd name="T16" fmla="*/ 0 w 94"/>
                <a:gd name="T17" fmla="*/ 25295 h 100"/>
                <a:gd name="T18" fmla="*/ 7775 w 94"/>
                <a:gd name="T19" fmla="*/ 7062 h 100"/>
                <a:gd name="T20" fmla="*/ 28218 w 94"/>
                <a:gd name="T21" fmla="*/ 0 h 100"/>
                <a:gd name="T22" fmla="*/ 33737 w 94"/>
                <a:gd name="T23" fmla="*/ 677 h 100"/>
                <a:gd name="T24" fmla="*/ 39863 w 94"/>
                <a:gd name="T25" fmla="*/ 1647 h 100"/>
                <a:gd name="T26" fmla="*/ 44772 w 94"/>
                <a:gd name="T27" fmla="*/ 2902 h 100"/>
                <a:gd name="T28" fmla="*/ 43159 w 94"/>
                <a:gd name="T29" fmla="*/ 6413 h 100"/>
                <a:gd name="T30" fmla="*/ 42714 w 94"/>
                <a:gd name="T31" fmla="*/ 13282 h 100"/>
                <a:gd name="T32" fmla="*/ 40333 w 94"/>
                <a:gd name="T33" fmla="*/ 13282 h 100"/>
                <a:gd name="T34" fmla="*/ 40333 w 94"/>
                <a:gd name="T35" fmla="*/ 9192 h 100"/>
                <a:gd name="T36" fmla="*/ 37095 w 94"/>
                <a:gd name="T37" fmla="*/ 4527 h 100"/>
                <a:gd name="T38" fmla="*/ 27125 w 94"/>
                <a:gd name="T39" fmla="*/ 2569 h 100"/>
                <a:gd name="T40" fmla="*/ 18905 w 94"/>
                <a:gd name="T41" fmla="*/ 4008 h 100"/>
                <a:gd name="T42" fmla="*/ 13241 w 94"/>
                <a:gd name="T43" fmla="*/ 7437 h 100"/>
                <a:gd name="T44" fmla="*/ 9254 w 94"/>
                <a:gd name="T45" fmla="*/ 14340 h 100"/>
                <a:gd name="T46" fmla="*/ 7775 w 94"/>
                <a:gd name="T47" fmla="*/ 23735 h 100"/>
                <a:gd name="T48" fmla="*/ 13789 w 94"/>
                <a:gd name="T49" fmla="*/ 40440 h 100"/>
                <a:gd name="T50" fmla="*/ 29991 w 94"/>
                <a:gd name="T51" fmla="*/ 46786 h 100"/>
                <a:gd name="T52" fmla="*/ 38547 w 94"/>
                <a:gd name="T53" fmla="*/ 45243 h 100"/>
                <a:gd name="T54" fmla="*/ 43828 w 94"/>
                <a:gd name="T55" fmla="*/ 42335 h 100"/>
                <a:gd name="T56" fmla="*/ 44772 w 94"/>
                <a:gd name="T57" fmla="*/ 4345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25"/>
            <p:cNvSpPr>
              <a:spLocks/>
            </p:cNvSpPr>
            <p:nvPr/>
          </p:nvSpPr>
          <p:spPr bwMode="auto">
            <a:xfrm>
              <a:off x="3293" y="935"/>
              <a:ext cx="146" cy="156"/>
            </a:xfrm>
            <a:custGeom>
              <a:avLst/>
              <a:gdLst>
                <a:gd name="T0" fmla="*/ 44772 w 94"/>
                <a:gd name="T1" fmla="*/ 43454 h 100"/>
                <a:gd name="T2" fmla="*/ 43159 w 94"/>
                <a:gd name="T3" fmla="*/ 46786 h 100"/>
                <a:gd name="T4" fmla="*/ 35559 w 94"/>
                <a:gd name="T5" fmla="*/ 49672 h 100"/>
                <a:gd name="T6" fmla="*/ 27125 w 94"/>
                <a:gd name="T7" fmla="*/ 50424 h 100"/>
                <a:gd name="T8" fmla="*/ 17464 w 94"/>
                <a:gd name="T9" fmla="*/ 48979 h 100"/>
                <a:gd name="T10" fmla="*/ 10051 w 94"/>
                <a:gd name="T11" fmla="*/ 45139 h 100"/>
                <a:gd name="T12" fmla="*/ 4295 w 94"/>
                <a:gd name="T13" fmla="*/ 39460 h 100"/>
                <a:gd name="T14" fmla="*/ 1024 w 94"/>
                <a:gd name="T15" fmla="*/ 32763 h 100"/>
                <a:gd name="T16" fmla="*/ 0 w 94"/>
                <a:gd name="T17" fmla="*/ 25295 h 100"/>
                <a:gd name="T18" fmla="*/ 7775 w 94"/>
                <a:gd name="T19" fmla="*/ 7062 h 100"/>
                <a:gd name="T20" fmla="*/ 28218 w 94"/>
                <a:gd name="T21" fmla="*/ 0 h 100"/>
                <a:gd name="T22" fmla="*/ 33737 w 94"/>
                <a:gd name="T23" fmla="*/ 677 h 100"/>
                <a:gd name="T24" fmla="*/ 39863 w 94"/>
                <a:gd name="T25" fmla="*/ 1647 h 100"/>
                <a:gd name="T26" fmla="*/ 44772 w 94"/>
                <a:gd name="T27" fmla="*/ 2902 h 100"/>
                <a:gd name="T28" fmla="*/ 43159 w 94"/>
                <a:gd name="T29" fmla="*/ 6413 h 100"/>
                <a:gd name="T30" fmla="*/ 42714 w 94"/>
                <a:gd name="T31" fmla="*/ 13282 h 100"/>
                <a:gd name="T32" fmla="*/ 41018 w 94"/>
                <a:gd name="T33" fmla="*/ 13282 h 100"/>
                <a:gd name="T34" fmla="*/ 40333 w 94"/>
                <a:gd name="T35" fmla="*/ 9192 h 100"/>
                <a:gd name="T36" fmla="*/ 37095 w 94"/>
                <a:gd name="T37" fmla="*/ 4527 h 100"/>
                <a:gd name="T38" fmla="*/ 27125 w 94"/>
                <a:gd name="T39" fmla="*/ 2569 h 100"/>
                <a:gd name="T40" fmla="*/ 18905 w 94"/>
                <a:gd name="T41" fmla="*/ 4008 h 100"/>
                <a:gd name="T42" fmla="*/ 13241 w 94"/>
                <a:gd name="T43" fmla="*/ 7437 h 100"/>
                <a:gd name="T44" fmla="*/ 9254 w 94"/>
                <a:gd name="T45" fmla="*/ 14340 h 100"/>
                <a:gd name="T46" fmla="*/ 7775 w 94"/>
                <a:gd name="T47" fmla="*/ 23735 h 100"/>
                <a:gd name="T48" fmla="*/ 13789 w 94"/>
                <a:gd name="T49" fmla="*/ 40440 h 100"/>
                <a:gd name="T50" fmla="*/ 29991 w 94"/>
                <a:gd name="T51" fmla="*/ 46786 h 100"/>
                <a:gd name="T52" fmla="*/ 38547 w 94"/>
                <a:gd name="T53" fmla="*/ 45243 h 100"/>
                <a:gd name="T54" fmla="*/ 43828 w 94"/>
                <a:gd name="T55" fmla="*/ 42335 h 100"/>
                <a:gd name="T56" fmla="*/ 44772 w 94"/>
                <a:gd name="T57" fmla="*/ 4345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26"/>
            <p:cNvSpPr>
              <a:spLocks/>
            </p:cNvSpPr>
            <p:nvPr/>
          </p:nvSpPr>
          <p:spPr bwMode="auto">
            <a:xfrm>
              <a:off x="3357" y="740"/>
              <a:ext cx="201" cy="151"/>
            </a:xfrm>
            <a:custGeom>
              <a:avLst/>
              <a:gdLst>
                <a:gd name="T0" fmla="*/ 0 w 130"/>
                <a:gd name="T1" fmla="*/ 1837 h 97"/>
                <a:gd name="T2" fmla="*/ 0 w 130"/>
                <a:gd name="T3" fmla="*/ 0 h 97"/>
                <a:gd name="T4" fmla="*/ 6395 w 130"/>
                <a:gd name="T5" fmla="*/ 0 h 97"/>
                <a:gd name="T6" fmla="*/ 12182 w 130"/>
                <a:gd name="T7" fmla="*/ 0 h 97"/>
                <a:gd name="T8" fmla="*/ 17026 w 130"/>
                <a:gd name="T9" fmla="*/ 11705 h 97"/>
                <a:gd name="T10" fmla="*/ 29122 w 130"/>
                <a:gd name="T11" fmla="*/ 37214 h 97"/>
                <a:gd name="T12" fmla="*/ 39753 w 130"/>
                <a:gd name="T13" fmla="*/ 13808 h 97"/>
                <a:gd name="T14" fmla="*/ 45497 w 130"/>
                <a:gd name="T15" fmla="*/ 0 h 97"/>
                <a:gd name="T16" fmla="*/ 51314 w 130"/>
                <a:gd name="T17" fmla="*/ 0 h 97"/>
                <a:gd name="T18" fmla="*/ 58066 w 130"/>
                <a:gd name="T19" fmla="*/ 0 h 97"/>
                <a:gd name="T20" fmla="*/ 58066 w 130"/>
                <a:gd name="T21" fmla="*/ 1837 h 97"/>
                <a:gd name="T22" fmla="*/ 53715 w 130"/>
                <a:gd name="T23" fmla="*/ 2523 h 97"/>
                <a:gd name="T24" fmla="*/ 52339 w 130"/>
                <a:gd name="T25" fmla="*/ 3347 h 97"/>
                <a:gd name="T26" fmla="*/ 52214 w 130"/>
                <a:gd name="T27" fmla="*/ 6277 h 97"/>
                <a:gd name="T28" fmla="*/ 51711 w 130"/>
                <a:gd name="T29" fmla="*/ 15727 h 97"/>
                <a:gd name="T30" fmla="*/ 51711 w 130"/>
                <a:gd name="T31" fmla="*/ 30927 h 97"/>
                <a:gd name="T32" fmla="*/ 52214 w 130"/>
                <a:gd name="T33" fmla="*/ 39643 h 97"/>
                <a:gd name="T34" fmla="*/ 52339 w 130"/>
                <a:gd name="T35" fmla="*/ 43686 h 97"/>
                <a:gd name="T36" fmla="*/ 53715 w 130"/>
                <a:gd name="T37" fmla="*/ 44156 h 97"/>
                <a:gd name="T38" fmla="*/ 58066 w 130"/>
                <a:gd name="T39" fmla="*/ 44766 h 97"/>
                <a:gd name="T40" fmla="*/ 58066 w 130"/>
                <a:gd name="T41" fmla="*/ 46569 h 97"/>
                <a:gd name="T42" fmla="*/ 49115 w 130"/>
                <a:gd name="T43" fmla="*/ 46569 h 97"/>
                <a:gd name="T44" fmla="*/ 39753 w 130"/>
                <a:gd name="T45" fmla="*/ 46569 h 97"/>
                <a:gd name="T46" fmla="*/ 39753 w 130"/>
                <a:gd name="T47" fmla="*/ 44766 h 97"/>
                <a:gd name="T48" fmla="*/ 44783 w 130"/>
                <a:gd name="T49" fmla="*/ 44156 h 97"/>
                <a:gd name="T50" fmla="*/ 45497 w 130"/>
                <a:gd name="T51" fmla="*/ 43686 h 97"/>
                <a:gd name="T52" fmla="*/ 45881 w 130"/>
                <a:gd name="T53" fmla="*/ 40392 h 97"/>
                <a:gd name="T54" fmla="*/ 45881 w 130"/>
                <a:gd name="T55" fmla="*/ 30927 h 97"/>
                <a:gd name="T56" fmla="*/ 45881 w 130"/>
                <a:gd name="T57" fmla="*/ 6930 h 97"/>
                <a:gd name="T58" fmla="*/ 35204 w 130"/>
                <a:gd name="T59" fmla="*/ 30594 h 97"/>
                <a:gd name="T60" fmla="*/ 31164 w 130"/>
                <a:gd name="T61" fmla="*/ 39643 h 97"/>
                <a:gd name="T62" fmla="*/ 28036 w 130"/>
                <a:gd name="T63" fmla="*/ 47626 h 97"/>
                <a:gd name="T64" fmla="*/ 26915 w 130"/>
                <a:gd name="T65" fmla="*/ 47626 h 97"/>
                <a:gd name="T66" fmla="*/ 26325 w 130"/>
                <a:gd name="T67" fmla="*/ 45793 h 97"/>
                <a:gd name="T68" fmla="*/ 23868 w 130"/>
                <a:gd name="T69" fmla="*/ 40697 h 97"/>
                <a:gd name="T70" fmla="*/ 8898 w 130"/>
                <a:gd name="T71" fmla="*/ 7930 h 97"/>
                <a:gd name="T72" fmla="*/ 8898 w 130"/>
                <a:gd name="T73" fmla="*/ 30927 h 97"/>
                <a:gd name="T74" fmla="*/ 8898 w 130"/>
                <a:gd name="T75" fmla="*/ 39643 h 97"/>
                <a:gd name="T76" fmla="*/ 9888 w 130"/>
                <a:gd name="T77" fmla="*/ 43686 h 97"/>
                <a:gd name="T78" fmla="*/ 10631 w 130"/>
                <a:gd name="T79" fmla="*/ 44156 h 97"/>
                <a:gd name="T80" fmla="*/ 15288 w 130"/>
                <a:gd name="T81" fmla="*/ 44766 h 97"/>
                <a:gd name="T82" fmla="*/ 15288 w 130"/>
                <a:gd name="T83" fmla="*/ 46569 h 97"/>
                <a:gd name="T84" fmla="*/ 7473 w 130"/>
                <a:gd name="T85" fmla="*/ 46569 h 97"/>
                <a:gd name="T86" fmla="*/ 0 w 130"/>
                <a:gd name="T87" fmla="*/ 46569 h 97"/>
                <a:gd name="T88" fmla="*/ 0 w 130"/>
                <a:gd name="T89" fmla="*/ 44766 h 97"/>
                <a:gd name="T90" fmla="*/ 4413 w 130"/>
                <a:gd name="T91" fmla="*/ 44156 h 97"/>
                <a:gd name="T92" fmla="*/ 5453 w 130"/>
                <a:gd name="T93" fmla="*/ 43686 h 97"/>
                <a:gd name="T94" fmla="*/ 5755 w 130"/>
                <a:gd name="T95" fmla="*/ 40392 h 97"/>
                <a:gd name="T96" fmla="*/ 6395 w 130"/>
                <a:gd name="T97" fmla="*/ 30927 h 97"/>
                <a:gd name="T98" fmla="*/ 6395 w 130"/>
                <a:gd name="T99" fmla="*/ 15727 h 97"/>
                <a:gd name="T100" fmla="*/ 5755 w 130"/>
                <a:gd name="T101" fmla="*/ 6930 h 97"/>
                <a:gd name="T102" fmla="*/ 5453 w 130"/>
                <a:gd name="T103" fmla="*/ 3347 h 97"/>
                <a:gd name="T104" fmla="*/ 4413 w 130"/>
                <a:gd name="T105" fmla="*/ 2523 h 97"/>
                <a:gd name="T106" fmla="*/ 0 w 130"/>
                <a:gd name="T107" fmla="*/ 1837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27"/>
            <p:cNvSpPr>
              <a:spLocks noEditPoints="1"/>
            </p:cNvSpPr>
            <p:nvPr/>
          </p:nvSpPr>
          <p:spPr bwMode="auto">
            <a:xfrm>
              <a:off x="3566" y="738"/>
              <a:ext cx="166" cy="149"/>
            </a:xfrm>
            <a:custGeom>
              <a:avLst/>
              <a:gdLst>
                <a:gd name="T0" fmla="*/ 7009 w 107"/>
                <a:gd name="T1" fmla="*/ 45222 h 96"/>
                <a:gd name="T2" fmla="*/ 15404 w 107"/>
                <a:gd name="T3" fmla="*/ 45222 h 96"/>
                <a:gd name="T4" fmla="*/ 15404 w 107"/>
                <a:gd name="T5" fmla="*/ 43378 h 96"/>
                <a:gd name="T6" fmla="*/ 11071 w 107"/>
                <a:gd name="T7" fmla="*/ 43378 h 96"/>
                <a:gd name="T8" fmla="*/ 9929 w 107"/>
                <a:gd name="T9" fmla="*/ 42437 h 96"/>
                <a:gd name="T10" fmla="*/ 9929 w 107"/>
                <a:gd name="T11" fmla="*/ 41774 h 96"/>
                <a:gd name="T12" fmla="*/ 10874 w 107"/>
                <a:gd name="T13" fmla="*/ 38537 h 96"/>
                <a:gd name="T14" fmla="*/ 14112 w 107"/>
                <a:gd name="T15" fmla="*/ 30739 h 96"/>
                <a:gd name="T16" fmla="*/ 33229 w 107"/>
                <a:gd name="T17" fmla="*/ 30739 h 96"/>
                <a:gd name="T18" fmla="*/ 37313 w 107"/>
                <a:gd name="T19" fmla="*/ 40081 h 96"/>
                <a:gd name="T20" fmla="*/ 37961 w 107"/>
                <a:gd name="T21" fmla="*/ 41774 h 96"/>
                <a:gd name="T22" fmla="*/ 37313 w 107"/>
                <a:gd name="T23" fmla="*/ 42875 h 96"/>
                <a:gd name="T24" fmla="*/ 36635 w 107"/>
                <a:gd name="T25" fmla="*/ 43378 h 96"/>
                <a:gd name="T26" fmla="*/ 31751 w 107"/>
                <a:gd name="T27" fmla="*/ 43378 h 96"/>
                <a:gd name="T28" fmla="*/ 31751 w 107"/>
                <a:gd name="T29" fmla="*/ 45222 h 96"/>
                <a:gd name="T30" fmla="*/ 42601 w 107"/>
                <a:gd name="T31" fmla="*/ 45222 h 96"/>
                <a:gd name="T32" fmla="*/ 50137 w 107"/>
                <a:gd name="T33" fmla="*/ 45222 h 96"/>
                <a:gd name="T34" fmla="*/ 50137 w 107"/>
                <a:gd name="T35" fmla="*/ 43378 h 96"/>
                <a:gd name="T36" fmla="*/ 46551 w 107"/>
                <a:gd name="T37" fmla="*/ 42875 h 96"/>
                <a:gd name="T38" fmla="*/ 44837 w 107"/>
                <a:gd name="T39" fmla="*/ 41731 h 96"/>
                <a:gd name="T40" fmla="*/ 40603 w 107"/>
                <a:gd name="T41" fmla="*/ 32189 h 96"/>
                <a:gd name="T42" fmla="*/ 26172 w 107"/>
                <a:gd name="T43" fmla="*/ 0 h 96"/>
                <a:gd name="T44" fmla="*/ 24469 w 107"/>
                <a:gd name="T45" fmla="*/ 0 h 96"/>
                <a:gd name="T46" fmla="*/ 18629 w 107"/>
                <a:gd name="T47" fmla="*/ 13064 h 96"/>
                <a:gd name="T48" fmla="*/ 10272 w 107"/>
                <a:gd name="T49" fmla="*/ 30849 h 96"/>
                <a:gd name="T50" fmla="*/ 5967 w 107"/>
                <a:gd name="T51" fmla="*/ 40081 h 96"/>
                <a:gd name="T52" fmla="*/ 4268 w 107"/>
                <a:gd name="T53" fmla="*/ 42437 h 96"/>
                <a:gd name="T54" fmla="*/ 3216 w 107"/>
                <a:gd name="T55" fmla="*/ 43378 h 96"/>
                <a:gd name="T56" fmla="*/ 0 w 107"/>
                <a:gd name="T57" fmla="*/ 43378 h 96"/>
                <a:gd name="T58" fmla="*/ 0 w 107"/>
                <a:gd name="T59" fmla="*/ 45222 h 96"/>
                <a:gd name="T60" fmla="*/ 7009 w 107"/>
                <a:gd name="T61" fmla="*/ 45222 h 96"/>
                <a:gd name="T62" fmla="*/ 23898 w 107"/>
                <a:gd name="T63" fmla="*/ 8417 h 96"/>
                <a:gd name="T64" fmla="*/ 31751 w 107"/>
                <a:gd name="T65" fmla="*/ 27948 h 96"/>
                <a:gd name="T66" fmla="*/ 15404 w 107"/>
                <a:gd name="T67" fmla="*/ 27948 h 96"/>
                <a:gd name="T68" fmla="*/ 23898 w 107"/>
                <a:gd name="T69" fmla="*/ 8417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4" name="Freeform 28"/>
            <p:cNvSpPr>
              <a:spLocks/>
            </p:cNvSpPr>
            <p:nvPr/>
          </p:nvSpPr>
          <p:spPr bwMode="auto">
            <a:xfrm>
              <a:off x="3703" y="740"/>
              <a:ext cx="163" cy="147"/>
            </a:xfrm>
            <a:custGeom>
              <a:avLst/>
              <a:gdLst>
                <a:gd name="T0" fmla="*/ 36504 w 105"/>
                <a:gd name="T1" fmla="*/ 6479 h 95"/>
                <a:gd name="T2" fmla="*/ 38584 w 105"/>
                <a:gd name="T3" fmla="*/ 3163 h 95"/>
                <a:gd name="T4" fmla="*/ 37630 w 105"/>
                <a:gd name="T5" fmla="*/ 2287 h 95"/>
                <a:gd name="T6" fmla="*/ 33086 w 105"/>
                <a:gd name="T7" fmla="*/ 1749 h 95"/>
                <a:gd name="T8" fmla="*/ 33086 w 105"/>
                <a:gd name="T9" fmla="*/ 0 h 95"/>
                <a:gd name="T10" fmla="*/ 41821 w 105"/>
                <a:gd name="T11" fmla="*/ 0 h 95"/>
                <a:gd name="T12" fmla="*/ 49583 w 105"/>
                <a:gd name="T13" fmla="*/ 0 h 95"/>
                <a:gd name="T14" fmla="*/ 49583 w 105"/>
                <a:gd name="T15" fmla="*/ 1749 h 95"/>
                <a:gd name="T16" fmla="*/ 45303 w 105"/>
                <a:gd name="T17" fmla="*/ 2287 h 95"/>
                <a:gd name="T18" fmla="*/ 43580 w 105"/>
                <a:gd name="T19" fmla="*/ 3163 h 95"/>
                <a:gd name="T20" fmla="*/ 41149 w 105"/>
                <a:gd name="T21" fmla="*/ 5848 h 95"/>
                <a:gd name="T22" fmla="*/ 30885 w 105"/>
                <a:gd name="T23" fmla="*/ 19588 h 95"/>
                <a:gd name="T24" fmla="*/ 28073 w 105"/>
                <a:gd name="T25" fmla="*/ 24453 h 95"/>
                <a:gd name="T26" fmla="*/ 28073 w 105"/>
                <a:gd name="T27" fmla="*/ 26188 h 95"/>
                <a:gd name="T28" fmla="*/ 28073 w 105"/>
                <a:gd name="T29" fmla="*/ 28280 h 95"/>
                <a:gd name="T30" fmla="*/ 28073 w 105"/>
                <a:gd name="T31" fmla="*/ 36403 h 95"/>
                <a:gd name="T32" fmla="*/ 28270 w 105"/>
                <a:gd name="T33" fmla="*/ 40292 h 95"/>
                <a:gd name="T34" fmla="*/ 29741 w 105"/>
                <a:gd name="T35" fmla="*/ 40522 h 95"/>
                <a:gd name="T36" fmla="*/ 34305 w 105"/>
                <a:gd name="T37" fmla="*/ 40984 h 95"/>
                <a:gd name="T38" fmla="*/ 34305 w 105"/>
                <a:gd name="T39" fmla="*/ 42732 h 95"/>
                <a:gd name="T40" fmla="*/ 24855 w 105"/>
                <a:gd name="T41" fmla="*/ 42732 h 95"/>
                <a:gd name="T42" fmla="*/ 15274 w 105"/>
                <a:gd name="T43" fmla="*/ 42732 h 95"/>
                <a:gd name="T44" fmla="*/ 15274 w 105"/>
                <a:gd name="T45" fmla="*/ 40984 h 95"/>
                <a:gd name="T46" fmla="*/ 19832 w 105"/>
                <a:gd name="T47" fmla="*/ 40522 h 95"/>
                <a:gd name="T48" fmla="*/ 20774 w 105"/>
                <a:gd name="T49" fmla="*/ 40292 h 95"/>
                <a:gd name="T50" fmla="*/ 21313 w 105"/>
                <a:gd name="T51" fmla="*/ 37141 h 95"/>
                <a:gd name="T52" fmla="*/ 21511 w 105"/>
                <a:gd name="T53" fmla="*/ 28280 h 95"/>
                <a:gd name="T54" fmla="*/ 21511 w 105"/>
                <a:gd name="T55" fmla="*/ 25450 h 95"/>
                <a:gd name="T56" fmla="*/ 20313 w 105"/>
                <a:gd name="T57" fmla="*/ 22400 h 95"/>
                <a:gd name="T58" fmla="*/ 16423 w 105"/>
                <a:gd name="T59" fmla="*/ 17546 h 95"/>
                <a:gd name="T60" fmla="*/ 7801 w 105"/>
                <a:gd name="T61" fmla="*/ 5848 h 95"/>
                <a:gd name="T62" fmla="*/ 6056 w 105"/>
                <a:gd name="T63" fmla="*/ 3163 h 95"/>
                <a:gd name="T64" fmla="*/ 4280 w 105"/>
                <a:gd name="T65" fmla="*/ 2287 h 95"/>
                <a:gd name="T66" fmla="*/ 0 w 105"/>
                <a:gd name="T67" fmla="*/ 1749 h 95"/>
                <a:gd name="T68" fmla="*/ 0 w 105"/>
                <a:gd name="T69" fmla="*/ 0 h 95"/>
                <a:gd name="T70" fmla="*/ 7801 w 105"/>
                <a:gd name="T71" fmla="*/ 0 h 95"/>
                <a:gd name="T72" fmla="*/ 20313 w 105"/>
                <a:gd name="T73" fmla="*/ 0 h 95"/>
                <a:gd name="T74" fmla="*/ 20313 w 105"/>
                <a:gd name="T75" fmla="*/ 1749 h 95"/>
                <a:gd name="T76" fmla="*/ 15274 w 105"/>
                <a:gd name="T77" fmla="*/ 2287 h 95"/>
                <a:gd name="T78" fmla="*/ 14235 w 105"/>
                <a:gd name="T79" fmla="*/ 3163 h 95"/>
                <a:gd name="T80" fmla="*/ 16011 w 105"/>
                <a:gd name="T81" fmla="*/ 6479 h 95"/>
                <a:gd name="T82" fmla="*/ 25872 w 105"/>
                <a:gd name="T83" fmla="*/ 21666 h 95"/>
                <a:gd name="T84" fmla="*/ 36504 w 105"/>
                <a:gd name="T85" fmla="*/ 6479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5" name="Freeform 29"/>
            <p:cNvSpPr>
              <a:spLocks noEditPoints="1"/>
            </p:cNvSpPr>
            <p:nvPr/>
          </p:nvSpPr>
          <p:spPr bwMode="auto">
            <a:xfrm>
              <a:off x="3860" y="737"/>
              <a:ext cx="164" cy="154"/>
            </a:xfrm>
            <a:custGeom>
              <a:avLst/>
              <a:gdLst>
                <a:gd name="T0" fmla="*/ 8469 w 106"/>
                <a:gd name="T1" fmla="*/ 11625 h 99"/>
                <a:gd name="T2" fmla="*/ 13810 w 106"/>
                <a:gd name="T3" fmla="*/ 5070 h 99"/>
                <a:gd name="T4" fmla="*/ 22937 w 106"/>
                <a:gd name="T5" fmla="*/ 2508 h 99"/>
                <a:gd name="T6" fmla="*/ 29709 w 106"/>
                <a:gd name="T7" fmla="*/ 3901 h 99"/>
                <a:gd name="T8" fmla="*/ 34443 w 106"/>
                <a:gd name="T9" fmla="*/ 6228 h 99"/>
                <a:gd name="T10" fmla="*/ 37802 w 106"/>
                <a:gd name="T11" fmla="*/ 10183 h 99"/>
                <a:gd name="T12" fmla="*/ 39530 w 106"/>
                <a:gd name="T13" fmla="*/ 15070 h 99"/>
                <a:gd name="T14" fmla="*/ 40929 w 106"/>
                <a:gd name="T15" fmla="*/ 24640 h 99"/>
                <a:gd name="T16" fmla="*/ 39334 w 106"/>
                <a:gd name="T17" fmla="*/ 35529 h 99"/>
                <a:gd name="T18" fmla="*/ 33716 w 106"/>
                <a:gd name="T19" fmla="*/ 42719 h 99"/>
                <a:gd name="T20" fmla="*/ 24852 w 106"/>
                <a:gd name="T21" fmla="*/ 45424 h 99"/>
                <a:gd name="T22" fmla="*/ 18119 w 106"/>
                <a:gd name="T23" fmla="*/ 44358 h 99"/>
                <a:gd name="T24" fmla="*/ 12639 w 106"/>
                <a:gd name="T25" fmla="*/ 39989 h 99"/>
                <a:gd name="T26" fmla="*/ 8469 w 106"/>
                <a:gd name="T27" fmla="*/ 33281 h 99"/>
                <a:gd name="T28" fmla="*/ 7323 w 106"/>
                <a:gd name="T29" fmla="*/ 27726 h 99"/>
                <a:gd name="T30" fmla="*/ 6432 w 106"/>
                <a:gd name="T31" fmla="*/ 21904 h 99"/>
                <a:gd name="T32" fmla="*/ 8469 w 106"/>
                <a:gd name="T33" fmla="*/ 11625 h 99"/>
                <a:gd name="T34" fmla="*/ 1478 w 106"/>
                <a:gd name="T35" fmla="*/ 33281 h 99"/>
                <a:gd name="T36" fmla="*/ 5769 w 106"/>
                <a:gd name="T37" fmla="*/ 41823 h 99"/>
                <a:gd name="T38" fmla="*/ 13103 w 106"/>
                <a:gd name="T39" fmla="*/ 46643 h 99"/>
                <a:gd name="T40" fmla="*/ 22389 w 106"/>
                <a:gd name="T41" fmla="*/ 48090 h 99"/>
                <a:gd name="T42" fmla="*/ 40488 w 106"/>
                <a:gd name="T43" fmla="*/ 40903 h 99"/>
                <a:gd name="T44" fmla="*/ 47812 w 106"/>
                <a:gd name="T45" fmla="*/ 22489 h 99"/>
                <a:gd name="T46" fmla="*/ 47155 w 106"/>
                <a:gd name="T47" fmla="*/ 15840 h 99"/>
                <a:gd name="T48" fmla="*/ 45369 w 106"/>
                <a:gd name="T49" fmla="*/ 10624 h 99"/>
                <a:gd name="T50" fmla="*/ 40929 w 106"/>
                <a:gd name="T51" fmla="*/ 5121 h 99"/>
                <a:gd name="T52" fmla="*/ 33716 w 106"/>
                <a:gd name="T53" fmla="*/ 1612 h 99"/>
                <a:gd name="T54" fmla="*/ 24433 w 106"/>
                <a:gd name="T55" fmla="*/ 0 h 99"/>
                <a:gd name="T56" fmla="*/ 14471 w 106"/>
                <a:gd name="T57" fmla="*/ 1612 h 99"/>
                <a:gd name="T58" fmla="*/ 6432 w 106"/>
                <a:gd name="T59" fmla="*/ 6830 h 99"/>
                <a:gd name="T60" fmla="*/ 1478 w 106"/>
                <a:gd name="T61" fmla="*/ 14683 h 99"/>
                <a:gd name="T62" fmla="*/ 0 w 106"/>
                <a:gd name="T63" fmla="*/ 24200 h 99"/>
                <a:gd name="T64" fmla="*/ 1478 w 106"/>
                <a:gd name="T65" fmla="*/ 33281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sp>
        <p:nvSpPr>
          <p:cNvPr id="2" name="Title 1"/>
          <p:cNvSpPr>
            <a:spLocks noGrp="1"/>
          </p:cNvSpPr>
          <p:nvPr>
            <p:ph type="title"/>
          </p:nvPr>
        </p:nvSpPr>
        <p:spPr>
          <a:xfrm>
            <a:off x="658368" y="2743200"/>
            <a:ext cx="7827264" cy="1371600"/>
          </a:xfrm>
        </p:spPr>
        <p:txBody>
          <a:bodyPr/>
          <a:lstStyle>
            <a:lvl1pPr algn="l">
              <a:defRPr sz="36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58368" y="4114800"/>
            <a:ext cx="7827264" cy="685800"/>
          </a:xfrm>
        </p:spPr>
        <p:txBody>
          <a:bodyPr/>
          <a:lstStyle>
            <a:lvl1pPr marL="0" indent="0">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6" name="Date Placeholder 3"/>
          <p:cNvSpPr>
            <a:spLocks noGrp="1"/>
          </p:cNvSpPr>
          <p:nvPr>
            <p:ph type="dt" sz="half" idx="10"/>
          </p:nvPr>
        </p:nvSpPr>
        <p:spPr/>
        <p:txBody>
          <a:bodyPr/>
          <a:lstStyle>
            <a:lvl1pPr>
              <a:defRPr/>
            </a:lvl1pPr>
          </a:lstStyle>
          <a:p>
            <a:pPr>
              <a:defRPr/>
            </a:pPr>
            <a:fld id="{3A79BD7A-285B-3E49-BDE7-045074196824}" type="datetimeFigureOut">
              <a:rPr lang="en-US"/>
              <a:pPr>
                <a:defRPr/>
              </a:pPr>
              <a:t>1/17/13</a:t>
            </a:fld>
            <a:endParaRPr lang="en-US"/>
          </a:p>
        </p:txBody>
      </p:sp>
      <p:sp>
        <p:nvSpPr>
          <p:cNvPr id="17" name="Footer Placeholder 4"/>
          <p:cNvSpPr>
            <a:spLocks noGrp="1"/>
          </p:cNvSpPr>
          <p:nvPr>
            <p:ph type="ftr" sz="quarter" idx="11"/>
          </p:nvPr>
        </p:nvSpPr>
        <p:spPr/>
        <p:txBody>
          <a:bodyPr/>
          <a:lstStyle>
            <a:lvl1pPr>
              <a:defRPr/>
            </a:lvl1pPr>
          </a:lstStyle>
          <a:p>
            <a:pPr>
              <a:defRPr/>
            </a:pPr>
            <a:endParaRPr lang="en-US"/>
          </a:p>
        </p:txBody>
      </p:sp>
      <p:sp>
        <p:nvSpPr>
          <p:cNvPr id="18" name="Slide Number Placeholder 5"/>
          <p:cNvSpPr>
            <a:spLocks noGrp="1"/>
          </p:cNvSpPr>
          <p:nvPr>
            <p:ph type="sldNum" sz="quarter" idx="12"/>
          </p:nvPr>
        </p:nvSpPr>
        <p:spPr/>
        <p:txBody>
          <a:bodyPr/>
          <a:lstStyle>
            <a:lvl1pPr>
              <a:defRPr/>
            </a:lvl1pPr>
          </a:lstStyle>
          <a:p>
            <a:pPr>
              <a:defRPr/>
            </a:pPr>
            <a:fld id="{0010B7DB-9CAC-B345-9B29-C75B59BEA701}" type="slidenum">
              <a:rPr lang="en-US"/>
              <a:pPr>
                <a:defRPr/>
              </a:pPr>
              <a:t>‹#›</a:t>
            </a:fld>
            <a:endParaRPr lang="en-US"/>
          </a:p>
        </p:txBody>
      </p:sp>
    </p:spTree>
    <p:extLst>
      <p:ext uri="{BB962C8B-B14F-4D97-AF65-F5344CB8AC3E}">
        <p14:creationId xmlns:p14="http://schemas.microsoft.com/office/powerpoint/2010/main" val="3852183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5" name="Group 18"/>
          <p:cNvGrpSpPr>
            <a:grpSpLocks/>
          </p:cNvGrpSpPr>
          <p:nvPr/>
        </p:nvGrpSpPr>
        <p:grpSpPr bwMode="auto">
          <a:xfrm>
            <a:off x="120650" y="6299200"/>
            <a:ext cx="420688" cy="458788"/>
            <a:chOff x="3293" y="737"/>
            <a:chExt cx="796" cy="867"/>
          </a:xfrm>
        </p:grpSpPr>
        <p:sp>
          <p:nvSpPr>
            <p:cNvPr id="6" name="Freeform 19"/>
            <p:cNvSpPr>
              <a:spLocks noEditPoints="1"/>
            </p:cNvSpPr>
            <p:nvPr/>
          </p:nvSpPr>
          <p:spPr bwMode="auto">
            <a:xfrm>
              <a:off x="3413" y="1159"/>
              <a:ext cx="556" cy="445"/>
            </a:xfrm>
            <a:custGeom>
              <a:avLst/>
              <a:gdLst>
                <a:gd name="T0" fmla="*/ 129086 w 359"/>
                <a:gd name="T1" fmla="*/ 0 h 287"/>
                <a:gd name="T2" fmla="*/ 94751 w 359"/>
                <a:gd name="T3" fmla="*/ 0 h 287"/>
                <a:gd name="T4" fmla="*/ 94751 w 359"/>
                <a:gd name="T5" fmla="*/ 39800 h 287"/>
                <a:gd name="T6" fmla="*/ 111389 w 359"/>
                <a:gd name="T7" fmla="*/ 79329 h 287"/>
                <a:gd name="T8" fmla="*/ 111389 w 359"/>
                <a:gd name="T9" fmla="*/ 73955 h 287"/>
                <a:gd name="T10" fmla="*/ 102310 w 359"/>
                <a:gd name="T11" fmla="*/ 44601 h 287"/>
                <a:gd name="T12" fmla="*/ 102310 w 359"/>
                <a:gd name="T13" fmla="*/ 34403 h 287"/>
                <a:gd name="T14" fmla="*/ 115585 w 359"/>
                <a:gd name="T15" fmla="*/ 34403 h 287"/>
                <a:gd name="T16" fmla="*/ 115585 w 359"/>
                <a:gd name="T17" fmla="*/ 79329 h 287"/>
                <a:gd name="T18" fmla="*/ 82291 w 359"/>
                <a:gd name="T19" fmla="*/ 130018 h 287"/>
                <a:gd name="T20" fmla="*/ 48327 w 359"/>
                <a:gd name="T21" fmla="*/ 82108 h 287"/>
                <a:gd name="T22" fmla="*/ 69011 w 359"/>
                <a:gd name="T23" fmla="*/ 39800 h 287"/>
                <a:gd name="T24" fmla="*/ 69011 w 359"/>
                <a:gd name="T25" fmla="*/ 34403 h 287"/>
                <a:gd name="T26" fmla="*/ 82291 w 359"/>
                <a:gd name="T27" fmla="*/ 34403 h 287"/>
                <a:gd name="T28" fmla="*/ 90530 w 359"/>
                <a:gd name="T29" fmla="*/ 34403 h 287"/>
                <a:gd name="T30" fmla="*/ 90530 w 359"/>
                <a:gd name="T31" fmla="*/ 25981 h 287"/>
                <a:gd name="T32" fmla="*/ 82291 w 359"/>
                <a:gd name="T33" fmla="*/ 25981 h 287"/>
                <a:gd name="T34" fmla="*/ 69011 w 359"/>
                <a:gd name="T35" fmla="*/ 25981 h 287"/>
                <a:gd name="T36" fmla="*/ 69011 w 359"/>
                <a:gd name="T37" fmla="*/ 25981 h 287"/>
                <a:gd name="T38" fmla="*/ 61358 w 359"/>
                <a:gd name="T39" fmla="*/ 25981 h 287"/>
                <a:gd name="T40" fmla="*/ 61358 w 359"/>
                <a:gd name="T41" fmla="*/ 25981 h 287"/>
                <a:gd name="T42" fmla="*/ 40746 w 359"/>
                <a:gd name="T43" fmla="*/ 25981 h 287"/>
                <a:gd name="T44" fmla="*/ 40746 w 359"/>
                <a:gd name="T45" fmla="*/ 73955 h 287"/>
                <a:gd name="T46" fmla="*/ 40746 w 359"/>
                <a:gd name="T47" fmla="*/ 78469 h 287"/>
                <a:gd name="T48" fmla="*/ 40746 w 359"/>
                <a:gd name="T49" fmla="*/ 78469 h 287"/>
                <a:gd name="T50" fmla="*/ 48327 w 359"/>
                <a:gd name="T51" fmla="*/ 71888 h 287"/>
                <a:gd name="T52" fmla="*/ 48327 w 359"/>
                <a:gd name="T53" fmla="*/ 71888 h 287"/>
                <a:gd name="T54" fmla="*/ 48327 w 359"/>
                <a:gd name="T55" fmla="*/ 34403 h 287"/>
                <a:gd name="T56" fmla="*/ 61358 w 359"/>
                <a:gd name="T57" fmla="*/ 34403 h 287"/>
                <a:gd name="T58" fmla="*/ 61358 w 359"/>
                <a:gd name="T59" fmla="*/ 34403 h 287"/>
                <a:gd name="T60" fmla="*/ 61358 w 359"/>
                <a:gd name="T61" fmla="*/ 44601 h 287"/>
                <a:gd name="T62" fmla="*/ 34308 w 359"/>
                <a:gd name="T63" fmla="*/ 86344 h 287"/>
                <a:gd name="T64" fmla="*/ 7645 w 359"/>
                <a:gd name="T65" fmla="*/ 44601 h 287"/>
                <a:gd name="T66" fmla="*/ 7645 w 359"/>
                <a:gd name="T67" fmla="*/ 8364 h 287"/>
                <a:gd name="T68" fmla="*/ 34308 w 359"/>
                <a:gd name="T69" fmla="*/ 8364 h 287"/>
                <a:gd name="T70" fmla="*/ 61358 w 359"/>
                <a:gd name="T71" fmla="*/ 8364 h 287"/>
                <a:gd name="T72" fmla="*/ 61358 w 359"/>
                <a:gd name="T73" fmla="*/ 22188 h 287"/>
                <a:gd name="T74" fmla="*/ 69011 w 359"/>
                <a:gd name="T75" fmla="*/ 22188 h 287"/>
                <a:gd name="T76" fmla="*/ 69011 w 359"/>
                <a:gd name="T77" fmla="*/ 0 h 287"/>
                <a:gd name="T78" fmla="*/ 34308 w 359"/>
                <a:gd name="T79" fmla="*/ 0 h 287"/>
                <a:gd name="T80" fmla="*/ 0 w 359"/>
                <a:gd name="T81" fmla="*/ 0 h 287"/>
                <a:gd name="T82" fmla="*/ 0 w 359"/>
                <a:gd name="T83" fmla="*/ 39800 h 287"/>
                <a:gd name="T84" fmla="*/ 34308 w 359"/>
                <a:gd name="T85" fmla="*/ 89143 h 287"/>
                <a:gd name="T86" fmla="*/ 41517 w 359"/>
                <a:gd name="T87" fmla="*/ 86344 h 287"/>
                <a:gd name="T88" fmla="*/ 82291 w 359"/>
                <a:gd name="T89" fmla="*/ 133219 h 287"/>
                <a:gd name="T90" fmla="*/ 122972 w 359"/>
                <a:gd name="T91" fmla="*/ 86344 h 287"/>
                <a:gd name="T92" fmla="*/ 129086 w 359"/>
                <a:gd name="T93" fmla="*/ 89143 h 287"/>
                <a:gd name="T94" fmla="*/ 163893 w 359"/>
                <a:gd name="T95" fmla="*/ 39800 h 287"/>
                <a:gd name="T96" fmla="*/ 163893 w 359"/>
                <a:gd name="T97" fmla="*/ 0 h 287"/>
                <a:gd name="T98" fmla="*/ 129086 w 359"/>
                <a:gd name="T99" fmla="*/ 0 h 287"/>
                <a:gd name="T100" fmla="*/ 155799 w 359"/>
                <a:gd name="T101" fmla="*/ 44601 h 287"/>
                <a:gd name="T102" fmla="*/ 129086 w 359"/>
                <a:gd name="T103" fmla="*/ 86344 h 287"/>
                <a:gd name="T104" fmla="*/ 123234 w 359"/>
                <a:gd name="T105" fmla="*/ 83195 h 287"/>
                <a:gd name="T106" fmla="*/ 123858 w 359"/>
                <a:gd name="T107" fmla="*/ 73955 h 287"/>
                <a:gd name="T108" fmla="*/ 123858 w 359"/>
                <a:gd name="T109" fmla="*/ 25981 h 287"/>
                <a:gd name="T110" fmla="*/ 102310 w 359"/>
                <a:gd name="T111" fmla="*/ 25981 h 287"/>
                <a:gd name="T112" fmla="*/ 102310 w 359"/>
                <a:gd name="T113" fmla="*/ 8364 h 287"/>
                <a:gd name="T114" fmla="*/ 129086 w 359"/>
                <a:gd name="T115" fmla="*/ 8364 h 287"/>
                <a:gd name="T116" fmla="*/ 155799 w 359"/>
                <a:gd name="T117" fmla="*/ 8364 h 287"/>
                <a:gd name="T118" fmla="*/ 155799 w 359"/>
                <a:gd name="T119" fmla="*/ 44601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7" name="Freeform 20"/>
            <p:cNvSpPr>
              <a:spLocks/>
            </p:cNvSpPr>
            <p:nvPr/>
          </p:nvSpPr>
          <p:spPr bwMode="auto">
            <a:xfrm>
              <a:off x="3456" y="939"/>
              <a:ext cx="118" cy="149"/>
            </a:xfrm>
            <a:custGeom>
              <a:avLst/>
              <a:gdLst>
                <a:gd name="T0" fmla="*/ 2762 w 76"/>
                <a:gd name="T1" fmla="*/ 45222 h 96"/>
                <a:gd name="T2" fmla="*/ 2762 w 76"/>
                <a:gd name="T3" fmla="*/ 43378 h 96"/>
                <a:gd name="T4" fmla="*/ 5911 w 76"/>
                <a:gd name="T5" fmla="*/ 41774 h 96"/>
                <a:gd name="T6" fmla="*/ 6060 w 76"/>
                <a:gd name="T7" fmla="*/ 41731 h 96"/>
                <a:gd name="T8" fmla="*/ 6060 w 76"/>
                <a:gd name="T9" fmla="*/ 37574 h 96"/>
                <a:gd name="T10" fmla="*/ 6658 w 76"/>
                <a:gd name="T11" fmla="*/ 32189 h 96"/>
                <a:gd name="T12" fmla="*/ 6658 w 76"/>
                <a:gd name="T13" fmla="*/ 15251 h 96"/>
                <a:gd name="T14" fmla="*/ 6060 w 76"/>
                <a:gd name="T15" fmla="*/ 6641 h 96"/>
                <a:gd name="T16" fmla="*/ 5911 w 76"/>
                <a:gd name="T17" fmla="*/ 2757 h 96"/>
                <a:gd name="T18" fmla="*/ 4998 w 76"/>
                <a:gd name="T19" fmla="*/ 2364 h 96"/>
                <a:gd name="T20" fmla="*/ 0 w 76"/>
                <a:gd name="T21" fmla="*/ 1776 h 96"/>
                <a:gd name="T22" fmla="*/ 0 w 76"/>
                <a:gd name="T23" fmla="*/ 0 h 96"/>
                <a:gd name="T24" fmla="*/ 10036 w 76"/>
                <a:gd name="T25" fmla="*/ 0 h 96"/>
                <a:gd name="T26" fmla="*/ 19445 w 76"/>
                <a:gd name="T27" fmla="*/ 0 h 96"/>
                <a:gd name="T28" fmla="*/ 19445 w 76"/>
                <a:gd name="T29" fmla="*/ 1776 h 96"/>
                <a:gd name="T30" fmla="*/ 14609 w 76"/>
                <a:gd name="T31" fmla="*/ 2364 h 96"/>
                <a:gd name="T32" fmla="*/ 13744 w 76"/>
                <a:gd name="T33" fmla="*/ 2757 h 96"/>
                <a:gd name="T34" fmla="*/ 13100 w 76"/>
                <a:gd name="T35" fmla="*/ 6053 h 96"/>
                <a:gd name="T36" fmla="*/ 12795 w 76"/>
                <a:gd name="T37" fmla="*/ 15251 h 96"/>
                <a:gd name="T38" fmla="*/ 12795 w 76"/>
                <a:gd name="T39" fmla="*/ 36739 h 96"/>
                <a:gd name="T40" fmla="*/ 13100 w 76"/>
                <a:gd name="T41" fmla="*/ 41774 h 96"/>
                <a:gd name="T42" fmla="*/ 18706 w 76"/>
                <a:gd name="T43" fmla="*/ 42437 h 96"/>
                <a:gd name="T44" fmla="*/ 31579 w 76"/>
                <a:gd name="T45" fmla="*/ 40998 h 96"/>
                <a:gd name="T46" fmla="*/ 32652 w 76"/>
                <a:gd name="T47" fmla="*/ 38537 h 96"/>
                <a:gd name="T48" fmla="*/ 34155 w 76"/>
                <a:gd name="T49" fmla="*/ 33353 h 96"/>
                <a:gd name="T50" fmla="*/ 35936 w 76"/>
                <a:gd name="T51" fmla="*/ 33353 h 96"/>
                <a:gd name="T52" fmla="*/ 34352 w 76"/>
                <a:gd name="T53" fmla="*/ 44523 h 96"/>
                <a:gd name="T54" fmla="*/ 32652 w 76"/>
                <a:gd name="T55" fmla="*/ 45222 h 96"/>
                <a:gd name="T56" fmla="*/ 27005 w 76"/>
                <a:gd name="T57" fmla="*/ 45222 h 96"/>
                <a:gd name="T58" fmla="*/ 9409 w 76"/>
                <a:gd name="T59" fmla="*/ 44523 h 96"/>
                <a:gd name="T60" fmla="*/ 2762 w 76"/>
                <a:gd name="T61" fmla="*/ 45222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8" name="Freeform 21"/>
            <p:cNvSpPr>
              <a:spLocks noEditPoints="1"/>
            </p:cNvSpPr>
            <p:nvPr/>
          </p:nvSpPr>
          <p:spPr bwMode="auto">
            <a:xfrm>
              <a:off x="3588" y="939"/>
              <a:ext cx="65" cy="149"/>
            </a:xfrm>
            <a:custGeom>
              <a:avLst/>
              <a:gdLst>
                <a:gd name="T0" fmla="*/ 18989 w 42"/>
                <a:gd name="T1" fmla="*/ 42875 h 96"/>
                <a:gd name="T2" fmla="*/ 18989 w 42"/>
                <a:gd name="T3" fmla="*/ 45222 h 96"/>
                <a:gd name="T4" fmla="*/ 10033 w 42"/>
                <a:gd name="T5" fmla="*/ 44523 h 96"/>
                <a:gd name="T6" fmla="*/ 0 w 42"/>
                <a:gd name="T7" fmla="*/ 45222 h 96"/>
                <a:gd name="T8" fmla="*/ 0 w 42"/>
                <a:gd name="T9" fmla="*/ 42875 h 96"/>
                <a:gd name="T10" fmla="*/ 4440 w 42"/>
                <a:gd name="T11" fmla="*/ 42875 h 96"/>
                <a:gd name="T12" fmla="*/ 5853 w 42"/>
                <a:gd name="T13" fmla="*/ 41774 h 96"/>
                <a:gd name="T14" fmla="*/ 6483 w 42"/>
                <a:gd name="T15" fmla="*/ 39027 h 96"/>
                <a:gd name="T16" fmla="*/ 6483 w 42"/>
                <a:gd name="T17" fmla="*/ 29705 h 96"/>
                <a:gd name="T18" fmla="*/ 6483 w 42"/>
                <a:gd name="T19" fmla="*/ 15251 h 96"/>
                <a:gd name="T20" fmla="*/ 6483 w 42"/>
                <a:gd name="T21" fmla="*/ 6641 h 96"/>
                <a:gd name="T22" fmla="*/ 5853 w 42"/>
                <a:gd name="T23" fmla="*/ 2757 h 96"/>
                <a:gd name="T24" fmla="*/ 4440 w 42"/>
                <a:gd name="T25" fmla="*/ 2364 h 96"/>
                <a:gd name="T26" fmla="*/ 0 w 42"/>
                <a:gd name="T27" fmla="*/ 1776 h 96"/>
                <a:gd name="T28" fmla="*/ 0 w 42"/>
                <a:gd name="T29" fmla="*/ 0 h 96"/>
                <a:gd name="T30" fmla="*/ 9631 w 42"/>
                <a:gd name="T31" fmla="*/ 0 h 96"/>
                <a:gd name="T32" fmla="*/ 18989 w 42"/>
                <a:gd name="T33" fmla="*/ 0 h 96"/>
                <a:gd name="T34" fmla="*/ 18989 w 42"/>
                <a:gd name="T35" fmla="*/ 1776 h 96"/>
                <a:gd name="T36" fmla="*/ 14526 w 42"/>
                <a:gd name="T37" fmla="*/ 2364 h 96"/>
                <a:gd name="T38" fmla="*/ 13138 w 42"/>
                <a:gd name="T39" fmla="*/ 2757 h 96"/>
                <a:gd name="T40" fmla="*/ 12666 w 42"/>
                <a:gd name="T41" fmla="*/ 6053 h 96"/>
                <a:gd name="T42" fmla="*/ 12666 w 42"/>
                <a:gd name="T43" fmla="*/ 15251 h 96"/>
                <a:gd name="T44" fmla="*/ 12666 w 42"/>
                <a:gd name="T45" fmla="*/ 29705 h 96"/>
                <a:gd name="T46" fmla="*/ 12666 w 42"/>
                <a:gd name="T47" fmla="*/ 38316 h 96"/>
                <a:gd name="T48" fmla="*/ 13138 w 42"/>
                <a:gd name="T49" fmla="*/ 41774 h 96"/>
                <a:gd name="T50" fmla="*/ 14526 w 42"/>
                <a:gd name="T51" fmla="*/ 42875 h 96"/>
                <a:gd name="T52" fmla="*/ 18989 w 42"/>
                <a:gd name="T53" fmla="*/ 42875 h 96"/>
                <a:gd name="T54" fmla="*/ 12666 w 42"/>
                <a:gd name="T55" fmla="*/ 6053 h 96"/>
                <a:gd name="T56" fmla="*/ 12666 w 42"/>
                <a:gd name="T57" fmla="*/ 15251 h 96"/>
                <a:gd name="T58" fmla="*/ 12666 w 42"/>
                <a:gd name="T59" fmla="*/ 29705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22"/>
            <p:cNvSpPr>
              <a:spLocks/>
            </p:cNvSpPr>
            <p:nvPr/>
          </p:nvSpPr>
          <p:spPr bwMode="auto">
            <a:xfrm>
              <a:off x="3677" y="939"/>
              <a:ext cx="172" cy="152"/>
            </a:xfrm>
            <a:custGeom>
              <a:avLst/>
              <a:gdLst>
                <a:gd name="T0" fmla="*/ 0 w 111"/>
                <a:gd name="T1" fmla="*/ 44719 h 98"/>
                <a:gd name="T2" fmla="*/ 0 w 111"/>
                <a:gd name="T3" fmla="*/ 42439 h 98"/>
                <a:gd name="T4" fmla="*/ 4487 w 111"/>
                <a:gd name="T5" fmla="*/ 42126 h 98"/>
                <a:gd name="T6" fmla="*/ 4960 w 111"/>
                <a:gd name="T7" fmla="*/ 41507 h 98"/>
                <a:gd name="T8" fmla="*/ 5546 w 111"/>
                <a:gd name="T9" fmla="*/ 38281 h 98"/>
                <a:gd name="T10" fmla="*/ 5919 w 111"/>
                <a:gd name="T11" fmla="*/ 31278 h 98"/>
                <a:gd name="T12" fmla="*/ 5919 w 111"/>
                <a:gd name="T13" fmla="*/ 5653 h 98"/>
                <a:gd name="T14" fmla="*/ 5919 w 111"/>
                <a:gd name="T15" fmla="*/ 4265 h 98"/>
                <a:gd name="T16" fmla="*/ 4487 w 111"/>
                <a:gd name="T17" fmla="*/ 2750 h 98"/>
                <a:gd name="T18" fmla="*/ 3201 w 111"/>
                <a:gd name="T19" fmla="*/ 1773 h 98"/>
                <a:gd name="T20" fmla="*/ 0 w 111"/>
                <a:gd name="T21" fmla="*/ 1773 h 98"/>
                <a:gd name="T22" fmla="*/ 0 w 111"/>
                <a:gd name="T23" fmla="*/ 0 h 98"/>
                <a:gd name="T24" fmla="*/ 6953 w 111"/>
                <a:gd name="T25" fmla="*/ 0 h 98"/>
                <a:gd name="T26" fmla="*/ 11910 w 111"/>
                <a:gd name="T27" fmla="*/ 0 h 98"/>
                <a:gd name="T28" fmla="*/ 15722 w 111"/>
                <a:gd name="T29" fmla="*/ 4982 h 98"/>
                <a:gd name="T30" fmla="*/ 22673 w 111"/>
                <a:gd name="T31" fmla="*/ 13002 h 98"/>
                <a:gd name="T32" fmla="*/ 31975 w 111"/>
                <a:gd name="T33" fmla="*/ 24304 h 98"/>
                <a:gd name="T34" fmla="*/ 39376 w 111"/>
                <a:gd name="T35" fmla="*/ 33080 h 98"/>
                <a:gd name="T36" fmla="*/ 42543 w 111"/>
                <a:gd name="T37" fmla="*/ 36517 h 98"/>
                <a:gd name="T38" fmla="*/ 42543 w 111"/>
                <a:gd name="T39" fmla="*/ 13599 h 98"/>
                <a:gd name="T40" fmla="*/ 42543 w 111"/>
                <a:gd name="T41" fmla="*/ 5964 h 98"/>
                <a:gd name="T42" fmla="*/ 41808 w 111"/>
                <a:gd name="T43" fmla="*/ 2750 h 98"/>
                <a:gd name="T44" fmla="*/ 41210 w 111"/>
                <a:gd name="T45" fmla="*/ 2350 h 98"/>
                <a:gd name="T46" fmla="*/ 36851 w 111"/>
                <a:gd name="T47" fmla="*/ 1773 h 98"/>
                <a:gd name="T48" fmla="*/ 36851 w 111"/>
                <a:gd name="T49" fmla="*/ 0 h 98"/>
                <a:gd name="T50" fmla="*/ 44409 w 111"/>
                <a:gd name="T51" fmla="*/ 0 h 98"/>
                <a:gd name="T52" fmla="*/ 51239 w 111"/>
                <a:gd name="T53" fmla="*/ 0 h 98"/>
                <a:gd name="T54" fmla="*/ 51239 w 111"/>
                <a:gd name="T55" fmla="*/ 1773 h 98"/>
                <a:gd name="T56" fmla="*/ 47033 w 111"/>
                <a:gd name="T57" fmla="*/ 2350 h 98"/>
                <a:gd name="T58" fmla="*/ 46020 w 111"/>
                <a:gd name="T59" fmla="*/ 2750 h 98"/>
                <a:gd name="T60" fmla="*/ 45436 w 111"/>
                <a:gd name="T61" fmla="*/ 5964 h 98"/>
                <a:gd name="T62" fmla="*/ 45436 w 111"/>
                <a:gd name="T63" fmla="*/ 13599 h 98"/>
                <a:gd name="T64" fmla="*/ 45436 w 111"/>
                <a:gd name="T65" fmla="*/ 28526 h 98"/>
                <a:gd name="T66" fmla="*/ 45436 w 111"/>
                <a:gd name="T67" fmla="*/ 45761 h 98"/>
                <a:gd name="T68" fmla="*/ 42543 w 111"/>
                <a:gd name="T69" fmla="*/ 45761 h 98"/>
                <a:gd name="T70" fmla="*/ 41808 w 111"/>
                <a:gd name="T71" fmla="*/ 44719 h 98"/>
                <a:gd name="T72" fmla="*/ 40987 w 111"/>
                <a:gd name="T73" fmla="*/ 44244 h 98"/>
                <a:gd name="T74" fmla="*/ 40087 w 111"/>
                <a:gd name="T75" fmla="*/ 43270 h 98"/>
                <a:gd name="T76" fmla="*/ 35827 w 111"/>
                <a:gd name="T77" fmla="*/ 38755 h 98"/>
                <a:gd name="T78" fmla="*/ 31767 w 111"/>
                <a:gd name="T79" fmla="*/ 33753 h 98"/>
                <a:gd name="T80" fmla="*/ 8594 w 111"/>
                <a:gd name="T81" fmla="*/ 6615 h 98"/>
                <a:gd name="T82" fmla="*/ 8594 w 111"/>
                <a:gd name="T83" fmla="*/ 30619 h 98"/>
                <a:gd name="T84" fmla="*/ 9172 w 111"/>
                <a:gd name="T85" fmla="*/ 38281 h 98"/>
                <a:gd name="T86" fmla="*/ 9172 w 111"/>
                <a:gd name="T87" fmla="*/ 41507 h 98"/>
                <a:gd name="T88" fmla="*/ 10146 w 111"/>
                <a:gd name="T89" fmla="*/ 42126 h 98"/>
                <a:gd name="T90" fmla="*/ 14685 w 111"/>
                <a:gd name="T91" fmla="*/ 42439 h 98"/>
                <a:gd name="T92" fmla="*/ 14685 w 111"/>
                <a:gd name="T93" fmla="*/ 44719 h 98"/>
                <a:gd name="T94" fmla="*/ 8279 w 111"/>
                <a:gd name="T95" fmla="*/ 44244 h 98"/>
                <a:gd name="T96" fmla="*/ 0 w 111"/>
                <a:gd name="T97" fmla="*/ 4471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23"/>
            <p:cNvSpPr>
              <a:spLocks/>
            </p:cNvSpPr>
            <p:nvPr/>
          </p:nvSpPr>
          <p:spPr bwMode="auto">
            <a:xfrm>
              <a:off x="3869" y="939"/>
              <a:ext cx="64" cy="149"/>
            </a:xfrm>
            <a:custGeom>
              <a:avLst/>
              <a:gdLst>
                <a:gd name="T0" fmla="*/ 20970 w 41"/>
                <a:gd name="T1" fmla="*/ 42875 h 96"/>
                <a:gd name="T2" fmla="*/ 20970 w 41"/>
                <a:gd name="T3" fmla="*/ 45222 h 96"/>
                <a:gd name="T4" fmla="*/ 10860 w 41"/>
                <a:gd name="T5" fmla="*/ 44523 h 96"/>
                <a:gd name="T6" fmla="*/ 0 w 41"/>
                <a:gd name="T7" fmla="*/ 45222 h 96"/>
                <a:gd name="T8" fmla="*/ 0 w 41"/>
                <a:gd name="T9" fmla="*/ 42875 h 96"/>
                <a:gd name="T10" fmla="*/ 5226 w 41"/>
                <a:gd name="T11" fmla="*/ 42875 h 96"/>
                <a:gd name="T12" fmla="*/ 6277 w 41"/>
                <a:gd name="T13" fmla="*/ 41774 h 96"/>
                <a:gd name="T14" fmla="*/ 6447 w 41"/>
                <a:gd name="T15" fmla="*/ 39027 h 96"/>
                <a:gd name="T16" fmla="*/ 7166 w 41"/>
                <a:gd name="T17" fmla="*/ 29705 h 96"/>
                <a:gd name="T18" fmla="*/ 7166 w 41"/>
                <a:gd name="T19" fmla="*/ 15251 h 96"/>
                <a:gd name="T20" fmla="*/ 6447 w 41"/>
                <a:gd name="T21" fmla="*/ 6641 h 96"/>
                <a:gd name="T22" fmla="*/ 6277 w 41"/>
                <a:gd name="T23" fmla="*/ 2757 h 96"/>
                <a:gd name="T24" fmla="*/ 5226 w 41"/>
                <a:gd name="T25" fmla="*/ 2364 h 96"/>
                <a:gd name="T26" fmla="*/ 0 w 41"/>
                <a:gd name="T27" fmla="*/ 1776 h 96"/>
                <a:gd name="T28" fmla="*/ 0 w 41"/>
                <a:gd name="T29" fmla="*/ 0 h 96"/>
                <a:gd name="T30" fmla="*/ 10064 w 41"/>
                <a:gd name="T31" fmla="*/ 0 h 96"/>
                <a:gd name="T32" fmla="*/ 20970 w 41"/>
                <a:gd name="T33" fmla="*/ 0 h 96"/>
                <a:gd name="T34" fmla="*/ 20970 w 41"/>
                <a:gd name="T35" fmla="*/ 1776 h 96"/>
                <a:gd name="T36" fmla="*/ 15710 w 41"/>
                <a:gd name="T37" fmla="*/ 2364 h 96"/>
                <a:gd name="T38" fmla="*/ 14522 w 41"/>
                <a:gd name="T39" fmla="*/ 2757 h 96"/>
                <a:gd name="T40" fmla="*/ 13813 w 41"/>
                <a:gd name="T41" fmla="*/ 6053 h 96"/>
                <a:gd name="T42" fmla="*/ 13813 w 41"/>
                <a:gd name="T43" fmla="*/ 15251 h 96"/>
                <a:gd name="T44" fmla="*/ 13813 w 41"/>
                <a:gd name="T45" fmla="*/ 29705 h 96"/>
                <a:gd name="T46" fmla="*/ 13813 w 41"/>
                <a:gd name="T47" fmla="*/ 38316 h 96"/>
                <a:gd name="T48" fmla="*/ 14522 w 41"/>
                <a:gd name="T49" fmla="*/ 41774 h 96"/>
                <a:gd name="T50" fmla="*/ 15710 w 41"/>
                <a:gd name="T51" fmla="*/ 42875 h 96"/>
                <a:gd name="T52" fmla="*/ 20970 w 41"/>
                <a:gd name="T53" fmla="*/ 42875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24"/>
            <p:cNvSpPr>
              <a:spLocks/>
            </p:cNvSpPr>
            <p:nvPr/>
          </p:nvSpPr>
          <p:spPr bwMode="auto">
            <a:xfrm>
              <a:off x="3943" y="935"/>
              <a:ext cx="146" cy="156"/>
            </a:xfrm>
            <a:custGeom>
              <a:avLst/>
              <a:gdLst>
                <a:gd name="T0" fmla="*/ 44772 w 94"/>
                <a:gd name="T1" fmla="*/ 43454 h 100"/>
                <a:gd name="T2" fmla="*/ 43159 w 94"/>
                <a:gd name="T3" fmla="*/ 46786 h 100"/>
                <a:gd name="T4" fmla="*/ 35559 w 94"/>
                <a:gd name="T5" fmla="*/ 49672 h 100"/>
                <a:gd name="T6" fmla="*/ 27125 w 94"/>
                <a:gd name="T7" fmla="*/ 50424 h 100"/>
                <a:gd name="T8" fmla="*/ 17464 w 94"/>
                <a:gd name="T9" fmla="*/ 48979 h 100"/>
                <a:gd name="T10" fmla="*/ 10051 w 94"/>
                <a:gd name="T11" fmla="*/ 45139 h 100"/>
                <a:gd name="T12" fmla="*/ 4295 w 94"/>
                <a:gd name="T13" fmla="*/ 39460 h 100"/>
                <a:gd name="T14" fmla="*/ 1024 w 94"/>
                <a:gd name="T15" fmla="*/ 32763 h 100"/>
                <a:gd name="T16" fmla="*/ 0 w 94"/>
                <a:gd name="T17" fmla="*/ 25295 h 100"/>
                <a:gd name="T18" fmla="*/ 7775 w 94"/>
                <a:gd name="T19" fmla="*/ 7062 h 100"/>
                <a:gd name="T20" fmla="*/ 28218 w 94"/>
                <a:gd name="T21" fmla="*/ 0 h 100"/>
                <a:gd name="T22" fmla="*/ 33737 w 94"/>
                <a:gd name="T23" fmla="*/ 677 h 100"/>
                <a:gd name="T24" fmla="*/ 39863 w 94"/>
                <a:gd name="T25" fmla="*/ 1647 h 100"/>
                <a:gd name="T26" fmla="*/ 44772 w 94"/>
                <a:gd name="T27" fmla="*/ 2902 h 100"/>
                <a:gd name="T28" fmla="*/ 43159 w 94"/>
                <a:gd name="T29" fmla="*/ 6413 h 100"/>
                <a:gd name="T30" fmla="*/ 42714 w 94"/>
                <a:gd name="T31" fmla="*/ 13282 h 100"/>
                <a:gd name="T32" fmla="*/ 40333 w 94"/>
                <a:gd name="T33" fmla="*/ 13282 h 100"/>
                <a:gd name="T34" fmla="*/ 40333 w 94"/>
                <a:gd name="T35" fmla="*/ 9192 h 100"/>
                <a:gd name="T36" fmla="*/ 37095 w 94"/>
                <a:gd name="T37" fmla="*/ 4527 h 100"/>
                <a:gd name="T38" fmla="*/ 27125 w 94"/>
                <a:gd name="T39" fmla="*/ 2569 h 100"/>
                <a:gd name="T40" fmla="*/ 18905 w 94"/>
                <a:gd name="T41" fmla="*/ 4008 h 100"/>
                <a:gd name="T42" fmla="*/ 13241 w 94"/>
                <a:gd name="T43" fmla="*/ 7437 h 100"/>
                <a:gd name="T44" fmla="*/ 9254 w 94"/>
                <a:gd name="T45" fmla="*/ 14340 h 100"/>
                <a:gd name="T46" fmla="*/ 7775 w 94"/>
                <a:gd name="T47" fmla="*/ 23735 h 100"/>
                <a:gd name="T48" fmla="*/ 13789 w 94"/>
                <a:gd name="T49" fmla="*/ 40440 h 100"/>
                <a:gd name="T50" fmla="*/ 29991 w 94"/>
                <a:gd name="T51" fmla="*/ 46786 h 100"/>
                <a:gd name="T52" fmla="*/ 38547 w 94"/>
                <a:gd name="T53" fmla="*/ 45243 h 100"/>
                <a:gd name="T54" fmla="*/ 43828 w 94"/>
                <a:gd name="T55" fmla="*/ 42335 h 100"/>
                <a:gd name="T56" fmla="*/ 44772 w 94"/>
                <a:gd name="T57" fmla="*/ 4345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25"/>
            <p:cNvSpPr>
              <a:spLocks/>
            </p:cNvSpPr>
            <p:nvPr/>
          </p:nvSpPr>
          <p:spPr bwMode="auto">
            <a:xfrm>
              <a:off x="3293" y="935"/>
              <a:ext cx="146" cy="156"/>
            </a:xfrm>
            <a:custGeom>
              <a:avLst/>
              <a:gdLst>
                <a:gd name="T0" fmla="*/ 44772 w 94"/>
                <a:gd name="T1" fmla="*/ 43454 h 100"/>
                <a:gd name="T2" fmla="*/ 43159 w 94"/>
                <a:gd name="T3" fmla="*/ 46786 h 100"/>
                <a:gd name="T4" fmla="*/ 35559 w 94"/>
                <a:gd name="T5" fmla="*/ 49672 h 100"/>
                <a:gd name="T6" fmla="*/ 27125 w 94"/>
                <a:gd name="T7" fmla="*/ 50424 h 100"/>
                <a:gd name="T8" fmla="*/ 17464 w 94"/>
                <a:gd name="T9" fmla="*/ 48979 h 100"/>
                <a:gd name="T10" fmla="*/ 10051 w 94"/>
                <a:gd name="T11" fmla="*/ 45139 h 100"/>
                <a:gd name="T12" fmla="*/ 4295 w 94"/>
                <a:gd name="T13" fmla="*/ 39460 h 100"/>
                <a:gd name="T14" fmla="*/ 1024 w 94"/>
                <a:gd name="T15" fmla="*/ 32763 h 100"/>
                <a:gd name="T16" fmla="*/ 0 w 94"/>
                <a:gd name="T17" fmla="*/ 25295 h 100"/>
                <a:gd name="T18" fmla="*/ 7775 w 94"/>
                <a:gd name="T19" fmla="*/ 7062 h 100"/>
                <a:gd name="T20" fmla="*/ 28218 w 94"/>
                <a:gd name="T21" fmla="*/ 0 h 100"/>
                <a:gd name="T22" fmla="*/ 33737 w 94"/>
                <a:gd name="T23" fmla="*/ 677 h 100"/>
                <a:gd name="T24" fmla="*/ 39863 w 94"/>
                <a:gd name="T25" fmla="*/ 1647 h 100"/>
                <a:gd name="T26" fmla="*/ 44772 w 94"/>
                <a:gd name="T27" fmla="*/ 2902 h 100"/>
                <a:gd name="T28" fmla="*/ 43159 w 94"/>
                <a:gd name="T29" fmla="*/ 6413 h 100"/>
                <a:gd name="T30" fmla="*/ 42714 w 94"/>
                <a:gd name="T31" fmla="*/ 13282 h 100"/>
                <a:gd name="T32" fmla="*/ 41018 w 94"/>
                <a:gd name="T33" fmla="*/ 13282 h 100"/>
                <a:gd name="T34" fmla="*/ 40333 w 94"/>
                <a:gd name="T35" fmla="*/ 9192 h 100"/>
                <a:gd name="T36" fmla="*/ 37095 w 94"/>
                <a:gd name="T37" fmla="*/ 4527 h 100"/>
                <a:gd name="T38" fmla="*/ 27125 w 94"/>
                <a:gd name="T39" fmla="*/ 2569 h 100"/>
                <a:gd name="T40" fmla="*/ 18905 w 94"/>
                <a:gd name="T41" fmla="*/ 4008 h 100"/>
                <a:gd name="T42" fmla="*/ 13241 w 94"/>
                <a:gd name="T43" fmla="*/ 7437 h 100"/>
                <a:gd name="T44" fmla="*/ 9254 w 94"/>
                <a:gd name="T45" fmla="*/ 14340 h 100"/>
                <a:gd name="T46" fmla="*/ 7775 w 94"/>
                <a:gd name="T47" fmla="*/ 23735 h 100"/>
                <a:gd name="T48" fmla="*/ 13789 w 94"/>
                <a:gd name="T49" fmla="*/ 40440 h 100"/>
                <a:gd name="T50" fmla="*/ 29991 w 94"/>
                <a:gd name="T51" fmla="*/ 46786 h 100"/>
                <a:gd name="T52" fmla="*/ 38547 w 94"/>
                <a:gd name="T53" fmla="*/ 45243 h 100"/>
                <a:gd name="T54" fmla="*/ 43828 w 94"/>
                <a:gd name="T55" fmla="*/ 42335 h 100"/>
                <a:gd name="T56" fmla="*/ 44772 w 94"/>
                <a:gd name="T57" fmla="*/ 4345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26"/>
            <p:cNvSpPr>
              <a:spLocks/>
            </p:cNvSpPr>
            <p:nvPr/>
          </p:nvSpPr>
          <p:spPr bwMode="auto">
            <a:xfrm>
              <a:off x="3357" y="740"/>
              <a:ext cx="201" cy="151"/>
            </a:xfrm>
            <a:custGeom>
              <a:avLst/>
              <a:gdLst>
                <a:gd name="T0" fmla="*/ 0 w 130"/>
                <a:gd name="T1" fmla="*/ 1837 h 97"/>
                <a:gd name="T2" fmla="*/ 0 w 130"/>
                <a:gd name="T3" fmla="*/ 0 h 97"/>
                <a:gd name="T4" fmla="*/ 6395 w 130"/>
                <a:gd name="T5" fmla="*/ 0 h 97"/>
                <a:gd name="T6" fmla="*/ 12182 w 130"/>
                <a:gd name="T7" fmla="*/ 0 h 97"/>
                <a:gd name="T8" fmla="*/ 17026 w 130"/>
                <a:gd name="T9" fmla="*/ 11705 h 97"/>
                <a:gd name="T10" fmla="*/ 29122 w 130"/>
                <a:gd name="T11" fmla="*/ 37214 h 97"/>
                <a:gd name="T12" fmla="*/ 39753 w 130"/>
                <a:gd name="T13" fmla="*/ 13808 h 97"/>
                <a:gd name="T14" fmla="*/ 45497 w 130"/>
                <a:gd name="T15" fmla="*/ 0 h 97"/>
                <a:gd name="T16" fmla="*/ 51314 w 130"/>
                <a:gd name="T17" fmla="*/ 0 h 97"/>
                <a:gd name="T18" fmla="*/ 58066 w 130"/>
                <a:gd name="T19" fmla="*/ 0 h 97"/>
                <a:gd name="T20" fmla="*/ 58066 w 130"/>
                <a:gd name="T21" fmla="*/ 1837 h 97"/>
                <a:gd name="T22" fmla="*/ 53715 w 130"/>
                <a:gd name="T23" fmla="*/ 2523 h 97"/>
                <a:gd name="T24" fmla="*/ 52339 w 130"/>
                <a:gd name="T25" fmla="*/ 3347 h 97"/>
                <a:gd name="T26" fmla="*/ 52214 w 130"/>
                <a:gd name="T27" fmla="*/ 6277 h 97"/>
                <a:gd name="T28" fmla="*/ 51711 w 130"/>
                <a:gd name="T29" fmla="*/ 15727 h 97"/>
                <a:gd name="T30" fmla="*/ 51711 w 130"/>
                <a:gd name="T31" fmla="*/ 30927 h 97"/>
                <a:gd name="T32" fmla="*/ 52214 w 130"/>
                <a:gd name="T33" fmla="*/ 39643 h 97"/>
                <a:gd name="T34" fmla="*/ 52339 w 130"/>
                <a:gd name="T35" fmla="*/ 43686 h 97"/>
                <a:gd name="T36" fmla="*/ 53715 w 130"/>
                <a:gd name="T37" fmla="*/ 44156 h 97"/>
                <a:gd name="T38" fmla="*/ 58066 w 130"/>
                <a:gd name="T39" fmla="*/ 44766 h 97"/>
                <a:gd name="T40" fmla="*/ 58066 w 130"/>
                <a:gd name="T41" fmla="*/ 46569 h 97"/>
                <a:gd name="T42" fmla="*/ 49115 w 130"/>
                <a:gd name="T43" fmla="*/ 46569 h 97"/>
                <a:gd name="T44" fmla="*/ 39753 w 130"/>
                <a:gd name="T45" fmla="*/ 46569 h 97"/>
                <a:gd name="T46" fmla="*/ 39753 w 130"/>
                <a:gd name="T47" fmla="*/ 44766 h 97"/>
                <a:gd name="T48" fmla="*/ 44783 w 130"/>
                <a:gd name="T49" fmla="*/ 44156 h 97"/>
                <a:gd name="T50" fmla="*/ 45497 w 130"/>
                <a:gd name="T51" fmla="*/ 43686 h 97"/>
                <a:gd name="T52" fmla="*/ 45881 w 130"/>
                <a:gd name="T53" fmla="*/ 40392 h 97"/>
                <a:gd name="T54" fmla="*/ 45881 w 130"/>
                <a:gd name="T55" fmla="*/ 30927 h 97"/>
                <a:gd name="T56" fmla="*/ 45881 w 130"/>
                <a:gd name="T57" fmla="*/ 6930 h 97"/>
                <a:gd name="T58" fmla="*/ 35204 w 130"/>
                <a:gd name="T59" fmla="*/ 30594 h 97"/>
                <a:gd name="T60" fmla="*/ 31164 w 130"/>
                <a:gd name="T61" fmla="*/ 39643 h 97"/>
                <a:gd name="T62" fmla="*/ 28036 w 130"/>
                <a:gd name="T63" fmla="*/ 47626 h 97"/>
                <a:gd name="T64" fmla="*/ 26915 w 130"/>
                <a:gd name="T65" fmla="*/ 47626 h 97"/>
                <a:gd name="T66" fmla="*/ 26325 w 130"/>
                <a:gd name="T67" fmla="*/ 45793 h 97"/>
                <a:gd name="T68" fmla="*/ 23868 w 130"/>
                <a:gd name="T69" fmla="*/ 40697 h 97"/>
                <a:gd name="T70" fmla="*/ 8898 w 130"/>
                <a:gd name="T71" fmla="*/ 7930 h 97"/>
                <a:gd name="T72" fmla="*/ 8898 w 130"/>
                <a:gd name="T73" fmla="*/ 30927 h 97"/>
                <a:gd name="T74" fmla="*/ 8898 w 130"/>
                <a:gd name="T75" fmla="*/ 39643 h 97"/>
                <a:gd name="T76" fmla="*/ 9888 w 130"/>
                <a:gd name="T77" fmla="*/ 43686 h 97"/>
                <a:gd name="T78" fmla="*/ 10631 w 130"/>
                <a:gd name="T79" fmla="*/ 44156 h 97"/>
                <a:gd name="T80" fmla="*/ 15288 w 130"/>
                <a:gd name="T81" fmla="*/ 44766 h 97"/>
                <a:gd name="T82" fmla="*/ 15288 w 130"/>
                <a:gd name="T83" fmla="*/ 46569 h 97"/>
                <a:gd name="T84" fmla="*/ 7473 w 130"/>
                <a:gd name="T85" fmla="*/ 46569 h 97"/>
                <a:gd name="T86" fmla="*/ 0 w 130"/>
                <a:gd name="T87" fmla="*/ 46569 h 97"/>
                <a:gd name="T88" fmla="*/ 0 w 130"/>
                <a:gd name="T89" fmla="*/ 44766 h 97"/>
                <a:gd name="T90" fmla="*/ 4413 w 130"/>
                <a:gd name="T91" fmla="*/ 44156 h 97"/>
                <a:gd name="T92" fmla="*/ 5453 w 130"/>
                <a:gd name="T93" fmla="*/ 43686 h 97"/>
                <a:gd name="T94" fmla="*/ 5755 w 130"/>
                <a:gd name="T95" fmla="*/ 40392 h 97"/>
                <a:gd name="T96" fmla="*/ 6395 w 130"/>
                <a:gd name="T97" fmla="*/ 30927 h 97"/>
                <a:gd name="T98" fmla="*/ 6395 w 130"/>
                <a:gd name="T99" fmla="*/ 15727 h 97"/>
                <a:gd name="T100" fmla="*/ 5755 w 130"/>
                <a:gd name="T101" fmla="*/ 6930 h 97"/>
                <a:gd name="T102" fmla="*/ 5453 w 130"/>
                <a:gd name="T103" fmla="*/ 3347 h 97"/>
                <a:gd name="T104" fmla="*/ 4413 w 130"/>
                <a:gd name="T105" fmla="*/ 2523 h 97"/>
                <a:gd name="T106" fmla="*/ 0 w 130"/>
                <a:gd name="T107" fmla="*/ 1837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4" name="Freeform 27"/>
            <p:cNvSpPr>
              <a:spLocks noEditPoints="1"/>
            </p:cNvSpPr>
            <p:nvPr/>
          </p:nvSpPr>
          <p:spPr bwMode="auto">
            <a:xfrm>
              <a:off x="3566" y="738"/>
              <a:ext cx="166" cy="149"/>
            </a:xfrm>
            <a:custGeom>
              <a:avLst/>
              <a:gdLst>
                <a:gd name="T0" fmla="*/ 7009 w 107"/>
                <a:gd name="T1" fmla="*/ 45222 h 96"/>
                <a:gd name="T2" fmla="*/ 15404 w 107"/>
                <a:gd name="T3" fmla="*/ 45222 h 96"/>
                <a:gd name="T4" fmla="*/ 15404 w 107"/>
                <a:gd name="T5" fmla="*/ 43378 h 96"/>
                <a:gd name="T6" fmla="*/ 11071 w 107"/>
                <a:gd name="T7" fmla="*/ 43378 h 96"/>
                <a:gd name="T8" fmla="*/ 9929 w 107"/>
                <a:gd name="T9" fmla="*/ 42437 h 96"/>
                <a:gd name="T10" fmla="*/ 9929 w 107"/>
                <a:gd name="T11" fmla="*/ 41774 h 96"/>
                <a:gd name="T12" fmla="*/ 10874 w 107"/>
                <a:gd name="T13" fmla="*/ 38537 h 96"/>
                <a:gd name="T14" fmla="*/ 14112 w 107"/>
                <a:gd name="T15" fmla="*/ 30739 h 96"/>
                <a:gd name="T16" fmla="*/ 33229 w 107"/>
                <a:gd name="T17" fmla="*/ 30739 h 96"/>
                <a:gd name="T18" fmla="*/ 37313 w 107"/>
                <a:gd name="T19" fmla="*/ 40081 h 96"/>
                <a:gd name="T20" fmla="*/ 37961 w 107"/>
                <a:gd name="T21" fmla="*/ 41774 h 96"/>
                <a:gd name="T22" fmla="*/ 37313 w 107"/>
                <a:gd name="T23" fmla="*/ 42875 h 96"/>
                <a:gd name="T24" fmla="*/ 36635 w 107"/>
                <a:gd name="T25" fmla="*/ 43378 h 96"/>
                <a:gd name="T26" fmla="*/ 31751 w 107"/>
                <a:gd name="T27" fmla="*/ 43378 h 96"/>
                <a:gd name="T28" fmla="*/ 31751 w 107"/>
                <a:gd name="T29" fmla="*/ 45222 h 96"/>
                <a:gd name="T30" fmla="*/ 42601 w 107"/>
                <a:gd name="T31" fmla="*/ 45222 h 96"/>
                <a:gd name="T32" fmla="*/ 50137 w 107"/>
                <a:gd name="T33" fmla="*/ 45222 h 96"/>
                <a:gd name="T34" fmla="*/ 50137 w 107"/>
                <a:gd name="T35" fmla="*/ 43378 h 96"/>
                <a:gd name="T36" fmla="*/ 46551 w 107"/>
                <a:gd name="T37" fmla="*/ 42875 h 96"/>
                <a:gd name="T38" fmla="*/ 44837 w 107"/>
                <a:gd name="T39" fmla="*/ 41731 h 96"/>
                <a:gd name="T40" fmla="*/ 40603 w 107"/>
                <a:gd name="T41" fmla="*/ 32189 h 96"/>
                <a:gd name="T42" fmla="*/ 26172 w 107"/>
                <a:gd name="T43" fmla="*/ 0 h 96"/>
                <a:gd name="T44" fmla="*/ 24469 w 107"/>
                <a:gd name="T45" fmla="*/ 0 h 96"/>
                <a:gd name="T46" fmla="*/ 18629 w 107"/>
                <a:gd name="T47" fmla="*/ 13064 h 96"/>
                <a:gd name="T48" fmla="*/ 10272 w 107"/>
                <a:gd name="T49" fmla="*/ 30849 h 96"/>
                <a:gd name="T50" fmla="*/ 5967 w 107"/>
                <a:gd name="T51" fmla="*/ 40081 h 96"/>
                <a:gd name="T52" fmla="*/ 4268 w 107"/>
                <a:gd name="T53" fmla="*/ 42437 h 96"/>
                <a:gd name="T54" fmla="*/ 3216 w 107"/>
                <a:gd name="T55" fmla="*/ 43378 h 96"/>
                <a:gd name="T56" fmla="*/ 0 w 107"/>
                <a:gd name="T57" fmla="*/ 43378 h 96"/>
                <a:gd name="T58" fmla="*/ 0 w 107"/>
                <a:gd name="T59" fmla="*/ 45222 h 96"/>
                <a:gd name="T60" fmla="*/ 7009 w 107"/>
                <a:gd name="T61" fmla="*/ 45222 h 96"/>
                <a:gd name="T62" fmla="*/ 23898 w 107"/>
                <a:gd name="T63" fmla="*/ 8417 h 96"/>
                <a:gd name="T64" fmla="*/ 31751 w 107"/>
                <a:gd name="T65" fmla="*/ 27948 h 96"/>
                <a:gd name="T66" fmla="*/ 15404 w 107"/>
                <a:gd name="T67" fmla="*/ 27948 h 96"/>
                <a:gd name="T68" fmla="*/ 23898 w 107"/>
                <a:gd name="T69" fmla="*/ 8417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5" name="Freeform 28"/>
            <p:cNvSpPr>
              <a:spLocks/>
            </p:cNvSpPr>
            <p:nvPr/>
          </p:nvSpPr>
          <p:spPr bwMode="auto">
            <a:xfrm>
              <a:off x="3703" y="740"/>
              <a:ext cx="163" cy="147"/>
            </a:xfrm>
            <a:custGeom>
              <a:avLst/>
              <a:gdLst>
                <a:gd name="T0" fmla="*/ 36504 w 105"/>
                <a:gd name="T1" fmla="*/ 6479 h 95"/>
                <a:gd name="T2" fmla="*/ 38584 w 105"/>
                <a:gd name="T3" fmla="*/ 3163 h 95"/>
                <a:gd name="T4" fmla="*/ 37630 w 105"/>
                <a:gd name="T5" fmla="*/ 2287 h 95"/>
                <a:gd name="T6" fmla="*/ 33086 w 105"/>
                <a:gd name="T7" fmla="*/ 1749 h 95"/>
                <a:gd name="T8" fmla="*/ 33086 w 105"/>
                <a:gd name="T9" fmla="*/ 0 h 95"/>
                <a:gd name="T10" fmla="*/ 41821 w 105"/>
                <a:gd name="T11" fmla="*/ 0 h 95"/>
                <a:gd name="T12" fmla="*/ 49583 w 105"/>
                <a:gd name="T13" fmla="*/ 0 h 95"/>
                <a:gd name="T14" fmla="*/ 49583 w 105"/>
                <a:gd name="T15" fmla="*/ 1749 h 95"/>
                <a:gd name="T16" fmla="*/ 45303 w 105"/>
                <a:gd name="T17" fmla="*/ 2287 h 95"/>
                <a:gd name="T18" fmla="*/ 43580 w 105"/>
                <a:gd name="T19" fmla="*/ 3163 h 95"/>
                <a:gd name="T20" fmla="*/ 41149 w 105"/>
                <a:gd name="T21" fmla="*/ 5848 h 95"/>
                <a:gd name="T22" fmla="*/ 30885 w 105"/>
                <a:gd name="T23" fmla="*/ 19588 h 95"/>
                <a:gd name="T24" fmla="*/ 28073 w 105"/>
                <a:gd name="T25" fmla="*/ 24453 h 95"/>
                <a:gd name="T26" fmla="*/ 28073 w 105"/>
                <a:gd name="T27" fmla="*/ 26188 h 95"/>
                <a:gd name="T28" fmla="*/ 28073 w 105"/>
                <a:gd name="T29" fmla="*/ 28280 h 95"/>
                <a:gd name="T30" fmla="*/ 28073 w 105"/>
                <a:gd name="T31" fmla="*/ 36403 h 95"/>
                <a:gd name="T32" fmla="*/ 28270 w 105"/>
                <a:gd name="T33" fmla="*/ 40292 h 95"/>
                <a:gd name="T34" fmla="*/ 29741 w 105"/>
                <a:gd name="T35" fmla="*/ 40522 h 95"/>
                <a:gd name="T36" fmla="*/ 34305 w 105"/>
                <a:gd name="T37" fmla="*/ 40984 h 95"/>
                <a:gd name="T38" fmla="*/ 34305 w 105"/>
                <a:gd name="T39" fmla="*/ 42732 h 95"/>
                <a:gd name="T40" fmla="*/ 24855 w 105"/>
                <a:gd name="T41" fmla="*/ 42732 h 95"/>
                <a:gd name="T42" fmla="*/ 15274 w 105"/>
                <a:gd name="T43" fmla="*/ 42732 h 95"/>
                <a:gd name="T44" fmla="*/ 15274 w 105"/>
                <a:gd name="T45" fmla="*/ 40984 h 95"/>
                <a:gd name="T46" fmla="*/ 19832 w 105"/>
                <a:gd name="T47" fmla="*/ 40522 h 95"/>
                <a:gd name="T48" fmla="*/ 20774 w 105"/>
                <a:gd name="T49" fmla="*/ 40292 h 95"/>
                <a:gd name="T50" fmla="*/ 21313 w 105"/>
                <a:gd name="T51" fmla="*/ 37141 h 95"/>
                <a:gd name="T52" fmla="*/ 21511 w 105"/>
                <a:gd name="T53" fmla="*/ 28280 h 95"/>
                <a:gd name="T54" fmla="*/ 21511 w 105"/>
                <a:gd name="T55" fmla="*/ 25450 h 95"/>
                <a:gd name="T56" fmla="*/ 20313 w 105"/>
                <a:gd name="T57" fmla="*/ 22400 h 95"/>
                <a:gd name="T58" fmla="*/ 16423 w 105"/>
                <a:gd name="T59" fmla="*/ 17546 h 95"/>
                <a:gd name="T60" fmla="*/ 7801 w 105"/>
                <a:gd name="T61" fmla="*/ 5848 h 95"/>
                <a:gd name="T62" fmla="*/ 6056 w 105"/>
                <a:gd name="T63" fmla="*/ 3163 h 95"/>
                <a:gd name="T64" fmla="*/ 4280 w 105"/>
                <a:gd name="T65" fmla="*/ 2287 h 95"/>
                <a:gd name="T66" fmla="*/ 0 w 105"/>
                <a:gd name="T67" fmla="*/ 1749 h 95"/>
                <a:gd name="T68" fmla="*/ 0 w 105"/>
                <a:gd name="T69" fmla="*/ 0 h 95"/>
                <a:gd name="T70" fmla="*/ 7801 w 105"/>
                <a:gd name="T71" fmla="*/ 0 h 95"/>
                <a:gd name="T72" fmla="*/ 20313 w 105"/>
                <a:gd name="T73" fmla="*/ 0 h 95"/>
                <a:gd name="T74" fmla="*/ 20313 w 105"/>
                <a:gd name="T75" fmla="*/ 1749 h 95"/>
                <a:gd name="T76" fmla="*/ 15274 w 105"/>
                <a:gd name="T77" fmla="*/ 2287 h 95"/>
                <a:gd name="T78" fmla="*/ 14235 w 105"/>
                <a:gd name="T79" fmla="*/ 3163 h 95"/>
                <a:gd name="T80" fmla="*/ 16011 w 105"/>
                <a:gd name="T81" fmla="*/ 6479 h 95"/>
                <a:gd name="T82" fmla="*/ 25872 w 105"/>
                <a:gd name="T83" fmla="*/ 21666 h 95"/>
                <a:gd name="T84" fmla="*/ 36504 w 105"/>
                <a:gd name="T85" fmla="*/ 6479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6" name="Freeform 29"/>
            <p:cNvSpPr>
              <a:spLocks noEditPoints="1"/>
            </p:cNvSpPr>
            <p:nvPr/>
          </p:nvSpPr>
          <p:spPr bwMode="auto">
            <a:xfrm>
              <a:off x="3860" y="737"/>
              <a:ext cx="164" cy="154"/>
            </a:xfrm>
            <a:custGeom>
              <a:avLst/>
              <a:gdLst>
                <a:gd name="T0" fmla="*/ 8469 w 106"/>
                <a:gd name="T1" fmla="*/ 11625 h 99"/>
                <a:gd name="T2" fmla="*/ 13810 w 106"/>
                <a:gd name="T3" fmla="*/ 5070 h 99"/>
                <a:gd name="T4" fmla="*/ 22937 w 106"/>
                <a:gd name="T5" fmla="*/ 2508 h 99"/>
                <a:gd name="T6" fmla="*/ 29709 w 106"/>
                <a:gd name="T7" fmla="*/ 3901 h 99"/>
                <a:gd name="T8" fmla="*/ 34443 w 106"/>
                <a:gd name="T9" fmla="*/ 6228 h 99"/>
                <a:gd name="T10" fmla="*/ 37802 w 106"/>
                <a:gd name="T11" fmla="*/ 10183 h 99"/>
                <a:gd name="T12" fmla="*/ 39530 w 106"/>
                <a:gd name="T13" fmla="*/ 15070 h 99"/>
                <a:gd name="T14" fmla="*/ 40929 w 106"/>
                <a:gd name="T15" fmla="*/ 24640 h 99"/>
                <a:gd name="T16" fmla="*/ 39334 w 106"/>
                <a:gd name="T17" fmla="*/ 35529 h 99"/>
                <a:gd name="T18" fmla="*/ 33716 w 106"/>
                <a:gd name="T19" fmla="*/ 42719 h 99"/>
                <a:gd name="T20" fmla="*/ 24852 w 106"/>
                <a:gd name="T21" fmla="*/ 45424 h 99"/>
                <a:gd name="T22" fmla="*/ 18119 w 106"/>
                <a:gd name="T23" fmla="*/ 44358 h 99"/>
                <a:gd name="T24" fmla="*/ 12639 w 106"/>
                <a:gd name="T25" fmla="*/ 39989 h 99"/>
                <a:gd name="T26" fmla="*/ 8469 w 106"/>
                <a:gd name="T27" fmla="*/ 33281 h 99"/>
                <a:gd name="T28" fmla="*/ 7323 w 106"/>
                <a:gd name="T29" fmla="*/ 27726 h 99"/>
                <a:gd name="T30" fmla="*/ 6432 w 106"/>
                <a:gd name="T31" fmla="*/ 21904 h 99"/>
                <a:gd name="T32" fmla="*/ 8469 w 106"/>
                <a:gd name="T33" fmla="*/ 11625 h 99"/>
                <a:gd name="T34" fmla="*/ 1478 w 106"/>
                <a:gd name="T35" fmla="*/ 33281 h 99"/>
                <a:gd name="T36" fmla="*/ 5769 w 106"/>
                <a:gd name="T37" fmla="*/ 41823 h 99"/>
                <a:gd name="T38" fmla="*/ 13103 w 106"/>
                <a:gd name="T39" fmla="*/ 46643 h 99"/>
                <a:gd name="T40" fmla="*/ 22389 w 106"/>
                <a:gd name="T41" fmla="*/ 48090 h 99"/>
                <a:gd name="T42" fmla="*/ 40488 w 106"/>
                <a:gd name="T43" fmla="*/ 40903 h 99"/>
                <a:gd name="T44" fmla="*/ 47812 w 106"/>
                <a:gd name="T45" fmla="*/ 22489 h 99"/>
                <a:gd name="T46" fmla="*/ 47155 w 106"/>
                <a:gd name="T47" fmla="*/ 15840 h 99"/>
                <a:gd name="T48" fmla="*/ 45369 w 106"/>
                <a:gd name="T49" fmla="*/ 10624 h 99"/>
                <a:gd name="T50" fmla="*/ 40929 w 106"/>
                <a:gd name="T51" fmla="*/ 5121 h 99"/>
                <a:gd name="T52" fmla="*/ 33716 w 106"/>
                <a:gd name="T53" fmla="*/ 1612 h 99"/>
                <a:gd name="T54" fmla="*/ 24433 w 106"/>
                <a:gd name="T55" fmla="*/ 0 h 99"/>
                <a:gd name="T56" fmla="*/ 14471 w 106"/>
                <a:gd name="T57" fmla="*/ 1612 h 99"/>
                <a:gd name="T58" fmla="*/ 6432 w 106"/>
                <a:gd name="T59" fmla="*/ 6830 h 99"/>
                <a:gd name="T60" fmla="*/ 1478 w 106"/>
                <a:gd name="T61" fmla="*/ 14683 h 99"/>
                <a:gd name="T62" fmla="*/ 0 w 106"/>
                <a:gd name="T63" fmla="*/ 24200 h 99"/>
                <a:gd name="T64" fmla="*/ 1478 w 106"/>
                <a:gd name="T65" fmla="*/ 33281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8368" y="1371600"/>
            <a:ext cx="3840480" cy="4800600"/>
          </a:xfrm>
        </p:spPr>
        <p:txBody>
          <a:bodyPr/>
          <a:lstStyle>
            <a:lvl1pPr>
              <a:defRPr sz="24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371600"/>
            <a:ext cx="3840480" cy="4800600"/>
          </a:xfrm>
        </p:spPr>
        <p:txBody>
          <a:bodyPr/>
          <a:lstStyle>
            <a:lvl1pPr>
              <a:defRPr sz="24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Date Placeholder 4"/>
          <p:cNvSpPr>
            <a:spLocks noGrp="1"/>
          </p:cNvSpPr>
          <p:nvPr>
            <p:ph type="dt" sz="half" idx="10"/>
          </p:nvPr>
        </p:nvSpPr>
        <p:spPr/>
        <p:txBody>
          <a:bodyPr/>
          <a:lstStyle>
            <a:lvl1pPr>
              <a:defRPr/>
            </a:lvl1pPr>
          </a:lstStyle>
          <a:p>
            <a:pPr>
              <a:defRPr/>
            </a:pPr>
            <a:fld id="{1B49AC28-346F-1448-9EBA-85FEC6678EEB}" type="datetimeFigureOut">
              <a:rPr lang="en-US"/>
              <a:pPr>
                <a:defRPr/>
              </a:pPr>
              <a:t>1/17/13</a:t>
            </a:fld>
            <a:endParaRPr lang="en-US"/>
          </a:p>
        </p:txBody>
      </p:sp>
      <p:sp>
        <p:nvSpPr>
          <p:cNvPr id="18" name="Footer Placeholder 5"/>
          <p:cNvSpPr>
            <a:spLocks noGrp="1"/>
          </p:cNvSpPr>
          <p:nvPr>
            <p:ph type="ftr" sz="quarter" idx="11"/>
          </p:nvPr>
        </p:nvSpPr>
        <p:spPr/>
        <p:txBody>
          <a:bodyPr/>
          <a:lstStyle>
            <a:lvl1pPr>
              <a:defRPr/>
            </a:lvl1pPr>
          </a:lstStyle>
          <a:p>
            <a:pPr>
              <a:defRPr/>
            </a:pPr>
            <a:endParaRPr lang="en-US"/>
          </a:p>
        </p:txBody>
      </p:sp>
      <p:sp>
        <p:nvSpPr>
          <p:cNvPr id="19" name="Slide Number Placeholder 6"/>
          <p:cNvSpPr>
            <a:spLocks noGrp="1"/>
          </p:cNvSpPr>
          <p:nvPr>
            <p:ph type="sldNum" sz="quarter" idx="12"/>
          </p:nvPr>
        </p:nvSpPr>
        <p:spPr/>
        <p:txBody>
          <a:bodyPr/>
          <a:lstStyle>
            <a:lvl1pPr>
              <a:defRPr/>
            </a:lvl1pPr>
          </a:lstStyle>
          <a:p>
            <a:pPr>
              <a:defRPr/>
            </a:pPr>
            <a:fld id="{B009E5CE-F4EE-6346-A1DE-644E1C6FE514}" type="slidenum">
              <a:rPr lang="en-US"/>
              <a:pPr>
                <a:defRPr/>
              </a:pPr>
              <a:t>‹#›</a:t>
            </a:fld>
            <a:endParaRPr lang="en-US"/>
          </a:p>
        </p:txBody>
      </p:sp>
    </p:spTree>
    <p:extLst>
      <p:ext uri="{BB962C8B-B14F-4D97-AF65-F5344CB8AC3E}">
        <p14:creationId xmlns:p14="http://schemas.microsoft.com/office/powerpoint/2010/main" val="1567919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7" name="Group 18"/>
          <p:cNvGrpSpPr>
            <a:grpSpLocks/>
          </p:cNvGrpSpPr>
          <p:nvPr/>
        </p:nvGrpSpPr>
        <p:grpSpPr bwMode="auto">
          <a:xfrm>
            <a:off x="120650" y="6299200"/>
            <a:ext cx="420688" cy="458788"/>
            <a:chOff x="3293" y="737"/>
            <a:chExt cx="796" cy="867"/>
          </a:xfrm>
        </p:grpSpPr>
        <p:sp>
          <p:nvSpPr>
            <p:cNvPr id="8" name="Freeform 19"/>
            <p:cNvSpPr>
              <a:spLocks noEditPoints="1"/>
            </p:cNvSpPr>
            <p:nvPr/>
          </p:nvSpPr>
          <p:spPr bwMode="auto">
            <a:xfrm>
              <a:off x="3413" y="1159"/>
              <a:ext cx="556" cy="445"/>
            </a:xfrm>
            <a:custGeom>
              <a:avLst/>
              <a:gdLst>
                <a:gd name="T0" fmla="*/ 129086 w 359"/>
                <a:gd name="T1" fmla="*/ 0 h 287"/>
                <a:gd name="T2" fmla="*/ 94751 w 359"/>
                <a:gd name="T3" fmla="*/ 0 h 287"/>
                <a:gd name="T4" fmla="*/ 94751 w 359"/>
                <a:gd name="T5" fmla="*/ 39800 h 287"/>
                <a:gd name="T6" fmla="*/ 111389 w 359"/>
                <a:gd name="T7" fmla="*/ 79329 h 287"/>
                <a:gd name="T8" fmla="*/ 111389 w 359"/>
                <a:gd name="T9" fmla="*/ 73955 h 287"/>
                <a:gd name="T10" fmla="*/ 102310 w 359"/>
                <a:gd name="T11" fmla="*/ 44601 h 287"/>
                <a:gd name="T12" fmla="*/ 102310 w 359"/>
                <a:gd name="T13" fmla="*/ 34403 h 287"/>
                <a:gd name="T14" fmla="*/ 115585 w 359"/>
                <a:gd name="T15" fmla="*/ 34403 h 287"/>
                <a:gd name="T16" fmla="*/ 115585 w 359"/>
                <a:gd name="T17" fmla="*/ 79329 h 287"/>
                <a:gd name="T18" fmla="*/ 82291 w 359"/>
                <a:gd name="T19" fmla="*/ 130018 h 287"/>
                <a:gd name="T20" fmla="*/ 48327 w 359"/>
                <a:gd name="T21" fmla="*/ 82108 h 287"/>
                <a:gd name="T22" fmla="*/ 69011 w 359"/>
                <a:gd name="T23" fmla="*/ 39800 h 287"/>
                <a:gd name="T24" fmla="*/ 69011 w 359"/>
                <a:gd name="T25" fmla="*/ 34403 h 287"/>
                <a:gd name="T26" fmla="*/ 82291 w 359"/>
                <a:gd name="T27" fmla="*/ 34403 h 287"/>
                <a:gd name="T28" fmla="*/ 90530 w 359"/>
                <a:gd name="T29" fmla="*/ 34403 h 287"/>
                <a:gd name="T30" fmla="*/ 90530 w 359"/>
                <a:gd name="T31" fmla="*/ 25981 h 287"/>
                <a:gd name="T32" fmla="*/ 82291 w 359"/>
                <a:gd name="T33" fmla="*/ 25981 h 287"/>
                <a:gd name="T34" fmla="*/ 69011 w 359"/>
                <a:gd name="T35" fmla="*/ 25981 h 287"/>
                <a:gd name="T36" fmla="*/ 69011 w 359"/>
                <a:gd name="T37" fmla="*/ 25981 h 287"/>
                <a:gd name="T38" fmla="*/ 61358 w 359"/>
                <a:gd name="T39" fmla="*/ 25981 h 287"/>
                <a:gd name="T40" fmla="*/ 61358 w 359"/>
                <a:gd name="T41" fmla="*/ 25981 h 287"/>
                <a:gd name="T42" fmla="*/ 40746 w 359"/>
                <a:gd name="T43" fmla="*/ 25981 h 287"/>
                <a:gd name="T44" fmla="*/ 40746 w 359"/>
                <a:gd name="T45" fmla="*/ 73955 h 287"/>
                <a:gd name="T46" fmla="*/ 40746 w 359"/>
                <a:gd name="T47" fmla="*/ 78469 h 287"/>
                <a:gd name="T48" fmla="*/ 40746 w 359"/>
                <a:gd name="T49" fmla="*/ 78469 h 287"/>
                <a:gd name="T50" fmla="*/ 48327 w 359"/>
                <a:gd name="T51" fmla="*/ 71888 h 287"/>
                <a:gd name="T52" fmla="*/ 48327 w 359"/>
                <a:gd name="T53" fmla="*/ 71888 h 287"/>
                <a:gd name="T54" fmla="*/ 48327 w 359"/>
                <a:gd name="T55" fmla="*/ 34403 h 287"/>
                <a:gd name="T56" fmla="*/ 61358 w 359"/>
                <a:gd name="T57" fmla="*/ 34403 h 287"/>
                <a:gd name="T58" fmla="*/ 61358 w 359"/>
                <a:gd name="T59" fmla="*/ 34403 h 287"/>
                <a:gd name="T60" fmla="*/ 61358 w 359"/>
                <a:gd name="T61" fmla="*/ 44601 h 287"/>
                <a:gd name="T62" fmla="*/ 34308 w 359"/>
                <a:gd name="T63" fmla="*/ 86344 h 287"/>
                <a:gd name="T64" fmla="*/ 7645 w 359"/>
                <a:gd name="T65" fmla="*/ 44601 h 287"/>
                <a:gd name="T66" fmla="*/ 7645 w 359"/>
                <a:gd name="T67" fmla="*/ 8364 h 287"/>
                <a:gd name="T68" fmla="*/ 34308 w 359"/>
                <a:gd name="T69" fmla="*/ 8364 h 287"/>
                <a:gd name="T70" fmla="*/ 61358 w 359"/>
                <a:gd name="T71" fmla="*/ 8364 h 287"/>
                <a:gd name="T72" fmla="*/ 61358 w 359"/>
                <a:gd name="T73" fmla="*/ 22188 h 287"/>
                <a:gd name="T74" fmla="*/ 69011 w 359"/>
                <a:gd name="T75" fmla="*/ 22188 h 287"/>
                <a:gd name="T76" fmla="*/ 69011 w 359"/>
                <a:gd name="T77" fmla="*/ 0 h 287"/>
                <a:gd name="T78" fmla="*/ 34308 w 359"/>
                <a:gd name="T79" fmla="*/ 0 h 287"/>
                <a:gd name="T80" fmla="*/ 0 w 359"/>
                <a:gd name="T81" fmla="*/ 0 h 287"/>
                <a:gd name="T82" fmla="*/ 0 w 359"/>
                <a:gd name="T83" fmla="*/ 39800 h 287"/>
                <a:gd name="T84" fmla="*/ 34308 w 359"/>
                <a:gd name="T85" fmla="*/ 89143 h 287"/>
                <a:gd name="T86" fmla="*/ 41517 w 359"/>
                <a:gd name="T87" fmla="*/ 86344 h 287"/>
                <a:gd name="T88" fmla="*/ 82291 w 359"/>
                <a:gd name="T89" fmla="*/ 133219 h 287"/>
                <a:gd name="T90" fmla="*/ 122972 w 359"/>
                <a:gd name="T91" fmla="*/ 86344 h 287"/>
                <a:gd name="T92" fmla="*/ 129086 w 359"/>
                <a:gd name="T93" fmla="*/ 89143 h 287"/>
                <a:gd name="T94" fmla="*/ 163893 w 359"/>
                <a:gd name="T95" fmla="*/ 39800 h 287"/>
                <a:gd name="T96" fmla="*/ 163893 w 359"/>
                <a:gd name="T97" fmla="*/ 0 h 287"/>
                <a:gd name="T98" fmla="*/ 129086 w 359"/>
                <a:gd name="T99" fmla="*/ 0 h 287"/>
                <a:gd name="T100" fmla="*/ 155799 w 359"/>
                <a:gd name="T101" fmla="*/ 44601 h 287"/>
                <a:gd name="T102" fmla="*/ 129086 w 359"/>
                <a:gd name="T103" fmla="*/ 86344 h 287"/>
                <a:gd name="T104" fmla="*/ 123234 w 359"/>
                <a:gd name="T105" fmla="*/ 83195 h 287"/>
                <a:gd name="T106" fmla="*/ 123858 w 359"/>
                <a:gd name="T107" fmla="*/ 73955 h 287"/>
                <a:gd name="T108" fmla="*/ 123858 w 359"/>
                <a:gd name="T109" fmla="*/ 25981 h 287"/>
                <a:gd name="T110" fmla="*/ 102310 w 359"/>
                <a:gd name="T111" fmla="*/ 25981 h 287"/>
                <a:gd name="T112" fmla="*/ 102310 w 359"/>
                <a:gd name="T113" fmla="*/ 8364 h 287"/>
                <a:gd name="T114" fmla="*/ 129086 w 359"/>
                <a:gd name="T115" fmla="*/ 8364 h 287"/>
                <a:gd name="T116" fmla="*/ 155799 w 359"/>
                <a:gd name="T117" fmla="*/ 8364 h 287"/>
                <a:gd name="T118" fmla="*/ 155799 w 359"/>
                <a:gd name="T119" fmla="*/ 44601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20"/>
            <p:cNvSpPr>
              <a:spLocks/>
            </p:cNvSpPr>
            <p:nvPr/>
          </p:nvSpPr>
          <p:spPr bwMode="auto">
            <a:xfrm>
              <a:off x="3456" y="939"/>
              <a:ext cx="118" cy="149"/>
            </a:xfrm>
            <a:custGeom>
              <a:avLst/>
              <a:gdLst>
                <a:gd name="T0" fmla="*/ 2762 w 76"/>
                <a:gd name="T1" fmla="*/ 45222 h 96"/>
                <a:gd name="T2" fmla="*/ 2762 w 76"/>
                <a:gd name="T3" fmla="*/ 43378 h 96"/>
                <a:gd name="T4" fmla="*/ 5911 w 76"/>
                <a:gd name="T5" fmla="*/ 41774 h 96"/>
                <a:gd name="T6" fmla="*/ 6060 w 76"/>
                <a:gd name="T7" fmla="*/ 41731 h 96"/>
                <a:gd name="T8" fmla="*/ 6060 w 76"/>
                <a:gd name="T9" fmla="*/ 37574 h 96"/>
                <a:gd name="T10" fmla="*/ 6658 w 76"/>
                <a:gd name="T11" fmla="*/ 32189 h 96"/>
                <a:gd name="T12" fmla="*/ 6658 w 76"/>
                <a:gd name="T13" fmla="*/ 15251 h 96"/>
                <a:gd name="T14" fmla="*/ 6060 w 76"/>
                <a:gd name="T15" fmla="*/ 6641 h 96"/>
                <a:gd name="T16" fmla="*/ 5911 w 76"/>
                <a:gd name="T17" fmla="*/ 2757 h 96"/>
                <a:gd name="T18" fmla="*/ 4998 w 76"/>
                <a:gd name="T19" fmla="*/ 2364 h 96"/>
                <a:gd name="T20" fmla="*/ 0 w 76"/>
                <a:gd name="T21" fmla="*/ 1776 h 96"/>
                <a:gd name="T22" fmla="*/ 0 w 76"/>
                <a:gd name="T23" fmla="*/ 0 h 96"/>
                <a:gd name="T24" fmla="*/ 10036 w 76"/>
                <a:gd name="T25" fmla="*/ 0 h 96"/>
                <a:gd name="T26" fmla="*/ 19445 w 76"/>
                <a:gd name="T27" fmla="*/ 0 h 96"/>
                <a:gd name="T28" fmla="*/ 19445 w 76"/>
                <a:gd name="T29" fmla="*/ 1776 h 96"/>
                <a:gd name="T30" fmla="*/ 14609 w 76"/>
                <a:gd name="T31" fmla="*/ 2364 h 96"/>
                <a:gd name="T32" fmla="*/ 13744 w 76"/>
                <a:gd name="T33" fmla="*/ 2757 h 96"/>
                <a:gd name="T34" fmla="*/ 13100 w 76"/>
                <a:gd name="T35" fmla="*/ 6053 h 96"/>
                <a:gd name="T36" fmla="*/ 12795 w 76"/>
                <a:gd name="T37" fmla="*/ 15251 h 96"/>
                <a:gd name="T38" fmla="*/ 12795 w 76"/>
                <a:gd name="T39" fmla="*/ 36739 h 96"/>
                <a:gd name="T40" fmla="*/ 13100 w 76"/>
                <a:gd name="T41" fmla="*/ 41774 h 96"/>
                <a:gd name="T42" fmla="*/ 18706 w 76"/>
                <a:gd name="T43" fmla="*/ 42437 h 96"/>
                <a:gd name="T44" fmla="*/ 31579 w 76"/>
                <a:gd name="T45" fmla="*/ 40998 h 96"/>
                <a:gd name="T46" fmla="*/ 32652 w 76"/>
                <a:gd name="T47" fmla="*/ 38537 h 96"/>
                <a:gd name="T48" fmla="*/ 34155 w 76"/>
                <a:gd name="T49" fmla="*/ 33353 h 96"/>
                <a:gd name="T50" fmla="*/ 35936 w 76"/>
                <a:gd name="T51" fmla="*/ 33353 h 96"/>
                <a:gd name="T52" fmla="*/ 34352 w 76"/>
                <a:gd name="T53" fmla="*/ 44523 h 96"/>
                <a:gd name="T54" fmla="*/ 32652 w 76"/>
                <a:gd name="T55" fmla="*/ 45222 h 96"/>
                <a:gd name="T56" fmla="*/ 27005 w 76"/>
                <a:gd name="T57" fmla="*/ 45222 h 96"/>
                <a:gd name="T58" fmla="*/ 9409 w 76"/>
                <a:gd name="T59" fmla="*/ 44523 h 96"/>
                <a:gd name="T60" fmla="*/ 2762 w 76"/>
                <a:gd name="T61" fmla="*/ 45222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21"/>
            <p:cNvSpPr>
              <a:spLocks noEditPoints="1"/>
            </p:cNvSpPr>
            <p:nvPr/>
          </p:nvSpPr>
          <p:spPr bwMode="auto">
            <a:xfrm>
              <a:off x="3588" y="939"/>
              <a:ext cx="65" cy="149"/>
            </a:xfrm>
            <a:custGeom>
              <a:avLst/>
              <a:gdLst>
                <a:gd name="T0" fmla="*/ 18989 w 42"/>
                <a:gd name="T1" fmla="*/ 42875 h 96"/>
                <a:gd name="T2" fmla="*/ 18989 w 42"/>
                <a:gd name="T3" fmla="*/ 45222 h 96"/>
                <a:gd name="T4" fmla="*/ 10033 w 42"/>
                <a:gd name="T5" fmla="*/ 44523 h 96"/>
                <a:gd name="T6" fmla="*/ 0 w 42"/>
                <a:gd name="T7" fmla="*/ 45222 h 96"/>
                <a:gd name="T8" fmla="*/ 0 w 42"/>
                <a:gd name="T9" fmla="*/ 42875 h 96"/>
                <a:gd name="T10" fmla="*/ 4440 w 42"/>
                <a:gd name="T11" fmla="*/ 42875 h 96"/>
                <a:gd name="T12" fmla="*/ 5853 w 42"/>
                <a:gd name="T13" fmla="*/ 41774 h 96"/>
                <a:gd name="T14" fmla="*/ 6483 w 42"/>
                <a:gd name="T15" fmla="*/ 39027 h 96"/>
                <a:gd name="T16" fmla="*/ 6483 w 42"/>
                <a:gd name="T17" fmla="*/ 29705 h 96"/>
                <a:gd name="T18" fmla="*/ 6483 w 42"/>
                <a:gd name="T19" fmla="*/ 15251 h 96"/>
                <a:gd name="T20" fmla="*/ 6483 w 42"/>
                <a:gd name="T21" fmla="*/ 6641 h 96"/>
                <a:gd name="T22" fmla="*/ 5853 w 42"/>
                <a:gd name="T23" fmla="*/ 2757 h 96"/>
                <a:gd name="T24" fmla="*/ 4440 w 42"/>
                <a:gd name="T25" fmla="*/ 2364 h 96"/>
                <a:gd name="T26" fmla="*/ 0 w 42"/>
                <a:gd name="T27" fmla="*/ 1776 h 96"/>
                <a:gd name="T28" fmla="*/ 0 w 42"/>
                <a:gd name="T29" fmla="*/ 0 h 96"/>
                <a:gd name="T30" fmla="*/ 9631 w 42"/>
                <a:gd name="T31" fmla="*/ 0 h 96"/>
                <a:gd name="T32" fmla="*/ 18989 w 42"/>
                <a:gd name="T33" fmla="*/ 0 h 96"/>
                <a:gd name="T34" fmla="*/ 18989 w 42"/>
                <a:gd name="T35" fmla="*/ 1776 h 96"/>
                <a:gd name="T36" fmla="*/ 14526 w 42"/>
                <a:gd name="T37" fmla="*/ 2364 h 96"/>
                <a:gd name="T38" fmla="*/ 13138 w 42"/>
                <a:gd name="T39" fmla="*/ 2757 h 96"/>
                <a:gd name="T40" fmla="*/ 12666 w 42"/>
                <a:gd name="T41" fmla="*/ 6053 h 96"/>
                <a:gd name="T42" fmla="*/ 12666 w 42"/>
                <a:gd name="T43" fmla="*/ 15251 h 96"/>
                <a:gd name="T44" fmla="*/ 12666 w 42"/>
                <a:gd name="T45" fmla="*/ 29705 h 96"/>
                <a:gd name="T46" fmla="*/ 12666 w 42"/>
                <a:gd name="T47" fmla="*/ 38316 h 96"/>
                <a:gd name="T48" fmla="*/ 13138 w 42"/>
                <a:gd name="T49" fmla="*/ 41774 h 96"/>
                <a:gd name="T50" fmla="*/ 14526 w 42"/>
                <a:gd name="T51" fmla="*/ 42875 h 96"/>
                <a:gd name="T52" fmla="*/ 18989 w 42"/>
                <a:gd name="T53" fmla="*/ 42875 h 96"/>
                <a:gd name="T54" fmla="*/ 12666 w 42"/>
                <a:gd name="T55" fmla="*/ 6053 h 96"/>
                <a:gd name="T56" fmla="*/ 12666 w 42"/>
                <a:gd name="T57" fmla="*/ 15251 h 96"/>
                <a:gd name="T58" fmla="*/ 12666 w 42"/>
                <a:gd name="T59" fmla="*/ 29705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22"/>
            <p:cNvSpPr>
              <a:spLocks/>
            </p:cNvSpPr>
            <p:nvPr/>
          </p:nvSpPr>
          <p:spPr bwMode="auto">
            <a:xfrm>
              <a:off x="3677" y="939"/>
              <a:ext cx="172" cy="152"/>
            </a:xfrm>
            <a:custGeom>
              <a:avLst/>
              <a:gdLst>
                <a:gd name="T0" fmla="*/ 0 w 111"/>
                <a:gd name="T1" fmla="*/ 44719 h 98"/>
                <a:gd name="T2" fmla="*/ 0 w 111"/>
                <a:gd name="T3" fmla="*/ 42439 h 98"/>
                <a:gd name="T4" fmla="*/ 4487 w 111"/>
                <a:gd name="T5" fmla="*/ 42126 h 98"/>
                <a:gd name="T6" fmla="*/ 4960 w 111"/>
                <a:gd name="T7" fmla="*/ 41507 h 98"/>
                <a:gd name="T8" fmla="*/ 5546 w 111"/>
                <a:gd name="T9" fmla="*/ 38281 h 98"/>
                <a:gd name="T10" fmla="*/ 5919 w 111"/>
                <a:gd name="T11" fmla="*/ 31278 h 98"/>
                <a:gd name="T12" fmla="*/ 5919 w 111"/>
                <a:gd name="T13" fmla="*/ 5653 h 98"/>
                <a:gd name="T14" fmla="*/ 5919 w 111"/>
                <a:gd name="T15" fmla="*/ 4265 h 98"/>
                <a:gd name="T16" fmla="*/ 4487 w 111"/>
                <a:gd name="T17" fmla="*/ 2750 h 98"/>
                <a:gd name="T18" fmla="*/ 3201 w 111"/>
                <a:gd name="T19" fmla="*/ 1773 h 98"/>
                <a:gd name="T20" fmla="*/ 0 w 111"/>
                <a:gd name="T21" fmla="*/ 1773 h 98"/>
                <a:gd name="T22" fmla="*/ 0 w 111"/>
                <a:gd name="T23" fmla="*/ 0 h 98"/>
                <a:gd name="T24" fmla="*/ 6953 w 111"/>
                <a:gd name="T25" fmla="*/ 0 h 98"/>
                <a:gd name="T26" fmla="*/ 11910 w 111"/>
                <a:gd name="T27" fmla="*/ 0 h 98"/>
                <a:gd name="T28" fmla="*/ 15722 w 111"/>
                <a:gd name="T29" fmla="*/ 4982 h 98"/>
                <a:gd name="T30" fmla="*/ 22673 w 111"/>
                <a:gd name="T31" fmla="*/ 13002 h 98"/>
                <a:gd name="T32" fmla="*/ 31975 w 111"/>
                <a:gd name="T33" fmla="*/ 24304 h 98"/>
                <a:gd name="T34" fmla="*/ 39376 w 111"/>
                <a:gd name="T35" fmla="*/ 33080 h 98"/>
                <a:gd name="T36" fmla="*/ 42543 w 111"/>
                <a:gd name="T37" fmla="*/ 36517 h 98"/>
                <a:gd name="T38" fmla="*/ 42543 w 111"/>
                <a:gd name="T39" fmla="*/ 13599 h 98"/>
                <a:gd name="T40" fmla="*/ 42543 w 111"/>
                <a:gd name="T41" fmla="*/ 5964 h 98"/>
                <a:gd name="T42" fmla="*/ 41808 w 111"/>
                <a:gd name="T43" fmla="*/ 2750 h 98"/>
                <a:gd name="T44" fmla="*/ 41210 w 111"/>
                <a:gd name="T45" fmla="*/ 2350 h 98"/>
                <a:gd name="T46" fmla="*/ 36851 w 111"/>
                <a:gd name="T47" fmla="*/ 1773 h 98"/>
                <a:gd name="T48" fmla="*/ 36851 w 111"/>
                <a:gd name="T49" fmla="*/ 0 h 98"/>
                <a:gd name="T50" fmla="*/ 44409 w 111"/>
                <a:gd name="T51" fmla="*/ 0 h 98"/>
                <a:gd name="T52" fmla="*/ 51239 w 111"/>
                <a:gd name="T53" fmla="*/ 0 h 98"/>
                <a:gd name="T54" fmla="*/ 51239 w 111"/>
                <a:gd name="T55" fmla="*/ 1773 h 98"/>
                <a:gd name="T56" fmla="*/ 47033 w 111"/>
                <a:gd name="T57" fmla="*/ 2350 h 98"/>
                <a:gd name="T58" fmla="*/ 46020 w 111"/>
                <a:gd name="T59" fmla="*/ 2750 h 98"/>
                <a:gd name="T60" fmla="*/ 45436 w 111"/>
                <a:gd name="T61" fmla="*/ 5964 h 98"/>
                <a:gd name="T62" fmla="*/ 45436 w 111"/>
                <a:gd name="T63" fmla="*/ 13599 h 98"/>
                <a:gd name="T64" fmla="*/ 45436 w 111"/>
                <a:gd name="T65" fmla="*/ 28526 h 98"/>
                <a:gd name="T66" fmla="*/ 45436 w 111"/>
                <a:gd name="T67" fmla="*/ 45761 h 98"/>
                <a:gd name="T68" fmla="*/ 42543 w 111"/>
                <a:gd name="T69" fmla="*/ 45761 h 98"/>
                <a:gd name="T70" fmla="*/ 41808 w 111"/>
                <a:gd name="T71" fmla="*/ 44719 h 98"/>
                <a:gd name="T72" fmla="*/ 40987 w 111"/>
                <a:gd name="T73" fmla="*/ 44244 h 98"/>
                <a:gd name="T74" fmla="*/ 40087 w 111"/>
                <a:gd name="T75" fmla="*/ 43270 h 98"/>
                <a:gd name="T76" fmla="*/ 35827 w 111"/>
                <a:gd name="T77" fmla="*/ 38755 h 98"/>
                <a:gd name="T78" fmla="*/ 31767 w 111"/>
                <a:gd name="T79" fmla="*/ 33753 h 98"/>
                <a:gd name="T80" fmla="*/ 8594 w 111"/>
                <a:gd name="T81" fmla="*/ 6615 h 98"/>
                <a:gd name="T82" fmla="*/ 8594 w 111"/>
                <a:gd name="T83" fmla="*/ 30619 h 98"/>
                <a:gd name="T84" fmla="*/ 9172 w 111"/>
                <a:gd name="T85" fmla="*/ 38281 h 98"/>
                <a:gd name="T86" fmla="*/ 9172 w 111"/>
                <a:gd name="T87" fmla="*/ 41507 h 98"/>
                <a:gd name="T88" fmla="*/ 10146 w 111"/>
                <a:gd name="T89" fmla="*/ 42126 h 98"/>
                <a:gd name="T90" fmla="*/ 14685 w 111"/>
                <a:gd name="T91" fmla="*/ 42439 h 98"/>
                <a:gd name="T92" fmla="*/ 14685 w 111"/>
                <a:gd name="T93" fmla="*/ 44719 h 98"/>
                <a:gd name="T94" fmla="*/ 8279 w 111"/>
                <a:gd name="T95" fmla="*/ 44244 h 98"/>
                <a:gd name="T96" fmla="*/ 0 w 111"/>
                <a:gd name="T97" fmla="*/ 4471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23"/>
            <p:cNvSpPr>
              <a:spLocks/>
            </p:cNvSpPr>
            <p:nvPr/>
          </p:nvSpPr>
          <p:spPr bwMode="auto">
            <a:xfrm>
              <a:off x="3869" y="939"/>
              <a:ext cx="64" cy="149"/>
            </a:xfrm>
            <a:custGeom>
              <a:avLst/>
              <a:gdLst>
                <a:gd name="T0" fmla="*/ 20970 w 41"/>
                <a:gd name="T1" fmla="*/ 42875 h 96"/>
                <a:gd name="T2" fmla="*/ 20970 w 41"/>
                <a:gd name="T3" fmla="*/ 45222 h 96"/>
                <a:gd name="T4" fmla="*/ 10860 w 41"/>
                <a:gd name="T5" fmla="*/ 44523 h 96"/>
                <a:gd name="T6" fmla="*/ 0 w 41"/>
                <a:gd name="T7" fmla="*/ 45222 h 96"/>
                <a:gd name="T8" fmla="*/ 0 w 41"/>
                <a:gd name="T9" fmla="*/ 42875 h 96"/>
                <a:gd name="T10" fmla="*/ 5226 w 41"/>
                <a:gd name="T11" fmla="*/ 42875 h 96"/>
                <a:gd name="T12" fmla="*/ 6277 w 41"/>
                <a:gd name="T13" fmla="*/ 41774 h 96"/>
                <a:gd name="T14" fmla="*/ 6447 w 41"/>
                <a:gd name="T15" fmla="*/ 39027 h 96"/>
                <a:gd name="T16" fmla="*/ 7166 w 41"/>
                <a:gd name="T17" fmla="*/ 29705 h 96"/>
                <a:gd name="T18" fmla="*/ 7166 w 41"/>
                <a:gd name="T19" fmla="*/ 15251 h 96"/>
                <a:gd name="T20" fmla="*/ 6447 w 41"/>
                <a:gd name="T21" fmla="*/ 6641 h 96"/>
                <a:gd name="T22" fmla="*/ 6277 w 41"/>
                <a:gd name="T23" fmla="*/ 2757 h 96"/>
                <a:gd name="T24" fmla="*/ 5226 w 41"/>
                <a:gd name="T25" fmla="*/ 2364 h 96"/>
                <a:gd name="T26" fmla="*/ 0 w 41"/>
                <a:gd name="T27" fmla="*/ 1776 h 96"/>
                <a:gd name="T28" fmla="*/ 0 w 41"/>
                <a:gd name="T29" fmla="*/ 0 h 96"/>
                <a:gd name="T30" fmla="*/ 10064 w 41"/>
                <a:gd name="T31" fmla="*/ 0 h 96"/>
                <a:gd name="T32" fmla="*/ 20970 w 41"/>
                <a:gd name="T33" fmla="*/ 0 h 96"/>
                <a:gd name="T34" fmla="*/ 20970 w 41"/>
                <a:gd name="T35" fmla="*/ 1776 h 96"/>
                <a:gd name="T36" fmla="*/ 15710 w 41"/>
                <a:gd name="T37" fmla="*/ 2364 h 96"/>
                <a:gd name="T38" fmla="*/ 14522 w 41"/>
                <a:gd name="T39" fmla="*/ 2757 h 96"/>
                <a:gd name="T40" fmla="*/ 13813 w 41"/>
                <a:gd name="T41" fmla="*/ 6053 h 96"/>
                <a:gd name="T42" fmla="*/ 13813 w 41"/>
                <a:gd name="T43" fmla="*/ 15251 h 96"/>
                <a:gd name="T44" fmla="*/ 13813 w 41"/>
                <a:gd name="T45" fmla="*/ 29705 h 96"/>
                <a:gd name="T46" fmla="*/ 13813 w 41"/>
                <a:gd name="T47" fmla="*/ 38316 h 96"/>
                <a:gd name="T48" fmla="*/ 14522 w 41"/>
                <a:gd name="T49" fmla="*/ 41774 h 96"/>
                <a:gd name="T50" fmla="*/ 15710 w 41"/>
                <a:gd name="T51" fmla="*/ 42875 h 96"/>
                <a:gd name="T52" fmla="*/ 20970 w 41"/>
                <a:gd name="T53" fmla="*/ 42875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24"/>
            <p:cNvSpPr>
              <a:spLocks/>
            </p:cNvSpPr>
            <p:nvPr/>
          </p:nvSpPr>
          <p:spPr bwMode="auto">
            <a:xfrm>
              <a:off x="3943" y="935"/>
              <a:ext cx="146" cy="156"/>
            </a:xfrm>
            <a:custGeom>
              <a:avLst/>
              <a:gdLst>
                <a:gd name="T0" fmla="*/ 44772 w 94"/>
                <a:gd name="T1" fmla="*/ 43454 h 100"/>
                <a:gd name="T2" fmla="*/ 43159 w 94"/>
                <a:gd name="T3" fmla="*/ 46786 h 100"/>
                <a:gd name="T4" fmla="*/ 35559 w 94"/>
                <a:gd name="T5" fmla="*/ 49672 h 100"/>
                <a:gd name="T6" fmla="*/ 27125 w 94"/>
                <a:gd name="T7" fmla="*/ 50424 h 100"/>
                <a:gd name="T8" fmla="*/ 17464 w 94"/>
                <a:gd name="T9" fmla="*/ 48979 h 100"/>
                <a:gd name="T10" fmla="*/ 10051 w 94"/>
                <a:gd name="T11" fmla="*/ 45139 h 100"/>
                <a:gd name="T12" fmla="*/ 4295 w 94"/>
                <a:gd name="T13" fmla="*/ 39460 h 100"/>
                <a:gd name="T14" fmla="*/ 1024 w 94"/>
                <a:gd name="T15" fmla="*/ 32763 h 100"/>
                <a:gd name="T16" fmla="*/ 0 w 94"/>
                <a:gd name="T17" fmla="*/ 25295 h 100"/>
                <a:gd name="T18" fmla="*/ 7775 w 94"/>
                <a:gd name="T19" fmla="*/ 7062 h 100"/>
                <a:gd name="T20" fmla="*/ 28218 w 94"/>
                <a:gd name="T21" fmla="*/ 0 h 100"/>
                <a:gd name="T22" fmla="*/ 33737 w 94"/>
                <a:gd name="T23" fmla="*/ 677 h 100"/>
                <a:gd name="T24" fmla="*/ 39863 w 94"/>
                <a:gd name="T25" fmla="*/ 1647 h 100"/>
                <a:gd name="T26" fmla="*/ 44772 w 94"/>
                <a:gd name="T27" fmla="*/ 2902 h 100"/>
                <a:gd name="T28" fmla="*/ 43159 w 94"/>
                <a:gd name="T29" fmla="*/ 6413 h 100"/>
                <a:gd name="T30" fmla="*/ 42714 w 94"/>
                <a:gd name="T31" fmla="*/ 13282 h 100"/>
                <a:gd name="T32" fmla="*/ 40333 w 94"/>
                <a:gd name="T33" fmla="*/ 13282 h 100"/>
                <a:gd name="T34" fmla="*/ 40333 w 94"/>
                <a:gd name="T35" fmla="*/ 9192 h 100"/>
                <a:gd name="T36" fmla="*/ 37095 w 94"/>
                <a:gd name="T37" fmla="*/ 4527 h 100"/>
                <a:gd name="T38" fmla="*/ 27125 w 94"/>
                <a:gd name="T39" fmla="*/ 2569 h 100"/>
                <a:gd name="T40" fmla="*/ 18905 w 94"/>
                <a:gd name="T41" fmla="*/ 4008 h 100"/>
                <a:gd name="T42" fmla="*/ 13241 w 94"/>
                <a:gd name="T43" fmla="*/ 7437 h 100"/>
                <a:gd name="T44" fmla="*/ 9254 w 94"/>
                <a:gd name="T45" fmla="*/ 14340 h 100"/>
                <a:gd name="T46" fmla="*/ 7775 w 94"/>
                <a:gd name="T47" fmla="*/ 23735 h 100"/>
                <a:gd name="T48" fmla="*/ 13789 w 94"/>
                <a:gd name="T49" fmla="*/ 40440 h 100"/>
                <a:gd name="T50" fmla="*/ 29991 w 94"/>
                <a:gd name="T51" fmla="*/ 46786 h 100"/>
                <a:gd name="T52" fmla="*/ 38547 w 94"/>
                <a:gd name="T53" fmla="*/ 45243 h 100"/>
                <a:gd name="T54" fmla="*/ 43828 w 94"/>
                <a:gd name="T55" fmla="*/ 42335 h 100"/>
                <a:gd name="T56" fmla="*/ 44772 w 94"/>
                <a:gd name="T57" fmla="*/ 4345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4" name="Freeform 25"/>
            <p:cNvSpPr>
              <a:spLocks/>
            </p:cNvSpPr>
            <p:nvPr/>
          </p:nvSpPr>
          <p:spPr bwMode="auto">
            <a:xfrm>
              <a:off x="3293" y="935"/>
              <a:ext cx="146" cy="156"/>
            </a:xfrm>
            <a:custGeom>
              <a:avLst/>
              <a:gdLst>
                <a:gd name="T0" fmla="*/ 44772 w 94"/>
                <a:gd name="T1" fmla="*/ 43454 h 100"/>
                <a:gd name="T2" fmla="*/ 43159 w 94"/>
                <a:gd name="T3" fmla="*/ 46786 h 100"/>
                <a:gd name="T4" fmla="*/ 35559 w 94"/>
                <a:gd name="T5" fmla="*/ 49672 h 100"/>
                <a:gd name="T6" fmla="*/ 27125 w 94"/>
                <a:gd name="T7" fmla="*/ 50424 h 100"/>
                <a:gd name="T8" fmla="*/ 17464 w 94"/>
                <a:gd name="T9" fmla="*/ 48979 h 100"/>
                <a:gd name="T10" fmla="*/ 10051 w 94"/>
                <a:gd name="T11" fmla="*/ 45139 h 100"/>
                <a:gd name="T12" fmla="*/ 4295 w 94"/>
                <a:gd name="T13" fmla="*/ 39460 h 100"/>
                <a:gd name="T14" fmla="*/ 1024 w 94"/>
                <a:gd name="T15" fmla="*/ 32763 h 100"/>
                <a:gd name="T16" fmla="*/ 0 w 94"/>
                <a:gd name="T17" fmla="*/ 25295 h 100"/>
                <a:gd name="T18" fmla="*/ 7775 w 94"/>
                <a:gd name="T19" fmla="*/ 7062 h 100"/>
                <a:gd name="T20" fmla="*/ 28218 w 94"/>
                <a:gd name="T21" fmla="*/ 0 h 100"/>
                <a:gd name="T22" fmla="*/ 33737 w 94"/>
                <a:gd name="T23" fmla="*/ 677 h 100"/>
                <a:gd name="T24" fmla="*/ 39863 w 94"/>
                <a:gd name="T25" fmla="*/ 1647 h 100"/>
                <a:gd name="T26" fmla="*/ 44772 w 94"/>
                <a:gd name="T27" fmla="*/ 2902 h 100"/>
                <a:gd name="T28" fmla="*/ 43159 w 94"/>
                <a:gd name="T29" fmla="*/ 6413 h 100"/>
                <a:gd name="T30" fmla="*/ 42714 w 94"/>
                <a:gd name="T31" fmla="*/ 13282 h 100"/>
                <a:gd name="T32" fmla="*/ 41018 w 94"/>
                <a:gd name="T33" fmla="*/ 13282 h 100"/>
                <a:gd name="T34" fmla="*/ 40333 w 94"/>
                <a:gd name="T35" fmla="*/ 9192 h 100"/>
                <a:gd name="T36" fmla="*/ 37095 w 94"/>
                <a:gd name="T37" fmla="*/ 4527 h 100"/>
                <a:gd name="T38" fmla="*/ 27125 w 94"/>
                <a:gd name="T39" fmla="*/ 2569 h 100"/>
                <a:gd name="T40" fmla="*/ 18905 w 94"/>
                <a:gd name="T41" fmla="*/ 4008 h 100"/>
                <a:gd name="T42" fmla="*/ 13241 w 94"/>
                <a:gd name="T43" fmla="*/ 7437 h 100"/>
                <a:gd name="T44" fmla="*/ 9254 w 94"/>
                <a:gd name="T45" fmla="*/ 14340 h 100"/>
                <a:gd name="T46" fmla="*/ 7775 w 94"/>
                <a:gd name="T47" fmla="*/ 23735 h 100"/>
                <a:gd name="T48" fmla="*/ 13789 w 94"/>
                <a:gd name="T49" fmla="*/ 40440 h 100"/>
                <a:gd name="T50" fmla="*/ 29991 w 94"/>
                <a:gd name="T51" fmla="*/ 46786 h 100"/>
                <a:gd name="T52" fmla="*/ 38547 w 94"/>
                <a:gd name="T53" fmla="*/ 45243 h 100"/>
                <a:gd name="T54" fmla="*/ 43828 w 94"/>
                <a:gd name="T55" fmla="*/ 42335 h 100"/>
                <a:gd name="T56" fmla="*/ 44772 w 94"/>
                <a:gd name="T57" fmla="*/ 4345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5" name="Freeform 26"/>
            <p:cNvSpPr>
              <a:spLocks/>
            </p:cNvSpPr>
            <p:nvPr/>
          </p:nvSpPr>
          <p:spPr bwMode="auto">
            <a:xfrm>
              <a:off x="3357" y="740"/>
              <a:ext cx="201" cy="151"/>
            </a:xfrm>
            <a:custGeom>
              <a:avLst/>
              <a:gdLst>
                <a:gd name="T0" fmla="*/ 0 w 130"/>
                <a:gd name="T1" fmla="*/ 1837 h 97"/>
                <a:gd name="T2" fmla="*/ 0 w 130"/>
                <a:gd name="T3" fmla="*/ 0 h 97"/>
                <a:gd name="T4" fmla="*/ 6395 w 130"/>
                <a:gd name="T5" fmla="*/ 0 h 97"/>
                <a:gd name="T6" fmla="*/ 12182 w 130"/>
                <a:gd name="T7" fmla="*/ 0 h 97"/>
                <a:gd name="T8" fmla="*/ 17026 w 130"/>
                <a:gd name="T9" fmla="*/ 11705 h 97"/>
                <a:gd name="T10" fmla="*/ 29122 w 130"/>
                <a:gd name="T11" fmla="*/ 37214 h 97"/>
                <a:gd name="T12" fmla="*/ 39753 w 130"/>
                <a:gd name="T13" fmla="*/ 13808 h 97"/>
                <a:gd name="T14" fmla="*/ 45497 w 130"/>
                <a:gd name="T15" fmla="*/ 0 h 97"/>
                <a:gd name="T16" fmla="*/ 51314 w 130"/>
                <a:gd name="T17" fmla="*/ 0 h 97"/>
                <a:gd name="T18" fmla="*/ 58066 w 130"/>
                <a:gd name="T19" fmla="*/ 0 h 97"/>
                <a:gd name="T20" fmla="*/ 58066 w 130"/>
                <a:gd name="T21" fmla="*/ 1837 h 97"/>
                <a:gd name="T22" fmla="*/ 53715 w 130"/>
                <a:gd name="T23" fmla="*/ 2523 h 97"/>
                <a:gd name="T24" fmla="*/ 52339 w 130"/>
                <a:gd name="T25" fmla="*/ 3347 h 97"/>
                <a:gd name="T26" fmla="*/ 52214 w 130"/>
                <a:gd name="T27" fmla="*/ 6277 h 97"/>
                <a:gd name="T28" fmla="*/ 51711 w 130"/>
                <a:gd name="T29" fmla="*/ 15727 h 97"/>
                <a:gd name="T30" fmla="*/ 51711 w 130"/>
                <a:gd name="T31" fmla="*/ 30927 h 97"/>
                <a:gd name="T32" fmla="*/ 52214 w 130"/>
                <a:gd name="T33" fmla="*/ 39643 h 97"/>
                <a:gd name="T34" fmla="*/ 52339 w 130"/>
                <a:gd name="T35" fmla="*/ 43686 h 97"/>
                <a:gd name="T36" fmla="*/ 53715 w 130"/>
                <a:gd name="T37" fmla="*/ 44156 h 97"/>
                <a:gd name="T38" fmla="*/ 58066 w 130"/>
                <a:gd name="T39" fmla="*/ 44766 h 97"/>
                <a:gd name="T40" fmla="*/ 58066 w 130"/>
                <a:gd name="T41" fmla="*/ 46569 h 97"/>
                <a:gd name="T42" fmla="*/ 49115 w 130"/>
                <a:gd name="T43" fmla="*/ 46569 h 97"/>
                <a:gd name="T44" fmla="*/ 39753 w 130"/>
                <a:gd name="T45" fmla="*/ 46569 h 97"/>
                <a:gd name="T46" fmla="*/ 39753 w 130"/>
                <a:gd name="T47" fmla="*/ 44766 h 97"/>
                <a:gd name="T48" fmla="*/ 44783 w 130"/>
                <a:gd name="T49" fmla="*/ 44156 h 97"/>
                <a:gd name="T50" fmla="*/ 45497 w 130"/>
                <a:gd name="T51" fmla="*/ 43686 h 97"/>
                <a:gd name="T52" fmla="*/ 45881 w 130"/>
                <a:gd name="T53" fmla="*/ 40392 h 97"/>
                <a:gd name="T54" fmla="*/ 45881 w 130"/>
                <a:gd name="T55" fmla="*/ 30927 h 97"/>
                <a:gd name="T56" fmla="*/ 45881 w 130"/>
                <a:gd name="T57" fmla="*/ 6930 h 97"/>
                <a:gd name="T58" fmla="*/ 35204 w 130"/>
                <a:gd name="T59" fmla="*/ 30594 h 97"/>
                <a:gd name="T60" fmla="*/ 31164 w 130"/>
                <a:gd name="T61" fmla="*/ 39643 h 97"/>
                <a:gd name="T62" fmla="*/ 28036 w 130"/>
                <a:gd name="T63" fmla="*/ 47626 h 97"/>
                <a:gd name="T64" fmla="*/ 26915 w 130"/>
                <a:gd name="T65" fmla="*/ 47626 h 97"/>
                <a:gd name="T66" fmla="*/ 26325 w 130"/>
                <a:gd name="T67" fmla="*/ 45793 h 97"/>
                <a:gd name="T68" fmla="*/ 23868 w 130"/>
                <a:gd name="T69" fmla="*/ 40697 h 97"/>
                <a:gd name="T70" fmla="*/ 8898 w 130"/>
                <a:gd name="T71" fmla="*/ 7930 h 97"/>
                <a:gd name="T72" fmla="*/ 8898 w 130"/>
                <a:gd name="T73" fmla="*/ 30927 h 97"/>
                <a:gd name="T74" fmla="*/ 8898 w 130"/>
                <a:gd name="T75" fmla="*/ 39643 h 97"/>
                <a:gd name="T76" fmla="*/ 9888 w 130"/>
                <a:gd name="T77" fmla="*/ 43686 h 97"/>
                <a:gd name="T78" fmla="*/ 10631 w 130"/>
                <a:gd name="T79" fmla="*/ 44156 h 97"/>
                <a:gd name="T80" fmla="*/ 15288 w 130"/>
                <a:gd name="T81" fmla="*/ 44766 h 97"/>
                <a:gd name="T82" fmla="*/ 15288 w 130"/>
                <a:gd name="T83" fmla="*/ 46569 h 97"/>
                <a:gd name="T84" fmla="*/ 7473 w 130"/>
                <a:gd name="T85" fmla="*/ 46569 h 97"/>
                <a:gd name="T86" fmla="*/ 0 w 130"/>
                <a:gd name="T87" fmla="*/ 46569 h 97"/>
                <a:gd name="T88" fmla="*/ 0 w 130"/>
                <a:gd name="T89" fmla="*/ 44766 h 97"/>
                <a:gd name="T90" fmla="*/ 4413 w 130"/>
                <a:gd name="T91" fmla="*/ 44156 h 97"/>
                <a:gd name="T92" fmla="*/ 5453 w 130"/>
                <a:gd name="T93" fmla="*/ 43686 h 97"/>
                <a:gd name="T94" fmla="*/ 5755 w 130"/>
                <a:gd name="T95" fmla="*/ 40392 h 97"/>
                <a:gd name="T96" fmla="*/ 6395 w 130"/>
                <a:gd name="T97" fmla="*/ 30927 h 97"/>
                <a:gd name="T98" fmla="*/ 6395 w 130"/>
                <a:gd name="T99" fmla="*/ 15727 h 97"/>
                <a:gd name="T100" fmla="*/ 5755 w 130"/>
                <a:gd name="T101" fmla="*/ 6930 h 97"/>
                <a:gd name="T102" fmla="*/ 5453 w 130"/>
                <a:gd name="T103" fmla="*/ 3347 h 97"/>
                <a:gd name="T104" fmla="*/ 4413 w 130"/>
                <a:gd name="T105" fmla="*/ 2523 h 97"/>
                <a:gd name="T106" fmla="*/ 0 w 130"/>
                <a:gd name="T107" fmla="*/ 1837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6" name="Freeform 27"/>
            <p:cNvSpPr>
              <a:spLocks noEditPoints="1"/>
            </p:cNvSpPr>
            <p:nvPr/>
          </p:nvSpPr>
          <p:spPr bwMode="auto">
            <a:xfrm>
              <a:off x="3566" y="738"/>
              <a:ext cx="166" cy="149"/>
            </a:xfrm>
            <a:custGeom>
              <a:avLst/>
              <a:gdLst>
                <a:gd name="T0" fmla="*/ 7009 w 107"/>
                <a:gd name="T1" fmla="*/ 45222 h 96"/>
                <a:gd name="T2" fmla="*/ 15404 w 107"/>
                <a:gd name="T3" fmla="*/ 45222 h 96"/>
                <a:gd name="T4" fmla="*/ 15404 w 107"/>
                <a:gd name="T5" fmla="*/ 43378 h 96"/>
                <a:gd name="T6" fmla="*/ 11071 w 107"/>
                <a:gd name="T7" fmla="*/ 43378 h 96"/>
                <a:gd name="T8" fmla="*/ 9929 w 107"/>
                <a:gd name="T9" fmla="*/ 42437 h 96"/>
                <a:gd name="T10" fmla="*/ 9929 w 107"/>
                <a:gd name="T11" fmla="*/ 41774 h 96"/>
                <a:gd name="T12" fmla="*/ 10874 w 107"/>
                <a:gd name="T13" fmla="*/ 38537 h 96"/>
                <a:gd name="T14" fmla="*/ 14112 w 107"/>
                <a:gd name="T15" fmla="*/ 30739 h 96"/>
                <a:gd name="T16" fmla="*/ 33229 w 107"/>
                <a:gd name="T17" fmla="*/ 30739 h 96"/>
                <a:gd name="T18" fmla="*/ 37313 w 107"/>
                <a:gd name="T19" fmla="*/ 40081 h 96"/>
                <a:gd name="T20" fmla="*/ 37961 w 107"/>
                <a:gd name="T21" fmla="*/ 41774 h 96"/>
                <a:gd name="T22" fmla="*/ 37313 w 107"/>
                <a:gd name="T23" fmla="*/ 42875 h 96"/>
                <a:gd name="T24" fmla="*/ 36635 w 107"/>
                <a:gd name="T25" fmla="*/ 43378 h 96"/>
                <a:gd name="T26" fmla="*/ 31751 w 107"/>
                <a:gd name="T27" fmla="*/ 43378 h 96"/>
                <a:gd name="T28" fmla="*/ 31751 w 107"/>
                <a:gd name="T29" fmla="*/ 45222 h 96"/>
                <a:gd name="T30" fmla="*/ 42601 w 107"/>
                <a:gd name="T31" fmla="*/ 45222 h 96"/>
                <a:gd name="T32" fmla="*/ 50137 w 107"/>
                <a:gd name="T33" fmla="*/ 45222 h 96"/>
                <a:gd name="T34" fmla="*/ 50137 w 107"/>
                <a:gd name="T35" fmla="*/ 43378 h 96"/>
                <a:gd name="T36" fmla="*/ 46551 w 107"/>
                <a:gd name="T37" fmla="*/ 42875 h 96"/>
                <a:gd name="T38" fmla="*/ 44837 w 107"/>
                <a:gd name="T39" fmla="*/ 41731 h 96"/>
                <a:gd name="T40" fmla="*/ 40603 w 107"/>
                <a:gd name="T41" fmla="*/ 32189 h 96"/>
                <a:gd name="T42" fmla="*/ 26172 w 107"/>
                <a:gd name="T43" fmla="*/ 0 h 96"/>
                <a:gd name="T44" fmla="*/ 24469 w 107"/>
                <a:gd name="T45" fmla="*/ 0 h 96"/>
                <a:gd name="T46" fmla="*/ 18629 w 107"/>
                <a:gd name="T47" fmla="*/ 13064 h 96"/>
                <a:gd name="T48" fmla="*/ 10272 w 107"/>
                <a:gd name="T49" fmla="*/ 30849 h 96"/>
                <a:gd name="T50" fmla="*/ 5967 w 107"/>
                <a:gd name="T51" fmla="*/ 40081 h 96"/>
                <a:gd name="T52" fmla="*/ 4268 w 107"/>
                <a:gd name="T53" fmla="*/ 42437 h 96"/>
                <a:gd name="T54" fmla="*/ 3216 w 107"/>
                <a:gd name="T55" fmla="*/ 43378 h 96"/>
                <a:gd name="T56" fmla="*/ 0 w 107"/>
                <a:gd name="T57" fmla="*/ 43378 h 96"/>
                <a:gd name="T58" fmla="*/ 0 w 107"/>
                <a:gd name="T59" fmla="*/ 45222 h 96"/>
                <a:gd name="T60" fmla="*/ 7009 w 107"/>
                <a:gd name="T61" fmla="*/ 45222 h 96"/>
                <a:gd name="T62" fmla="*/ 23898 w 107"/>
                <a:gd name="T63" fmla="*/ 8417 h 96"/>
                <a:gd name="T64" fmla="*/ 31751 w 107"/>
                <a:gd name="T65" fmla="*/ 27948 h 96"/>
                <a:gd name="T66" fmla="*/ 15404 w 107"/>
                <a:gd name="T67" fmla="*/ 27948 h 96"/>
                <a:gd name="T68" fmla="*/ 23898 w 107"/>
                <a:gd name="T69" fmla="*/ 8417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7" name="Freeform 28"/>
            <p:cNvSpPr>
              <a:spLocks/>
            </p:cNvSpPr>
            <p:nvPr/>
          </p:nvSpPr>
          <p:spPr bwMode="auto">
            <a:xfrm>
              <a:off x="3703" y="740"/>
              <a:ext cx="163" cy="147"/>
            </a:xfrm>
            <a:custGeom>
              <a:avLst/>
              <a:gdLst>
                <a:gd name="T0" fmla="*/ 36504 w 105"/>
                <a:gd name="T1" fmla="*/ 6479 h 95"/>
                <a:gd name="T2" fmla="*/ 38584 w 105"/>
                <a:gd name="T3" fmla="*/ 3163 h 95"/>
                <a:gd name="T4" fmla="*/ 37630 w 105"/>
                <a:gd name="T5" fmla="*/ 2287 h 95"/>
                <a:gd name="T6" fmla="*/ 33086 w 105"/>
                <a:gd name="T7" fmla="*/ 1749 h 95"/>
                <a:gd name="T8" fmla="*/ 33086 w 105"/>
                <a:gd name="T9" fmla="*/ 0 h 95"/>
                <a:gd name="T10" fmla="*/ 41821 w 105"/>
                <a:gd name="T11" fmla="*/ 0 h 95"/>
                <a:gd name="T12" fmla="*/ 49583 w 105"/>
                <a:gd name="T13" fmla="*/ 0 h 95"/>
                <a:gd name="T14" fmla="*/ 49583 w 105"/>
                <a:gd name="T15" fmla="*/ 1749 h 95"/>
                <a:gd name="T16" fmla="*/ 45303 w 105"/>
                <a:gd name="T17" fmla="*/ 2287 h 95"/>
                <a:gd name="T18" fmla="*/ 43580 w 105"/>
                <a:gd name="T19" fmla="*/ 3163 h 95"/>
                <a:gd name="T20" fmla="*/ 41149 w 105"/>
                <a:gd name="T21" fmla="*/ 5848 h 95"/>
                <a:gd name="T22" fmla="*/ 30885 w 105"/>
                <a:gd name="T23" fmla="*/ 19588 h 95"/>
                <a:gd name="T24" fmla="*/ 28073 w 105"/>
                <a:gd name="T25" fmla="*/ 24453 h 95"/>
                <a:gd name="T26" fmla="*/ 28073 w 105"/>
                <a:gd name="T27" fmla="*/ 26188 h 95"/>
                <a:gd name="T28" fmla="*/ 28073 w 105"/>
                <a:gd name="T29" fmla="*/ 28280 h 95"/>
                <a:gd name="T30" fmla="*/ 28073 w 105"/>
                <a:gd name="T31" fmla="*/ 36403 h 95"/>
                <a:gd name="T32" fmla="*/ 28270 w 105"/>
                <a:gd name="T33" fmla="*/ 40292 h 95"/>
                <a:gd name="T34" fmla="*/ 29741 w 105"/>
                <a:gd name="T35" fmla="*/ 40522 h 95"/>
                <a:gd name="T36" fmla="*/ 34305 w 105"/>
                <a:gd name="T37" fmla="*/ 40984 h 95"/>
                <a:gd name="T38" fmla="*/ 34305 w 105"/>
                <a:gd name="T39" fmla="*/ 42732 h 95"/>
                <a:gd name="T40" fmla="*/ 24855 w 105"/>
                <a:gd name="T41" fmla="*/ 42732 h 95"/>
                <a:gd name="T42" fmla="*/ 15274 w 105"/>
                <a:gd name="T43" fmla="*/ 42732 h 95"/>
                <a:gd name="T44" fmla="*/ 15274 w 105"/>
                <a:gd name="T45" fmla="*/ 40984 h 95"/>
                <a:gd name="T46" fmla="*/ 19832 w 105"/>
                <a:gd name="T47" fmla="*/ 40522 h 95"/>
                <a:gd name="T48" fmla="*/ 20774 w 105"/>
                <a:gd name="T49" fmla="*/ 40292 h 95"/>
                <a:gd name="T50" fmla="*/ 21313 w 105"/>
                <a:gd name="T51" fmla="*/ 37141 h 95"/>
                <a:gd name="T52" fmla="*/ 21511 w 105"/>
                <a:gd name="T53" fmla="*/ 28280 h 95"/>
                <a:gd name="T54" fmla="*/ 21511 w 105"/>
                <a:gd name="T55" fmla="*/ 25450 h 95"/>
                <a:gd name="T56" fmla="*/ 20313 w 105"/>
                <a:gd name="T57" fmla="*/ 22400 h 95"/>
                <a:gd name="T58" fmla="*/ 16423 w 105"/>
                <a:gd name="T59" fmla="*/ 17546 h 95"/>
                <a:gd name="T60" fmla="*/ 7801 w 105"/>
                <a:gd name="T61" fmla="*/ 5848 h 95"/>
                <a:gd name="T62" fmla="*/ 6056 w 105"/>
                <a:gd name="T63" fmla="*/ 3163 h 95"/>
                <a:gd name="T64" fmla="*/ 4280 w 105"/>
                <a:gd name="T65" fmla="*/ 2287 h 95"/>
                <a:gd name="T66" fmla="*/ 0 w 105"/>
                <a:gd name="T67" fmla="*/ 1749 h 95"/>
                <a:gd name="T68" fmla="*/ 0 w 105"/>
                <a:gd name="T69" fmla="*/ 0 h 95"/>
                <a:gd name="T70" fmla="*/ 7801 w 105"/>
                <a:gd name="T71" fmla="*/ 0 h 95"/>
                <a:gd name="T72" fmla="*/ 20313 w 105"/>
                <a:gd name="T73" fmla="*/ 0 h 95"/>
                <a:gd name="T74" fmla="*/ 20313 w 105"/>
                <a:gd name="T75" fmla="*/ 1749 h 95"/>
                <a:gd name="T76" fmla="*/ 15274 w 105"/>
                <a:gd name="T77" fmla="*/ 2287 h 95"/>
                <a:gd name="T78" fmla="*/ 14235 w 105"/>
                <a:gd name="T79" fmla="*/ 3163 h 95"/>
                <a:gd name="T80" fmla="*/ 16011 w 105"/>
                <a:gd name="T81" fmla="*/ 6479 h 95"/>
                <a:gd name="T82" fmla="*/ 25872 w 105"/>
                <a:gd name="T83" fmla="*/ 21666 h 95"/>
                <a:gd name="T84" fmla="*/ 36504 w 105"/>
                <a:gd name="T85" fmla="*/ 6479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8" name="Freeform 29"/>
            <p:cNvSpPr>
              <a:spLocks noEditPoints="1"/>
            </p:cNvSpPr>
            <p:nvPr/>
          </p:nvSpPr>
          <p:spPr bwMode="auto">
            <a:xfrm>
              <a:off x="3860" y="737"/>
              <a:ext cx="164" cy="154"/>
            </a:xfrm>
            <a:custGeom>
              <a:avLst/>
              <a:gdLst>
                <a:gd name="T0" fmla="*/ 8469 w 106"/>
                <a:gd name="T1" fmla="*/ 11625 h 99"/>
                <a:gd name="T2" fmla="*/ 13810 w 106"/>
                <a:gd name="T3" fmla="*/ 5070 h 99"/>
                <a:gd name="T4" fmla="*/ 22937 w 106"/>
                <a:gd name="T5" fmla="*/ 2508 h 99"/>
                <a:gd name="T6" fmla="*/ 29709 w 106"/>
                <a:gd name="T7" fmla="*/ 3901 h 99"/>
                <a:gd name="T8" fmla="*/ 34443 w 106"/>
                <a:gd name="T9" fmla="*/ 6228 h 99"/>
                <a:gd name="T10" fmla="*/ 37802 w 106"/>
                <a:gd name="T11" fmla="*/ 10183 h 99"/>
                <a:gd name="T12" fmla="*/ 39530 w 106"/>
                <a:gd name="T13" fmla="*/ 15070 h 99"/>
                <a:gd name="T14" fmla="*/ 40929 w 106"/>
                <a:gd name="T15" fmla="*/ 24640 h 99"/>
                <a:gd name="T16" fmla="*/ 39334 w 106"/>
                <a:gd name="T17" fmla="*/ 35529 h 99"/>
                <a:gd name="T18" fmla="*/ 33716 w 106"/>
                <a:gd name="T19" fmla="*/ 42719 h 99"/>
                <a:gd name="T20" fmla="*/ 24852 w 106"/>
                <a:gd name="T21" fmla="*/ 45424 h 99"/>
                <a:gd name="T22" fmla="*/ 18119 w 106"/>
                <a:gd name="T23" fmla="*/ 44358 h 99"/>
                <a:gd name="T24" fmla="*/ 12639 w 106"/>
                <a:gd name="T25" fmla="*/ 39989 h 99"/>
                <a:gd name="T26" fmla="*/ 8469 w 106"/>
                <a:gd name="T27" fmla="*/ 33281 h 99"/>
                <a:gd name="T28" fmla="*/ 7323 w 106"/>
                <a:gd name="T29" fmla="*/ 27726 h 99"/>
                <a:gd name="T30" fmla="*/ 6432 w 106"/>
                <a:gd name="T31" fmla="*/ 21904 h 99"/>
                <a:gd name="T32" fmla="*/ 8469 w 106"/>
                <a:gd name="T33" fmla="*/ 11625 h 99"/>
                <a:gd name="T34" fmla="*/ 1478 w 106"/>
                <a:gd name="T35" fmla="*/ 33281 h 99"/>
                <a:gd name="T36" fmla="*/ 5769 w 106"/>
                <a:gd name="T37" fmla="*/ 41823 h 99"/>
                <a:gd name="T38" fmla="*/ 13103 w 106"/>
                <a:gd name="T39" fmla="*/ 46643 h 99"/>
                <a:gd name="T40" fmla="*/ 22389 w 106"/>
                <a:gd name="T41" fmla="*/ 48090 h 99"/>
                <a:gd name="T42" fmla="*/ 40488 w 106"/>
                <a:gd name="T43" fmla="*/ 40903 h 99"/>
                <a:gd name="T44" fmla="*/ 47812 w 106"/>
                <a:gd name="T45" fmla="*/ 22489 h 99"/>
                <a:gd name="T46" fmla="*/ 47155 w 106"/>
                <a:gd name="T47" fmla="*/ 15840 h 99"/>
                <a:gd name="T48" fmla="*/ 45369 w 106"/>
                <a:gd name="T49" fmla="*/ 10624 h 99"/>
                <a:gd name="T50" fmla="*/ 40929 w 106"/>
                <a:gd name="T51" fmla="*/ 5121 h 99"/>
                <a:gd name="T52" fmla="*/ 33716 w 106"/>
                <a:gd name="T53" fmla="*/ 1612 h 99"/>
                <a:gd name="T54" fmla="*/ 24433 w 106"/>
                <a:gd name="T55" fmla="*/ 0 h 99"/>
                <a:gd name="T56" fmla="*/ 14471 w 106"/>
                <a:gd name="T57" fmla="*/ 1612 h 99"/>
                <a:gd name="T58" fmla="*/ 6432 w 106"/>
                <a:gd name="T59" fmla="*/ 6830 h 99"/>
                <a:gd name="T60" fmla="*/ 1478 w 106"/>
                <a:gd name="T61" fmla="*/ 14683 h 99"/>
                <a:gd name="T62" fmla="*/ 0 w 106"/>
                <a:gd name="T63" fmla="*/ 24200 h 99"/>
                <a:gd name="T64" fmla="*/ 1478 w 106"/>
                <a:gd name="T65" fmla="*/ 33281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8368" y="1371600"/>
            <a:ext cx="3840480" cy="80467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58368" y="2174875"/>
            <a:ext cx="3840480" cy="3986784"/>
          </a:xfrm>
        </p:spPr>
        <p:txBody>
          <a:bodyPr/>
          <a:lstStyle>
            <a:lvl1pPr>
              <a:defRPr sz="2400"/>
            </a:lvl1pPr>
            <a:lvl2pPr>
              <a:defRPr sz="2400"/>
            </a:lvl2pPr>
            <a:lvl3pPr>
              <a:defRPr sz="2400"/>
            </a:lvl3pPr>
            <a:lvl4pPr>
              <a:defRPr sz="2400"/>
            </a:lvl4pPr>
            <a:lvl5pPr>
              <a:defRPr sz="2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371600"/>
            <a:ext cx="3840480" cy="80467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3840480" cy="3986784"/>
          </a:xfrm>
        </p:spPr>
        <p:txBody>
          <a:bodyPr/>
          <a:lstStyle>
            <a:lvl1pPr>
              <a:defRPr sz="2400"/>
            </a:lvl1pPr>
            <a:lvl2pPr>
              <a:defRPr sz="2400"/>
            </a:lvl2pPr>
            <a:lvl3pPr>
              <a:defRPr sz="2400"/>
            </a:lvl3pPr>
            <a:lvl4pPr>
              <a:defRPr sz="2400"/>
            </a:lvl4pPr>
            <a:lvl5pPr>
              <a:defRPr sz="2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9" name="Date Placeholder 6"/>
          <p:cNvSpPr>
            <a:spLocks noGrp="1"/>
          </p:cNvSpPr>
          <p:nvPr>
            <p:ph type="dt" sz="half" idx="10"/>
          </p:nvPr>
        </p:nvSpPr>
        <p:spPr/>
        <p:txBody>
          <a:bodyPr/>
          <a:lstStyle>
            <a:lvl1pPr>
              <a:defRPr/>
            </a:lvl1pPr>
          </a:lstStyle>
          <a:p>
            <a:pPr>
              <a:defRPr/>
            </a:pPr>
            <a:fld id="{505BF094-C7FE-234E-83CD-F07D97BE5EFD}" type="datetimeFigureOut">
              <a:rPr lang="en-US"/>
              <a:pPr>
                <a:defRPr/>
              </a:pPr>
              <a:t>1/17/13</a:t>
            </a:fld>
            <a:endParaRPr lang="en-US"/>
          </a:p>
        </p:txBody>
      </p:sp>
      <p:sp>
        <p:nvSpPr>
          <p:cNvPr id="20" name="Footer Placeholder 7"/>
          <p:cNvSpPr>
            <a:spLocks noGrp="1"/>
          </p:cNvSpPr>
          <p:nvPr>
            <p:ph type="ftr" sz="quarter" idx="11"/>
          </p:nvPr>
        </p:nvSpPr>
        <p:spPr/>
        <p:txBody>
          <a:bodyPr/>
          <a:lstStyle>
            <a:lvl1pPr>
              <a:defRPr/>
            </a:lvl1pPr>
          </a:lstStyle>
          <a:p>
            <a:pPr>
              <a:defRPr/>
            </a:pPr>
            <a:endParaRPr lang="en-US"/>
          </a:p>
        </p:txBody>
      </p:sp>
      <p:sp>
        <p:nvSpPr>
          <p:cNvPr id="21" name="Slide Number Placeholder 8"/>
          <p:cNvSpPr>
            <a:spLocks noGrp="1"/>
          </p:cNvSpPr>
          <p:nvPr>
            <p:ph type="sldNum" sz="quarter" idx="12"/>
          </p:nvPr>
        </p:nvSpPr>
        <p:spPr/>
        <p:txBody>
          <a:bodyPr/>
          <a:lstStyle>
            <a:lvl1pPr>
              <a:defRPr/>
            </a:lvl1pPr>
          </a:lstStyle>
          <a:p>
            <a:pPr>
              <a:defRPr/>
            </a:pPr>
            <a:fld id="{125EF292-E0B4-6040-9A3E-458A177EC08B}" type="slidenum">
              <a:rPr lang="en-US"/>
              <a:pPr>
                <a:defRPr/>
              </a:pPr>
              <a:t>‹#›</a:t>
            </a:fld>
            <a:endParaRPr lang="en-US"/>
          </a:p>
        </p:txBody>
      </p:sp>
    </p:spTree>
    <p:extLst>
      <p:ext uri="{BB962C8B-B14F-4D97-AF65-F5344CB8AC3E}">
        <p14:creationId xmlns:p14="http://schemas.microsoft.com/office/powerpoint/2010/main" val="1851728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oup 7"/>
          <p:cNvGrpSpPr>
            <a:grpSpLocks/>
          </p:cNvGrpSpPr>
          <p:nvPr/>
        </p:nvGrpSpPr>
        <p:grpSpPr bwMode="auto">
          <a:xfrm>
            <a:off x="120650" y="6299200"/>
            <a:ext cx="420688" cy="458788"/>
            <a:chOff x="3293" y="737"/>
            <a:chExt cx="796" cy="867"/>
          </a:xfrm>
        </p:grpSpPr>
        <p:sp>
          <p:nvSpPr>
            <p:cNvPr id="4" name="Freeform 8"/>
            <p:cNvSpPr>
              <a:spLocks noEditPoints="1"/>
            </p:cNvSpPr>
            <p:nvPr/>
          </p:nvSpPr>
          <p:spPr bwMode="auto">
            <a:xfrm>
              <a:off x="3413" y="1159"/>
              <a:ext cx="556" cy="445"/>
            </a:xfrm>
            <a:custGeom>
              <a:avLst/>
              <a:gdLst>
                <a:gd name="T0" fmla="*/ 129086 w 359"/>
                <a:gd name="T1" fmla="*/ 0 h 287"/>
                <a:gd name="T2" fmla="*/ 94751 w 359"/>
                <a:gd name="T3" fmla="*/ 0 h 287"/>
                <a:gd name="T4" fmla="*/ 94751 w 359"/>
                <a:gd name="T5" fmla="*/ 39800 h 287"/>
                <a:gd name="T6" fmla="*/ 111389 w 359"/>
                <a:gd name="T7" fmla="*/ 79329 h 287"/>
                <a:gd name="T8" fmla="*/ 111389 w 359"/>
                <a:gd name="T9" fmla="*/ 73955 h 287"/>
                <a:gd name="T10" fmla="*/ 102310 w 359"/>
                <a:gd name="T11" fmla="*/ 44601 h 287"/>
                <a:gd name="T12" fmla="*/ 102310 w 359"/>
                <a:gd name="T13" fmla="*/ 34403 h 287"/>
                <a:gd name="T14" fmla="*/ 115585 w 359"/>
                <a:gd name="T15" fmla="*/ 34403 h 287"/>
                <a:gd name="T16" fmla="*/ 115585 w 359"/>
                <a:gd name="T17" fmla="*/ 79329 h 287"/>
                <a:gd name="T18" fmla="*/ 82291 w 359"/>
                <a:gd name="T19" fmla="*/ 130018 h 287"/>
                <a:gd name="T20" fmla="*/ 48327 w 359"/>
                <a:gd name="T21" fmla="*/ 82108 h 287"/>
                <a:gd name="T22" fmla="*/ 69011 w 359"/>
                <a:gd name="T23" fmla="*/ 39800 h 287"/>
                <a:gd name="T24" fmla="*/ 69011 w 359"/>
                <a:gd name="T25" fmla="*/ 34403 h 287"/>
                <a:gd name="T26" fmla="*/ 82291 w 359"/>
                <a:gd name="T27" fmla="*/ 34403 h 287"/>
                <a:gd name="T28" fmla="*/ 90530 w 359"/>
                <a:gd name="T29" fmla="*/ 34403 h 287"/>
                <a:gd name="T30" fmla="*/ 90530 w 359"/>
                <a:gd name="T31" fmla="*/ 25981 h 287"/>
                <a:gd name="T32" fmla="*/ 82291 w 359"/>
                <a:gd name="T33" fmla="*/ 25981 h 287"/>
                <a:gd name="T34" fmla="*/ 69011 w 359"/>
                <a:gd name="T35" fmla="*/ 25981 h 287"/>
                <a:gd name="T36" fmla="*/ 69011 w 359"/>
                <a:gd name="T37" fmla="*/ 25981 h 287"/>
                <a:gd name="T38" fmla="*/ 61358 w 359"/>
                <a:gd name="T39" fmla="*/ 25981 h 287"/>
                <a:gd name="T40" fmla="*/ 61358 w 359"/>
                <a:gd name="T41" fmla="*/ 25981 h 287"/>
                <a:gd name="T42" fmla="*/ 40746 w 359"/>
                <a:gd name="T43" fmla="*/ 25981 h 287"/>
                <a:gd name="T44" fmla="*/ 40746 w 359"/>
                <a:gd name="T45" fmla="*/ 73955 h 287"/>
                <a:gd name="T46" fmla="*/ 40746 w 359"/>
                <a:gd name="T47" fmla="*/ 78469 h 287"/>
                <a:gd name="T48" fmla="*/ 40746 w 359"/>
                <a:gd name="T49" fmla="*/ 78469 h 287"/>
                <a:gd name="T50" fmla="*/ 48327 w 359"/>
                <a:gd name="T51" fmla="*/ 71888 h 287"/>
                <a:gd name="T52" fmla="*/ 48327 w 359"/>
                <a:gd name="T53" fmla="*/ 71888 h 287"/>
                <a:gd name="T54" fmla="*/ 48327 w 359"/>
                <a:gd name="T55" fmla="*/ 34403 h 287"/>
                <a:gd name="T56" fmla="*/ 61358 w 359"/>
                <a:gd name="T57" fmla="*/ 34403 h 287"/>
                <a:gd name="T58" fmla="*/ 61358 w 359"/>
                <a:gd name="T59" fmla="*/ 34403 h 287"/>
                <a:gd name="T60" fmla="*/ 61358 w 359"/>
                <a:gd name="T61" fmla="*/ 44601 h 287"/>
                <a:gd name="T62" fmla="*/ 34308 w 359"/>
                <a:gd name="T63" fmla="*/ 86344 h 287"/>
                <a:gd name="T64" fmla="*/ 7645 w 359"/>
                <a:gd name="T65" fmla="*/ 44601 h 287"/>
                <a:gd name="T66" fmla="*/ 7645 w 359"/>
                <a:gd name="T67" fmla="*/ 8364 h 287"/>
                <a:gd name="T68" fmla="*/ 34308 w 359"/>
                <a:gd name="T69" fmla="*/ 8364 h 287"/>
                <a:gd name="T70" fmla="*/ 61358 w 359"/>
                <a:gd name="T71" fmla="*/ 8364 h 287"/>
                <a:gd name="T72" fmla="*/ 61358 w 359"/>
                <a:gd name="T73" fmla="*/ 22188 h 287"/>
                <a:gd name="T74" fmla="*/ 69011 w 359"/>
                <a:gd name="T75" fmla="*/ 22188 h 287"/>
                <a:gd name="T76" fmla="*/ 69011 w 359"/>
                <a:gd name="T77" fmla="*/ 0 h 287"/>
                <a:gd name="T78" fmla="*/ 34308 w 359"/>
                <a:gd name="T79" fmla="*/ 0 h 287"/>
                <a:gd name="T80" fmla="*/ 0 w 359"/>
                <a:gd name="T81" fmla="*/ 0 h 287"/>
                <a:gd name="T82" fmla="*/ 0 w 359"/>
                <a:gd name="T83" fmla="*/ 39800 h 287"/>
                <a:gd name="T84" fmla="*/ 34308 w 359"/>
                <a:gd name="T85" fmla="*/ 89143 h 287"/>
                <a:gd name="T86" fmla="*/ 41517 w 359"/>
                <a:gd name="T87" fmla="*/ 86344 h 287"/>
                <a:gd name="T88" fmla="*/ 82291 w 359"/>
                <a:gd name="T89" fmla="*/ 133219 h 287"/>
                <a:gd name="T90" fmla="*/ 122972 w 359"/>
                <a:gd name="T91" fmla="*/ 86344 h 287"/>
                <a:gd name="T92" fmla="*/ 129086 w 359"/>
                <a:gd name="T93" fmla="*/ 89143 h 287"/>
                <a:gd name="T94" fmla="*/ 163893 w 359"/>
                <a:gd name="T95" fmla="*/ 39800 h 287"/>
                <a:gd name="T96" fmla="*/ 163893 w 359"/>
                <a:gd name="T97" fmla="*/ 0 h 287"/>
                <a:gd name="T98" fmla="*/ 129086 w 359"/>
                <a:gd name="T99" fmla="*/ 0 h 287"/>
                <a:gd name="T100" fmla="*/ 155799 w 359"/>
                <a:gd name="T101" fmla="*/ 44601 h 287"/>
                <a:gd name="T102" fmla="*/ 129086 w 359"/>
                <a:gd name="T103" fmla="*/ 86344 h 287"/>
                <a:gd name="T104" fmla="*/ 123234 w 359"/>
                <a:gd name="T105" fmla="*/ 83195 h 287"/>
                <a:gd name="T106" fmla="*/ 123858 w 359"/>
                <a:gd name="T107" fmla="*/ 73955 h 287"/>
                <a:gd name="T108" fmla="*/ 123858 w 359"/>
                <a:gd name="T109" fmla="*/ 25981 h 287"/>
                <a:gd name="T110" fmla="*/ 102310 w 359"/>
                <a:gd name="T111" fmla="*/ 25981 h 287"/>
                <a:gd name="T112" fmla="*/ 102310 w 359"/>
                <a:gd name="T113" fmla="*/ 8364 h 287"/>
                <a:gd name="T114" fmla="*/ 129086 w 359"/>
                <a:gd name="T115" fmla="*/ 8364 h 287"/>
                <a:gd name="T116" fmla="*/ 155799 w 359"/>
                <a:gd name="T117" fmla="*/ 8364 h 287"/>
                <a:gd name="T118" fmla="*/ 155799 w 359"/>
                <a:gd name="T119" fmla="*/ 44601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5" name="Freeform 9"/>
            <p:cNvSpPr>
              <a:spLocks/>
            </p:cNvSpPr>
            <p:nvPr/>
          </p:nvSpPr>
          <p:spPr bwMode="auto">
            <a:xfrm>
              <a:off x="3456" y="939"/>
              <a:ext cx="118" cy="149"/>
            </a:xfrm>
            <a:custGeom>
              <a:avLst/>
              <a:gdLst>
                <a:gd name="T0" fmla="*/ 2762 w 76"/>
                <a:gd name="T1" fmla="*/ 45222 h 96"/>
                <a:gd name="T2" fmla="*/ 2762 w 76"/>
                <a:gd name="T3" fmla="*/ 43378 h 96"/>
                <a:gd name="T4" fmla="*/ 5911 w 76"/>
                <a:gd name="T5" fmla="*/ 41774 h 96"/>
                <a:gd name="T6" fmla="*/ 6060 w 76"/>
                <a:gd name="T7" fmla="*/ 41731 h 96"/>
                <a:gd name="T8" fmla="*/ 6060 w 76"/>
                <a:gd name="T9" fmla="*/ 37574 h 96"/>
                <a:gd name="T10" fmla="*/ 6658 w 76"/>
                <a:gd name="T11" fmla="*/ 32189 h 96"/>
                <a:gd name="T12" fmla="*/ 6658 w 76"/>
                <a:gd name="T13" fmla="*/ 15251 h 96"/>
                <a:gd name="T14" fmla="*/ 6060 w 76"/>
                <a:gd name="T15" fmla="*/ 6641 h 96"/>
                <a:gd name="T16" fmla="*/ 5911 w 76"/>
                <a:gd name="T17" fmla="*/ 2757 h 96"/>
                <a:gd name="T18" fmla="*/ 4998 w 76"/>
                <a:gd name="T19" fmla="*/ 2364 h 96"/>
                <a:gd name="T20" fmla="*/ 0 w 76"/>
                <a:gd name="T21" fmla="*/ 1776 h 96"/>
                <a:gd name="T22" fmla="*/ 0 w 76"/>
                <a:gd name="T23" fmla="*/ 0 h 96"/>
                <a:gd name="T24" fmla="*/ 10036 w 76"/>
                <a:gd name="T25" fmla="*/ 0 h 96"/>
                <a:gd name="T26" fmla="*/ 19445 w 76"/>
                <a:gd name="T27" fmla="*/ 0 h 96"/>
                <a:gd name="T28" fmla="*/ 19445 w 76"/>
                <a:gd name="T29" fmla="*/ 1776 h 96"/>
                <a:gd name="T30" fmla="*/ 14609 w 76"/>
                <a:gd name="T31" fmla="*/ 2364 h 96"/>
                <a:gd name="T32" fmla="*/ 13744 w 76"/>
                <a:gd name="T33" fmla="*/ 2757 h 96"/>
                <a:gd name="T34" fmla="*/ 13100 w 76"/>
                <a:gd name="T35" fmla="*/ 6053 h 96"/>
                <a:gd name="T36" fmla="*/ 12795 w 76"/>
                <a:gd name="T37" fmla="*/ 15251 h 96"/>
                <a:gd name="T38" fmla="*/ 12795 w 76"/>
                <a:gd name="T39" fmla="*/ 36739 h 96"/>
                <a:gd name="T40" fmla="*/ 13100 w 76"/>
                <a:gd name="T41" fmla="*/ 41774 h 96"/>
                <a:gd name="T42" fmla="*/ 18706 w 76"/>
                <a:gd name="T43" fmla="*/ 42437 h 96"/>
                <a:gd name="T44" fmla="*/ 31579 w 76"/>
                <a:gd name="T45" fmla="*/ 40998 h 96"/>
                <a:gd name="T46" fmla="*/ 32652 w 76"/>
                <a:gd name="T47" fmla="*/ 38537 h 96"/>
                <a:gd name="T48" fmla="*/ 34155 w 76"/>
                <a:gd name="T49" fmla="*/ 33353 h 96"/>
                <a:gd name="T50" fmla="*/ 35936 w 76"/>
                <a:gd name="T51" fmla="*/ 33353 h 96"/>
                <a:gd name="T52" fmla="*/ 34352 w 76"/>
                <a:gd name="T53" fmla="*/ 44523 h 96"/>
                <a:gd name="T54" fmla="*/ 32652 w 76"/>
                <a:gd name="T55" fmla="*/ 45222 h 96"/>
                <a:gd name="T56" fmla="*/ 27005 w 76"/>
                <a:gd name="T57" fmla="*/ 45222 h 96"/>
                <a:gd name="T58" fmla="*/ 9409 w 76"/>
                <a:gd name="T59" fmla="*/ 44523 h 96"/>
                <a:gd name="T60" fmla="*/ 2762 w 76"/>
                <a:gd name="T61" fmla="*/ 45222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6" name="Freeform 10"/>
            <p:cNvSpPr>
              <a:spLocks noEditPoints="1"/>
            </p:cNvSpPr>
            <p:nvPr/>
          </p:nvSpPr>
          <p:spPr bwMode="auto">
            <a:xfrm>
              <a:off x="3588" y="939"/>
              <a:ext cx="65" cy="149"/>
            </a:xfrm>
            <a:custGeom>
              <a:avLst/>
              <a:gdLst>
                <a:gd name="T0" fmla="*/ 18989 w 42"/>
                <a:gd name="T1" fmla="*/ 42875 h 96"/>
                <a:gd name="T2" fmla="*/ 18989 w 42"/>
                <a:gd name="T3" fmla="*/ 45222 h 96"/>
                <a:gd name="T4" fmla="*/ 10033 w 42"/>
                <a:gd name="T5" fmla="*/ 44523 h 96"/>
                <a:gd name="T6" fmla="*/ 0 w 42"/>
                <a:gd name="T7" fmla="*/ 45222 h 96"/>
                <a:gd name="T8" fmla="*/ 0 w 42"/>
                <a:gd name="T9" fmla="*/ 42875 h 96"/>
                <a:gd name="T10" fmla="*/ 4440 w 42"/>
                <a:gd name="T11" fmla="*/ 42875 h 96"/>
                <a:gd name="T12" fmla="*/ 5853 w 42"/>
                <a:gd name="T13" fmla="*/ 41774 h 96"/>
                <a:gd name="T14" fmla="*/ 6483 w 42"/>
                <a:gd name="T15" fmla="*/ 39027 h 96"/>
                <a:gd name="T16" fmla="*/ 6483 w 42"/>
                <a:gd name="T17" fmla="*/ 29705 h 96"/>
                <a:gd name="T18" fmla="*/ 6483 w 42"/>
                <a:gd name="T19" fmla="*/ 15251 h 96"/>
                <a:gd name="T20" fmla="*/ 6483 w 42"/>
                <a:gd name="T21" fmla="*/ 6641 h 96"/>
                <a:gd name="T22" fmla="*/ 5853 w 42"/>
                <a:gd name="T23" fmla="*/ 2757 h 96"/>
                <a:gd name="T24" fmla="*/ 4440 w 42"/>
                <a:gd name="T25" fmla="*/ 2364 h 96"/>
                <a:gd name="T26" fmla="*/ 0 w 42"/>
                <a:gd name="T27" fmla="*/ 1776 h 96"/>
                <a:gd name="T28" fmla="*/ 0 w 42"/>
                <a:gd name="T29" fmla="*/ 0 h 96"/>
                <a:gd name="T30" fmla="*/ 9631 w 42"/>
                <a:gd name="T31" fmla="*/ 0 h 96"/>
                <a:gd name="T32" fmla="*/ 18989 w 42"/>
                <a:gd name="T33" fmla="*/ 0 h 96"/>
                <a:gd name="T34" fmla="*/ 18989 w 42"/>
                <a:gd name="T35" fmla="*/ 1776 h 96"/>
                <a:gd name="T36" fmla="*/ 14526 w 42"/>
                <a:gd name="T37" fmla="*/ 2364 h 96"/>
                <a:gd name="T38" fmla="*/ 13138 w 42"/>
                <a:gd name="T39" fmla="*/ 2757 h 96"/>
                <a:gd name="T40" fmla="*/ 12666 w 42"/>
                <a:gd name="T41" fmla="*/ 6053 h 96"/>
                <a:gd name="T42" fmla="*/ 12666 w 42"/>
                <a:gd name="T43" fmla="*/ 15251 h 96"/>
                <a:gd name="T44" fmla="*/ 12666 w 42"/>
                <a:gd name="T45" fmla="*/ 29705 h 96"/>
                <a:gd name="T46" fmla="*/ 12666 w 42"/>
                <a:gd name="T47" fmla="*/ 38316 h 96"/>
                <a:gd name="T48" fmla="*/ 13138 w 42"/>
                <a:gd name="T49" fmla="*/ 41774 h 96"/>
                <a:gd name="T50" fmla="*/ 14526 w 42"/>
                <a:gd name="T51" fmla="*/ 42875 h 96"/>
                <a:gd name="T52" fmla="*/ 18989 w 42"/>
                <a:gd name="T53" fmla="*/ 42875 h 96"/>
                <a:gd name="T54" fmla="*/ 12666 w 42"/>
                <a:gd name="T55" fmla="*/ 6053 h 96"/>
                <a:gd name="T56" fmla="*/ 12666 w 42"/>
                <a:gd name="T57" fmla="*/ 15251 h 96"/>
                <a:gd name="T58" fmla="*/ 12666 w 42"/>
                <a:gd name="T59" fmla="*/ 29705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7" name="Freeform 11"/>
            <p:cNvSpPr>
              <a:spLocks/>
            </p:cNvSpPr>
            <p:nvPr/>
          </p:nvSpPr>
          <p:spPr bwMode="auto">
            <a:xfrm>
              <a:off x="3677" y="939"/>
              <a:ext cx="172" cy="152"/>
            </a:xfrm>
            <a:custGeom>
              <a:avLst/>
              <a:gdLst>
                <a:gd name="T0" fmla="*/ 0 w 111"/>
                <a:gd name="T1" fmla="*/ 44719 h 98"/>
                <a:gd name="T2" fmla="*/ 0 w 111"/>
                <a:gd name="T3" fmla="*/ 42439 h 98"/>
                <a:gd name="T4" fmla="*/ 4487 w 111"/>
                <a:gd name="T5" fmla="*/ 42126 h 98"/>
                <a:gd name="T6" fmla="*/ 4960 w 111"/>
                <a:gd name="T7" fmla="*/ 41507 h 98"/>
                <a:gd name="T8" fmla="*/ 5546 w 111"/>
                <a:gd name="T9" fmla="*/ 38281 h 98"/>
                <a:gd name="T10" fmla="*/ 5919 w 111"/>
                <a:gd name="T11" fmla="*/ 31278 h 98"/>
                <a:gd name="T12" fmla="*/ 5919 w 111"/>
                <a:gd name="T13" fmla="*/ 5653 h 98"/>
                <a:gd name="T14" fmla="*/ 5919 w 111"/>
                <a:gd name="T15" fmla="*/ 4265 h 98"/>
                <a:gd name="T16" fmla="*/ 4487 w 111"/>
                <a:gd name="T17" fmla="*/ 2750 h 98"/>
                <a:gd name="T18" fmla="*/ 3201 w 111"/>
                <a:gd name="T19" fmla="*/ 1773 h 98"/>
                <a:gd name="T20" fmla="*/ 0 w 111"/>
                <a:gd name="T21" fmla="*/ 1773 h 98"/>
                <a:gd name="T22" fmla="*/ 0 w 111"/>
                <a:gd name="T23" fmla="*/ 0 h 98"/>
                <a:gd name="T24" fmla="*/ 6953 w 111"/>
                <a:gd name="T25" fmla="*/ 0 h 98"/>
                <a:gd name="T26" fmla="*/ 11910 w 111"/>
                <a:gd name="T27" fmla="*/ 0 h 98"/>
                <a:gd name="T28" fmla="*/ 15722 w 111"/>
                <a:gd name="T29" fmla="*/ 4982 h 98"/>
                <a:gd name="T30" fmla="*/ 22673 w 111"/>
                <a:gd name="T31" fmla="*/ 13002 h 98"/>
                <a:gd name="T32" fmla="*/ 31975 w 111"/>
                <a:gd name="T33" fmla="*/ 24304 h 98"/>
                <a:gd name="T34" fmla="*/ 39376 w 111"/>
                <a:gd name="T35" fmla="*/ 33080 h 98"/>
                <a:gd name="T36" fmla="*/ 42543 w 111"/>
                <a:gd name="T37" fmla="*/ 36517 h 98"/>
                <a:gd name="T38" fmla="*/ 42543 w 111"/>
                <a:gd name="T39" fmla="*/ 13599 h 98"/>
                <a:gd name="T40" fmla="*/ 42543 w 111"/>
                <a:gd name="T41" fmla="*/ 5964 h 98"/>
                <a:gd name="T42" fmla="*/ 41808 w 111"/>
                <a:gd name="T43" fmla="*/ 2750 h 98"/>
                <a:gd name="T44" fmla="*/ 41210 w 111"/>
                <a:gd name="T45" fmla="*/ 2350 h 98"/>
                <a:gd name="T46" fmla="*/ 36851 w 111"/>
                <a:gd name="T47" fmla="*/ 1773 h 98"/>
                <a:gd name="T48" fmla="*/ 36851 w 111"/>
                <a:gd name="T49" fmla="*/ 0 h 98"/>
                <a:gd name="T50" fmla="*/ 44409 w 111"/>
                <a:gd name="T51" fmla="*/ 0 h 98"/>
                <a:gd name="T52" fmla="*/ 51239 w 111"/>
                <a:gd name="T53" fmla="*/ 0 h 98"/>
                <a:gd name="T54" fmla="*/ 51239 w 111"/>
                <a:gd name="T55" fmla="*/ 1773 h 98"/>
                <a:gd name="T56" fmla="*/ 47033 w 111"/>
                <a:gd name="T57" fmla="*/ 2350 h 98"/>
                <a:gd name="T58" fmla="*/ 46020 w 111"/>
                <a:gd name="T59" fmla="*/ 2750 h 98"/>
                <a:gd name="T60" fmla="*/ 45436 w 111"/>
                <a:gd name="T61" fmla="*/ 5964 h 98"/>
                <a:gd name="T62" fmla="*/ 45436 w 111"/>
                <a:gd name="T63" fmla="*/ 13599 h 98"/>
                <a:gd name="T64" fmla="*/ 45436 w 111"/>
                <a:gd name="T65" fmla="*/ 28526 h 98"/>
                <a:gd name="T66" fmla="*/ 45436 w 111"/>
                <a:gd name="T67" fmla="*/ 45761 h 98"/>
                <a:gd name="T68" fmla="*/ 42543 w 111"/>
                <a:gd name="T69" fmla="*/ 45761 h 98"/>
                <a:gd name="T70" fmla="*/ 41808 w 111"/>
                <a:gd name="T71" fmla="*/ 44719 h 98"/>
                <a:gd name="T72" fmla="*/ 40987 w 111"/>
                <a:gd name="T73" fmla="*/ 44244 h 98"/>
                <a:gd name="T74" fmla="*/ 40087 w 111"/>
                <a:gd name="T75" fmla="*/ 43270 h 98"/>
                <a:gd name="T76" fmla="*/ 35827 w 111"/>
                <a:gd name="T77" fmla="*/ 38755 h 98"/>
                <a:gd name="T78" fmla="*/ 31767 w 111"/>
                <a:gd name="T79" fmla="*/ 33753 h 98"/>
                <a:gd name="T80" fmla="*/ 8594 w 111"/>
                <a:gd name="T81" fmla="*/ 6615 h 98"/>
                <a:gd name="T82" fmla="*/ 8594 w 111"/>
                <a:gd name="T83" fmla="*/ 30619 h 98"/>
                <a:gd name="T84" fmla="*/ 9172 w 111"/>
                <a:gd name="T85" fmla="*/ 38281 h 98"/>
                <a:gd name="T86" fmla="*/ 9172 w 111"/>
                <a:gd name="T87" fmla="*/ 41507 h 98"/>
                <a:gd name="T88" fmla="*/ 10146 w 111"/>
                <a:gd name="T89" fmla="*/ 42126 h 98"/>
                <a:gd name="T90" fmla="*/ 14685 w 111"/>
                <a:gd name="T91" fmla="*/ 42439 h 98"/>
                <a:gd name="T92" fmla="*/ 14685 w 111"/>
                <a:gd name="T93" fmla="*/ 44719 h 98"/>
                <a:gd name="T94" fmla="*/ 8279 w 111"/>
                <a:gd name="T95" fmla="*/ 44244 h 98"/>
                <a:gd name="T96" fmla="*/ 0 w 111"/>
                <a:gd name="T97" fmla="*/ 4471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8" name="Freeform 12"/>
            <p:cNvSpPr>
              <a:spLocks/>
            </p:cNvSpPr>
            <p:nvPr/>
          </p:nvSpPr>
          <p:spPr bwMode="auto">
            <a:xfrm>
              <a:off x="3869" y="939"/>
              <a:ext cx="64" cy="149"/>
            </a:xfrm>
            <a:custGeom>
              <a:avLst/>
              <a:gdLst>
                <a:gd name="T0" fmla="*/ 20970 w 41"/>
                <a:gd name="T1" fmla="*/ 42875 h 96"/>
                <a:gd name="T2" fmla="*/ 20970 w 41"/>
                <a:gd name="T3" fmla="*/ 45222 h 96"/>
                <a:gd name="T4" fmla="*/ 10860 w 41"/>
                <a:gd name="T5" fmla="*/ 44523 h 96"/>
                <a:gd name="T6" fmla="*/ 0 w 41"/>
                <a:gd name="T7" fmla="*/ 45222 h 96"/>
                <a:gd name="T8" fmla="*/ 0 w 41"/>
                <a:gd name="T9" fmla="*/ 42875 h 96"/>
                <a:gd name="T10" fmla="*/ 5226 w 41"/>
                <a:gd name="T11" fmla="*/ 42875 h 96"/>
                <a:gd name="T12" fmla="*/ 6277 w 41"/>
                <a:gd name="T13" fmla="*/ 41774 h 96"/>
                <a:gd name="T14" fmla="*/ 6447 w 41"/>
                <a:gd name="T15" fmla="*/ 39027 h 96"/>
                <a:gd name="T16" fmla="*/ 7166 w 41"/>
                <a:gd name="T17" fmla="*/ 29705 h 96"/>
                <a:gd name="T18" fmla="*/ 7166 w 41"/>
                <a:gd name="T19" fmla="*/ 15251 h 96"/>
                <a:gd name="T20" fmla="*/ 6447 w 41"/>
                <a:gd name="T21" fmla="*/ 6641 h 96"/>
                <a:gd name="T22" fmla="*/ 6277 w 41"/>
                <a:gd name="T23" fmla="*/ 2757 h 96"/>
                <a:gd name="T24" fmla="*/ 5226 w 41"/>
                <a:gd name="T25" fmla="*/ 2364 h 96"/>
                <a:gd name="T26" fmla="*/ 0 w 41"/>
                <a:gd name="T27" fmla="*/ 1776 h 96"/>
                <a:gd name="T28" fmla="*/ 0 w 41"/>
                <a:gd name="T29" fmla="*/ 0 h 96"/>
                <a:gd name="T30" fmla="*/ 10064 w 41"/>
                <a:gd name="T31" fmla="*/ 0 h 96"/>
                <a:gd name="T32" fmla="*/ 20970 w 41"/>
                <a:gd name="T33" fmla="*/ 0 h 96"/>
                <a:gd name="T34" fmla="*/ 20970 w 41"/>
                <a:gd name="T35" fmla="*/ 1776 h 96"/>
                <a:gd name="T36" fmla="*/ 15710 w 41"/>
                <a:gd name="T37" fmla="*/ 2364 h 96"/>
                <a:gd name="T38" fmla="*/ 14522 w 41"/>
                <a:gd name="T39" fmla="*/ 2757 h 96"/>
                <a:gd name="T40" fmla="*/ 13813 w 41"/>
                <a:gd name="T41" fmla="*/ 6053 h 96"/>
                <a:gd name="T42" fmla="*/ 13813 w 41"/>
                <a:gd name="T43" fmla="*/ 15251 h 96"/>
                <a:gd name="T44" fmla="*/ 13813 w 41"/>
                <a:gd name="T45" fmla="*/ 29705 h 96"/>
                <a:gd name="T46" fmla="*/ 13813 w 41"/>
                <a:gd name="T47" fmla="*/ 38316 h 96"/>
                <a:gd name="T48" fmla="*/ 14522 w 41"/>
                <a:gd name="T49" fmla="*/ 41774 h 96"/>
                <a:gd name="T50" fmla="*/ 15710 w 41"/>
                <a:gd name="T51" fmla="*/ 42875 h 96"/>
                <a:gd name="T52" fmla="*/ 20970 w 41"/>
                <a:gd name="T53" fmla="*/ 42875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13"/>
            <p:cNvSpPr>
              <a:spLocks/>
            </p:cNvSpPr>
            <p:nvPr/>
          </p:nvSpPr>
          <p:spPr bwMode="auto">
            <a:xfrm>
              <a:off x="3943" y="935"/>
              <a:ext cx="146" cy="156"/>
            </a:xfrm>
            <a:custGeom>
              <a:avLst/>
              <a:gdLst>
                <a:gd name="T0" fmla="*/ 44772 w 94"/>
                <a:gd name="T1" fmla="*/ 43454 h 100"/>
                <a:gd name="T2" fmla="*/ 43159 w 94"/>
                <a:gd name="T3" fmla="*/ 46786 h 100"/>
                <a:gd name="T4" fmla="*/ 35559 w 94"/>
                <a:gd name="T5" fmla="*/ 49672 h 100"/>
                <a:gd name="T6" fmla="*/ 27125 w 94"/>
                <a:gd name="T7" fmla="*/ 50424 h 100"/>
                <a:gd name="T8" fmla="*/ 17464 w 94"/>
                <a:gd name="T9" fmla="*/ 48979 h 100"/>
                <a:gd name="T10" fmla="*/ 10051 w 94"/>
                <a:gd name="T11" fmla="*/ 45139 h 100"/>
                <a:gd name="T12" fmla="*/ 4295 w 94"/>
                <a:gd name="T13" fmla="*/ 39460 h 100"/>
                <a:gd name="T14" fmla="*/ 1024 w 94"/>
                <a:gd name="T15" fmla="*/ 32763 h 100"/>
                <a:gd name="T16" fmla="*/ 0 w 94"/>
                <a:gd name="T17" fmla="*/ 25295 h 100"/>
                <a:gd name="T18" fmla="*/ 7775 w 94"/>
                <a:gd name="T19" fmla="*/ 7062 h 100"/>
                <a:gd name="T20" fmla="*/ 28218 w 94"/>
                <a:gd name="T21" fmla="*/ 0 h 100"/>
                <a:gd name="T22" fmla="*/ 33737 w 94"/>
                <a:gd name="T23" fmla="*/ 677 h 100"/>
                <a:gd name="T24" fmla="*/ 39863 w 94"/>
                <a:gd name="T25" fmla="*/ 1647 h 100"/>
                <a:gd name="T26" fmla="*/ 44772 w 94"/>
                <a:gd name="T27" fmla="*/ 2902 h 100"/>
                <a:gd name="T28" fmla="*/ 43159 w 94"/>
                <a:gd name="T29" fmla="*/ 6413 h 100"/>
                <a:gd name="T30" fmla="*/ 42714 w 94"/>
                <a:gd name="T31" fmla="*/ 13282 h 100"/>
                <a:gd name="T32" fmla="*/ 40333 w 94"/>
                <a:gd name="T33" fmla="*/ 13282 h 100"/>
                <a:gd name="T34" fmla="*/ 40333 w 94"/>
                <a:gd name="T35" fmla="*/ 9192 h 100"/>
                <a:gd name="T36" fmla="*/ 37095 w 94"/>
                <a:gd name="T37" fmla="*/ 4527 h 100"/>
                <a:gd name="T38" fmla="*/ 27125 w 94"/>
                <a:gd name="T39" fmla="*/ 2569 h 100"/>
                <a:gd name="T40" fmla="*/ 18905 w 94"/>
                <a:gd name="T41" fmla="*/ 4008 h 100"/>
                <a:gd name="T42" fmla="*/ 13241 w 94"/>
                <a:gd name="T43" fmla="*/ 7437 h 100"/>
                <a:gd name="T44" fmla="*/ 9254 w 94"/>
                <a:gd name="T45" fmla="*/ 14340 h 100"/>
                <a:gd name="T46" fmla="*/ 7775 w 94"/>
                <a:gd name="T47" fmla="*/ 23735 h 100"/>
                <a:gd name="T48" fmla="*/ 13789 w 94"/>
                <a:gd name="T49" fmla="*/ 40440 h 100"/>
                <a:gd name="T50" fmla="*/ 29991 w 94"/>
                <a:gd name="T51" fmla="*/ 46786 h 100"/>
                <a:gd name="T52" fmla="*/ 38547 w 94"/>
                <a:gd name="T53" fmla="*/ 45243 h 100"/>
                <a:gd name="T54" fmla="*/ 43828 w 94"/>
                <a:gd name="T55" fmla="*/ 42335 h 100"/>
                <a:gd name="T56" fmla="*/ 44772 w 94"/>
                <a:gd name="T57" fmla="*/ 4345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14"/>
            <p:cNvSpPr>
              <a:spLocks/>
            </p:cNvSpPr>
            <p:nvPr/>
          </p:nvSpPr>
          <p:spPr bwMode="auto">
            <a:xfrm>
              <a:off x="3293" y="935"/>
              <a:ext cx="146" cy="156"/>
            </a:xfrm>
            <a:custGeom>
              <a:avLst/>
              <a:gdLst>
                <a:gd name="T0" fmla="*/ 44772 w 94"/>
                <a:gd name="T1" fmla="*/ 43454 h 100"/>
                <a:gd name="T2" fmla="*/ 43159 w 94"/>
                <a:gd name="T3" fmla="*/ 46786 h 100"/>
                <a:gd name="T4" fmla="*/ 35559 w 94"/>
                <a:gd name="T5" fmla="*/ 49672 h 100"/>
                <a:gd name="T6" fmla="*/ 27125 w 94"/>
                <a:gd name="T7" fmla="*/ 50424 h 100"/>
                <a:gd name="T8" fmla="*/ 17464 w 94"/>
                <a:gd name="T9" fmla="*/ 48979 h 100"/>
                <a:gd name="T10" fmla="*/ 10051 w 94"/>
                <a:gd name="T11" fmla="*/ 45139 h 100"/>
                <a:gd name="T12" fmla="*/ 4295 w 94"/>
                <a:gd name="T13" fmla="*/ 39460 h 100"/>
                <a:gd name="T14" fmla="*/ 1024 w 94"/>
                <a:gd name="T15" fmla="*/ 32763 h 100"/>
                <a:gd name="T16" fmla="*/ 0 w 94"/>
                <a:gd name="T17" fmla="*/ 25295 h 100"/>
                <a:gd name="T18" fmla="*/ 7775 w 94"/>
                <a:gd name="T19" fmla="*/ 7062 h 100"/>
                <a:gd name="T20" fmla="*/ 28218 w 94"/>
                <a:gd name="T21" fmla="*/ 0 h 100"/>
                <a:gd name="T22" fmla="*/ 33737 w 94"/>
                <a:gd name="T23" fmla="*/ 677 h 100"/>
                <a:gd name="T24" fmla="*/ 39863 w 94"/>
                <a:gd name="T25" fmla="*/ 1647 h 100"/>
                <a:gd name="T26" fmla="*/ 44772 w 94"/>
                <a:gd name="T27" fmla="*/ 2902 h 100"/>
                <a:gd name="T28" fmla="*/ 43159 w 94"/>
                <a:gd name="T29" fmla="*/ 6413 h 100"/>
                <a:gd name="T30" fmla="*/ 42714 w 94"/>
                <a:gd name="T31" fmla="*/ 13282 h 100"/>
                <a:gd name="T32" fmla="*/ 41018 w 94"/>
                <a:gd name="T33" fmla="*/ 13282 h 100"/>
                <a:gd name="T34" fmla="*/ 40333 w 94"/>
                <a:gd name="T35" fmla="*/ 9192 h 100"/>
                <a:gd name="T36" fmla="*/ 37095 w 94"/>
                <a:gd name="T37" fmla="*/ 4527 h 100"/>
                <a:gd name="T38" fmla="*/ 27125 w 94"/>
                <a:gd name="T39" fmla="*/ 2569 h 100"/>
                <a:gd name="T40" fmla="*/ 18905 w 94"/>
                <a:gd name="T41" fmla="*/ 4008 h 100"/>
                <a:gd name="T42" fmla="*/ 13241 w 94"/>
                <a:gd name="T43" fmla="*/ 7437 h 100"/>
                <a:gd name="T44" fmla="*/ 9254 w 94"/>
                <a:gd name="T45" fmla="*/ 14340 h 100"/>
                <a:gd name="T46" fmla="*/ 7775 w 94"/>
                <a:gd name="T47" fmla="*/ 23735 h 100"/>
                <a:gd name="T48" fmla="*/ 13789 w 94"/>
                <a:gd name="T49" fmla="*/ 40440 h 100"/>
                <a:gd name="T50" fmla="*/ 29991 w 94"/>
                <a:gd name="T51" fmla="*/ 46786 h 100"/>
                <a:gd name="T52" fmla="*/ 38547 w 94"/>
                <a:gd name="T53" fmla="*/ 45243 h 100"/>
                <a:gd name="T54" fmla="*/ 43828 w 94"/>
                <a:gd name="T55" fmla="*/ 42335 h 100"/>
                <a:gd name="T56" fmla="*/ 44772 w 94"/>
                <a:gd name="T57" fmla="*/ 4345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15"/>
            <p:cNvSpPr>
              <a:spLocks/>
            </p:cNvSpPr>
            <p:nvPr/>
          </p:nvSpPr>
          <p:spPr bwMode="auto">
            <a:xfrm>
              <a:off x="3357" y="740"/>
              <a:ext cx="201" cy="151"/>
            </a:xfrm>
            <a:custGeom>
              <a:avLst/>
              <a:gdLst>
                <a:gd name="T0" fmla="*/ 0 w 130"/>
                <a:gd name="T1" fmla="*/ 1837 h 97"/>
                <a:gd name="T2" fmla="*/ 0 w 130"/>
                <a:gd name="T3" fmla="*/ 0 h 97"/>
                <a:gd name="T4" fmla="*/ 6395 w 130"/>
                <a:gd name="T5" fmla="*/ 0 h 97"/>
                <a:gd name="T6" fmla="*/ 12182 w 130"/>
                <a:gd name="T7" fmla="*/ 0 h 97"/>
                <a:gd name="T8" fmla="*/ 17026 w 130"/>
                <a:gd name="T9" fmla="*/ 11705 h 97"/>
                <a:gd name="T10" fmla="*/ 29122 w 130"/>
                <a:gd name="T11" fmla="*/ 37214 h 97"/>
                <a:gd name="T12" fmla="*/ 39753 w 130"/>
                <a:gd name="T13" fmla="*/ 13808 h 97"/>
                <a:gd name="T14" fmla="*/ 45497 w 130"/>
                <a:gd name="T15" fmla="*/ 0 h 97"/>
                <a:gd name="T16" fmla="*/ 51314 w 130"/>
                <a:gd name="T17" fmla="*/ 0 h 97"/>
                <a:gd name="T18" fmla="*/ 58066 w 130"/>
                <a:gd name="T19" fmla="*/ 0 h 97"/>
                <a:gd name="T20" fmla="*/ 58066 w 130"/>
                <a:gd name="T21" fmla="*/ 1837 h 97"/>
                <a:gd name="T22" fmla="*/ 53715 w 130"/>
                <a:gd name="T23" fmla="*/ 2523 h 97"/>
                <a:gd name="T24" fmla="*/ 52339 w 130"/>
                <a:gd name="T25" fmla="*/ 3347 h 97"/>
                <a:gd name="T26" fmla="*/ 52214 w 130"/>
                <a:gd name="T27" fmla="*/ 6277 h 97"/>
                <a:gd name="T28" fmla="*/ 51711 w 130"/>
                <a:gd name="T29" fmla="*/ 15727 h 97"/>
                <a:gd name="T30" fmla="*/ 51711 w 130"/>
                <a:gd name="T31" fmla="*/ 30927 h 97"/>
                <a:gd name="T32" fmla="*/ 52214 w 130"/>
                <a:gd name="T33" fmla="*/ 39643 h 97"/>
                <a:gd name="T34" fmla="*/ 52339 w 130"/>
                <a:gd name="T35" fmla="*/ 43686 h 97"/>
                <a:gd name="T36" fmla="*/ 53715 w 130"/>
                <a:gd name="T37" fmla="*/ 44156 h 97"/>
                <a:gd name="T38" fmla="*/ 58066 w 130"/>
                <a:gd name="T39" fmla="*/ 44766 h 97"/>
                <a:gd name="T40" fmla="*/ 58066 w 130"/>
                <a:gd name="T41" fmla="*/ 46569 h 97"/>
                <a:gd name="T42" fmla="*/ 49115 w 130"/>
                <a:gd name="T43" fmla="*/ 46569 h 97"/>
                <a:gd name="T44" fmla="*/ 39753 w 130"/>
                <a:gd name="T45" fmla="*/ 46569 h 97"/>
                <a:gd name="T46" fmla="*/ 39753 w 130"/>
                <a:gd name="T47" fmla="*/ 44766 h 97"/>
                <a:gd name="T48" fmla="*/ 44783 w 130"/>
                <a:gd name="T49" fmla="*/ 44156 h 97"/>
                <a:gd name="T50" fmla="*/ 45497 w 130"/>
                <a:gd name="T51" fmla="*/ 43686 h 97"/>
                <a:gd name="T52" fmla="*/ 45881 w 130"/>
                <a:gd name="T53" fmla="*/ 40392 h 97"/>
                <a:gd name="T54" fmla="*/ 45881 w 130"/>
                <a:gd name="T55" fmla="*/ 30927 h 97"/>
                <a:gd name="T56" fmla="*/ 45881 w 130"/>
                <a:gd name="T57" fmla="*/ 6930 h 97"/>
                <a:gd name="T58" fmla="*/ 35204 w 130"/>
                <a:gd name="T59" fmla="*/ 30594 h 97"/>
                <a:gd name="T60" fmla="*/ 31164 w 130"/>
                <a:gd name="T61" fmla="*/ 39643 h 97"/>
                <a:gd name="T62" fmla="*/ 28036 w 130"/>
                <a:gd name="T63" fmla="*/ 47626 h 97"/>
                <a:gd name="T64" fmla="*/ 26915 w 130"/>
                <a:gd name="T65" fmla="*/ 47626 h 97"/>
                <a:gd name="T66" fmla="*/ 26325 w 130"/>
                <a:gd name="T67" fmla="*/ 45793 h 97"/>
                <a:gd name="T68" fmla="*/ 23868 w 130"/>
                <a:gd name="T69" fmla="*/ 40697 h 97"/>
                <a:gd name="T70" fmla="*/ 8898 w 130"/>
                <a:gd name="T71" fmla="*/ 7930 h 97"/>
                <a:gd name="T72" fmla="*/ 8898 w 130"/>
                <a:gd name="T73" fmla="*/ 30927 h 97"/>
                <a:gd name="T74" fmla="*/ 8898 w 130"/>
                <a:gd name="T75" fmla="*/ 39643 h 97"/>
                <a:gd name="T76" fmla="*/ 9888 w 130"/>
                <a:gd name="T77" fmla="*/ 43686 h 97"/>
                <a:gd name="T78" fmla="*/ 10631 w 130"/>
                <a:gd name="T79" fmla="*/ 44156 h 97"/>
                <a:gd name="T80" fmla="*/ 15288 w 130"/>
                <a:gd name="T81" fmla="*/ 44766 h 97"/>
                <a:gd name="T82" fmla="*/ 15288 w 130"/>
                <a:gd name="T83" fmla="*/ 46569 h 97"/>
                <a:gd name="T84" fmla="*/ 7473 w 130"/>
                <a:gd name="T85" fmla="*/ 46569 h 97"/>
                <a:gd name="T86" fmla="*/ 0 w 130"/>
                <a:gd name="T87" fmla="*/ 46569 h 97"/>
                <a:gd name="T88" fmla="*/ 0 w 130"/>
                <a:gd name="T89" fmla="*/ 44766 h 97"/>
                <a:gd name="T90" fmla="*/ 4413 w 130"/>
                <a:gd name="T91" fmla="*/ 44156 h 97"/>
                <a:gd name="T92" fmla="*/ 5453 w 130"/>
                <a:gd name="T93" fmla="*/ 43686 h 97"/>
                <a:gd name="T94" fmla="*/ 5755 w 130"/>
                <a:gd name="T95" fmla="*/ 40392 h 97"/>
                <a:gd name="T96" fmla="*/ 6395 w 130"/>
                <a:gd name="T97" fmla="*/ 30927 h 97"/>
                <a:gd name="T98" fmla="*/ 6395 w 130"/>
                <a:gd name="T99" fmla="*/ 15727 h 97"/>
                <a:gd name="T100" fmla="*/ 5755 w 130"/>
                <a:gd name="T101" fmla="*/ 6930 h 97"/>
                <a:gd name="T102" fmla="*/ 5453 w 130"/>
                <a:gd name="T103" fmla="*/ 3347 h 97"/>
                <a:gd name="T104" fmla="*/ 4413 w 130"/>
                <a:gd name="T105" fmla="*/ 2523 h 97"/>
                <a:gd name="T106" fmla="*/ 0 w 130"/>
                <a:gd name="T107" fmla="*/ 1837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16"/>
            <p:cNvSpPr>
              <a:spLocks noEditPoints="1"/>
            </p:cNvSpPr>
            <p:nvPr/>
          </p:nvSpPr>
          <p:spPr bwMode="auto">
            <a:xfrm>
              <a:off x="3566" y="738"/>
              <a:ext cx="166" cy="149"/>
            </a:xfrm>
            <a:custGeom>
              <a:avLst/>
              <a:gdLst>
                <a:gd name="T0" fmla="*/ 7009 w 107"/>
                <a:gd name="T1" fmla="*/ 45222 h 96"/>
                <a:gd name="T2" fmla="*/ 15404 w 107"/>
                <a:gd name="T3" fmla="*/ 45222 h 96"/>
                <a:gd name="T4" fmla="*/ 15404 w 107"/>
                <a:gd name="T5" fmla="*/ 43378 h 96"/>
                <a:gd name="T6" fmla="*/ 11071 w 107"/>
                <a:gd name="T7" fmla="*/ 43378 h 96"/>
                <a:gd name="T8" fmla="*/ 9929 w 107"/>
                <a:gd name="T9" fmla="*/ 42437 h 96"/>
                <a:gd name="T10" fmla="*/ 9929 w 107"/>
                <a:gd name="T11" fmla="*/ 41774 h 96"/>
                <a:gd name="T12" fmla="*/ 10874 w 107"/>
                <a:gd name="T13" fmla="*/ 38537 h 96"/>
                <a:gd name="T14" fmla="*/ 14112 w 107"/>
                <a:gd name="T15" fmla="*/ 30739 h 96"/>
                <a:gd name="T16" fmla="*/ 33229 w 107"/>
                <a:gd name="T17" fmla="*/ 30739 h 96"/>
                <a:gd name="T18" fmla="*/ 37313 w 107"/>
                <a:gd name="T19" fmla="*/ 40081 h 96"/>
                <a:gd name="T20" fmla="*/ 37961 w 107"/>
                <a:gd name="T21" fmla="*/ 41774 h 96"/>
                <a:gd name="T22" fmla="*/ 37313 w 107"/>
                <a:gd name="T23" fmla="*/ 42875 h 96"/>
                <a:gd name="T24" fmla="*/ 36635 w 107"/>
                <a:gd name="T25" fmla="*/ 43378 h 96"/>
                <a:gd name="T26" fmla="*/ 31751 w 107"/>
                <a:gd name="T27" fmla="*/ 43378 h 96"/>
                <a:gd name="T28" fmla="*/ 31751 w 107"/>
                <a:gd name="T29" fmla="*/ 45222 h 96"/>
                <a:gd name="T30" fmla="*/ 42601 w 107"/>
                <a:gd name="T31" fmla="*/ 45222 h 96"/>
                <a:gd name="T32" fmla="*/ 50137 w 107"/>
                <a:gd name="T33" fmla="*/ 45222 h 96"/>
                <a:gd name="T34" fmla="*/ 50137 w 107"/>
                <a:gd name="T35" fmla="*/ 43378 h 96"/>
                <a:gd name="T36" fmla="*/ 46551 w 107"/>
                <a:gd name="T37" fmla="*/ 42875 h 96"/>
                <a:gd name="T38" fmla="*/ 44837 w 107"/>
                <a:gd name="T39" fmla="*/ 41731 h 96"/>
                <a:gd name="T40" fmla="*/ 40603 w 107"/>
                <a:gd name="T41" fmla="*/ 32189 h 96"/>
                <a:gd name="T42" fmla="*/ 26172 w 107"/>
                <a:gd name="T43" fmla="*/ 0 h 96"/>
                <a:gd name="T44" fmla="*/ 24469 w 107"/>
                <a:gd name="T45" fmla="*/ 0 h 96"/>
                <a:gd name="T46" fmla="*/ 18629 w 107"/>
                <a:gd name="T47" fmla="*/ 13064 h 96"/>
                <a:gd name="T48" fmla="*/ 10272 w 107"/>
                <a:gd name="T49" fmla="*/ 30849 h 96"/>
                <a:gd name="T50" fmla="*/ 5967 w 107"/>
                <a:gd name="T51" fmla="*/ 40081 h 96"/>
                <a:gd name="T52" fmla="*/ 4268 w 107"/>
                <a:gd name="T53" fmla="*/ 42437 h 96"/>
                <a:gd name="T54" fmla="*/ 3216 w 107"/>
                <a:gd name="T55" fmla="*/ 43378 h 96"/>
                <a:gd name="T56" fmla="*/ 0 w 107"/>
                <a:gd name="T57" fmla="*/ 43378 h 96"/>
                <a:gd name="T58" fmla="*/ 0 w 107"/>
                <a:gd name="T59" fmla="*/ 45222 h 96"/>
                <a:gd name="T60" fmla="*/ 7009 w 107"/>
                <a:gd name="T61" fmla="*/ 45222 h 96"/>
                <a:gd name="T62" fmla="*/ 23898 w 107"/>
                <a:gd name="T63" fmla="*/ 8417 h 96"/>
                <a:gd name="T64" fmla="*/ 31751 w 107"/>
                <a:gd name="T65" fmla="*/ 27948 h 96"/>
                <a:gd name="T66" fmla="*/ 15404 w 107"/>
                <a:gd name="T67" fmla="*/ 27948 h 96"/>
                <a:gd name="T68" fmla="*/ 23898 w 107"/>
                <a:gd name="T69" fmla="*/ 8417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17"/>
            <p:cNvSpPr>
              <a:spLocks/>
            </p:cNvSpPr>
            <p:nvPr/>
          </p:nvSpPr>
          <p:spPr bwMode="auto">
            <a:xfrm>
              <a:off x="3703" y="740"/>
              <a:ext cx="163" cy="147"/>
            </a:xfrm>
            <a:custGeom>
              <a:avLst/>
              <a:gdLst>
                <a:gd name="T0" fmla="*/ 36504 w 105"/>
                <a:gd name="T1" fmla="*/ 6479 h 95"/>
                <a:gd name="T2" fmla="*/ 38584 w 105"/>
                <a:gd name="T3" fmla="*/ 3163 h 95"/>
                <a:gd name="T4" fmla="*/ 37630 w 105"/>
                <a:gd name="T5" fmla="*/ 2287 h 95"/>
                <a:gd name="T6" fmla="*/ 33086 w 105"/>
                <a:gd name="T7" fmla="*/ 1749 h 95"/>
                <a:gd name="T8" fmla="*/ 33086 w 105"/>
                <a:gd name="T9" fmla="*/ 0 h 95"/>
                <a:gd name="T10" fmla="*/ 41821 w 105"/>
                <a:gd name="T11" fmla="*/ 0 h 95"/>
                <a:gd name="T12" fmla="*/ 49583 w 105"/>
                <a:gd name="T13" fmla="*/ 0 h 95"/>
                <a:gd name="T14" fmla="*/ 49583 w 105"/>
                <a:gd name="T15" fmla="*/ 1749 h 95"/>
                <a:gd name="T16" fmla="*/ 45303 w 105"/>
                <a:gd name="T17" fmla="*/ 2287 h 95"/>
                <a:gd name="T18" fmla="*/ 43580 w 105"/>
                <a:gd name="T19" fmla="*/ 3163 h 95"/>
                <a:gd name="T20" fmla="*/ 41149 w 105"/>
                <a:gd name="T21" fmla="*/ 5848 h 95"/>
                <a:gd name="T22" fmla="*/ 30885 w 105"/>
                <a:gd name="T23" fmla="*/ 19588 h 95"/>
                <a:gd name="T24" fmla="*/ 28073 w 105"/>
                <a:gd name="T25" fmla="*/ 24453 h 95"/>
                <a:gd name="T26" fmla="*/ 28073 w 105"/>
                <a:gd name="T27" fmla="*/ 26188 h 95"/>
                <a:gd name="T28" fmla="*/ 28073 w 105"/>
                <a:gd name="T29" fmla="*/ 28280 h 95"/>
                <a:gd name="T30" fmla="*/ 28073 w 105"/>
                <a:gd name="T31" fmla="*/ 36403 h 95"/>
                <a:gd name="T32" fmla="*/ 28270 w 105"/>
                <a:gd name="T33" fmla="*/ 40292 h 95"/>
                <a:gd name="T34" fmla="*/ 29741 w 105"/>
                <a:gd name="T35" fmla="*/ 40522 h 95"/>
                <a:gd name="T36" fmla="*/ 34305 w 105"/>
                <a:gd name="T37" fmla="*/ 40984 h 95"/>
                <a:gd name="T38" fmla="*/ 34305 w 105"/>
                <a:gd name="T39" fmla="*/ 42732 h 95"/>
                <a:gd name="T40" fmla="*/ 24855 w 105"/>
                <a:gd name="T41" fmla="*/ 42732 h 95"/>
                <a:gd name="T42" fmla="*/ 15274 w 105"/>
                <a:gd name="T43" fmla="*/ 42732 h 95"/>
                <a:gd name="T44" fmla="*/ 15274 w 105"/>
                <a:gd name="T45" fmla="*/ 40984 h 95"/>
                <a:gd name="T46" fmla="*/ 19832 w 105"/>
                <a:gd name="T47" fmla="*/ 40522 h 95"/>
                <a:gd name="T48" fmla="*/ 20774 w 105"/>
                <a:gd name="T49" fmla="*/ 40292 h 95"/>
                <a:gd name="T50" fmla="*/ 21313 w 105"/>
                <a:gd name="T51" fmla="*/ 37141 h 95"/>
                <a:gd name="T52" fmla="*/ 21511 w 105"/>
                <a:gd name="T53" fmla="*/ 28280 h 95"/>
                <a:gd name="T54" fmla="*/ 21511 w 105"/>
                <a:gd name="T55" fmla="*/ 25450 h 95"/>
                <a:gd name="T56" fmla="*/ 20313 w 105"/>
                <a:gd name="T57" fmla="*/ 22400 h 95"/>
                <a:gd name="T58" fmla="*/ 16423 w 105"/>
                <a:gd name="T59" fmla="*/ 17546 h 95"/>
                <a:gd name="T60" fmla="*/ 7801 w 105"/>
                <a:gd name="T61" fmla="*/ 5848 h 95"/>
                <a:gd name="T62" fmla="*/ 6056 w 105"/>
                <a:gd name="T63" fmla="*/ 3163 h 95"/>
                <a:gd name="T64" fmla="*/ 4280 w 105"/>
                <a:gd name="T65" fmla="*/ 2287 h 95"/>
                <a:gd name="T66" fmla="*/ 0 w 105"/>
                <a:gd name="T67" fmla="*/ 1749 h 95"/>
                <a:gd name="T68" fmla="*/ 0 w 105"/>
                <a:gd name="T69" fmla="*/ 0 h 95"/>
                <a:gd name="T70" fmla="*/ 7801 w 105"/>
                <a:gd name="T71" fmla="*/ 0 h 95"/>
                <a:gd name="T72" fmla="*/ 20313 w 105"/>
                <a:gd name="T73" fmla="*/ 0 h 95"/>
                <a:gd name="T74" fmla="*/ 20313 w 105"/>
                <a:gd name="T75" fmla="*/ 1749 h 95"/>
                <a:gd name="T76" fmla="*/ 15274 w 105"/>
                <a:gd name="T77" fmla="*/ 2287 h 95"/>
                <a:gd name="T78" fmla="*/ 14235 w 105"/>
                <a:gd name="T79" fmla="*/ 3163 h 95"/>
                <a:gd name="T80" fmla="*/ 16011 w 105"/>
                <a:gd name="T81" fmla="*/ 6479 h 95"/>
                <a:gd name="T82" fmla="*/ 25872 w 105"/>
                <a:gd name="T83" fmla="*/ 21666 h 95"/>
                <a:gd name="T84" fmla="*/ 36504 w 105"/>
                <a:gd name="T85" fmla="*/ 6479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4" name="Freeform 18"/>
            <p:cNvSpPr>
              <a:spLocks noEditPoints="1"/>
            </p:cNvSpPr>
            <p:nvPr/>
          </p:nvSpPr>
          <p:spPr bwMode="auto">
            <a:xfrm>
              <a:off x="3860" y="737"/>
              <a:ext cx="164" cy="154"/>
            </a:xfrm>
            <a:custGeom>
              <a:avLst/>
              <a:gdLst>
                <a:gd name="T0" fmla="*/ 8469 w 106"/>
                <a:gd name="T1" fmla="*/ 11625 h 99"/>
                <a:gd name="T2" fmla="*/ 13810 w 106"/>
                <a:gd name="T3" fmla="*/ 5070 h 99"/>
                <a:gd name="T4" fmla="*/ 22937 w 106"/>
                <a:gd name="T5" fmla="*/ 2508 h 99"/>
                <a:gd name="T6" fmla="*/ 29709 w 106"/>
                <a:gd name="T7" fmla="*/ 3901 h 99"/>
                <a:gd name="T8" fmla="*/ 34443 w 106"/>
                <a:gd name="T9" fmla="*/ 6228 h 99"/>
                <a:gd name="T10" fmla="*/ 37802 w 106"/>
                <a:gd name="T11" fmla="*/ 10183 h 99"/>
                <a:gd name="T12" fmla="*/ 39530 w 106"/>
                <a:gd name="T13" fmla="*/ 15070 h 99"/>
                <a:gd name="T14" fmla="*/ 40929 w 106"/>
                <a:gd name="T15" fmla="*/ 24640 h 99"/>
                <a:gd name="T16" fmla="*/ 39334 w 106"/>
                <a:gd name="T17" fmla="*/ 35529 h 99"/>
                <a:gd name="T18" fmla="*/ 33716 w 106"/>
                <a:gd name="T19" fmla="*/ 42719 h 99"/>
                <a:gd name="T20" fmla="*/ 24852 w 106"/>
                <a:gd name="T21" fmla="*/ 45424 h 99"/>
                <a:gd name="T22" fmla="*/ 18119 w 106"/>
                <a:gd name="T23" fmla="*/ 44358 h 99"/>
                <a:gd name="T24" fmla="*/ 12639 w 106"/>
                <a:gd name="T25" fmla="*/ 39989 h 99"/>
                <a:gd name="T26" fmla="*/ 8469 w 106"/>
                <a:gd name="T27" fmla="*/ 33281 h 99"/>
                <a:gd name="T28" fmla="*/ 7323 w 106"/>
                <a:gd name="T29" fmla="*/ 27726 h 99"/>
                <a:gd name="T30" fmla="*/ 6432 w 106"/>
                <a:gd name="T31" fmla="*/ 21904 h 99"/>
                <a:gd name="T32" fmla="*/ 8469 w 106"/>
                <a:gd name="T33" fmla="*/ 11625 h 99"/>
                <a:gd name="T34" fmla="*/ 1478 w 106"/>
                <a:gd name="T35" fmla="*/ 33281 h 99"/>
                <a:gd name="T36" fmla="*/ 5769 w 106"/>
                <a:gd name="T37" fmla="*/ 41823 h 99"/>
                <a:gd name="T38" fmla="*/ 13103 w 106"/>
                <a:gd name="T39" fmla="*/ 46643 h 99"/>
                <a:gd name="T40" fmla="*/ 22389 w 106"/>
                <a:gd name="T41" fmla="*/ 48090 h 99"/>
                <a:gd name="T42" fmla="*/ 40488 w 106"/>
                <a:gd name="T43" fmla="*/ 40903 h 99"/>
                <a:gd name="T44" fmla="*/ 47812 w 106"/>
                <a:gd name="T45" fmla="*/ 22489 h 99"/>
                <a:gd name="T46" fmla="*/ 47155 w 106"/>
                <a:gd name="T47" fmla="*/ 15840 h 99"/>
                <a:gd name="T48" fmla="*/ 45369 w 106"/>
                <a:gd name="T49" fmla="*/ 10624 h 99"/>
                <a:gd name="T50" fmla="*/ 40929 w 106"/>
                <a:gd name="T51" fmla="*/ 5121 h 99"/>
                <a:gd name="T52" fmla="*/ 33716 w 106"/>
                <a:gd name="T53" fmla="*/ 1612 h 99"/>
                <a:gd name="T54" fmla="*/ 24433 w 106"/>
                <a:gd name="T55" fmla="*/ 0 h 99"/>
                <a:gd name="T56" fmla="*/ 14471 w 106"/>
                <a:gd name="T57" fmla="*/ 1612 h 99"/>
                <a:gd name="T58" fmla="*/ 6432 w 106"/>
                <a:gd name="T59" fmla="*/ 6830 h 99"/>
                <a:gd name="T60" fmla="*/ 1478 w 106"/>
                <a:gd name="T61" fmla="*/ 14683 h 99"/>
                <a:gd name="T62" fmla="*/ 0 w 106"/>
                <a:gd name="T63" fmla="*/ 24200 h 99"/>
                <a:gd name="T64" fmla="*/ 1478 w 106"/>
                <a:gd name="T65" fmla="*/ 33281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sp>
        <p:nvSpPr>
          <p:cNvPr id="2" name="Title 1"/>
          <p:cNvSpPr>
            <a:spLocks noGrp="1"/>
          </p:cNvSpPr>
          <p:nvPr>
            <p:ph type="title"/>
          </p:nvPr>
        </p:nvSpPr>
        <p:spPr/>
        <p:txBody>
          <a:bodyPr/>
          <a:lstStyle/>
          <a:p>
            <a:r>
              <a:rPr lang="en-US" smtClean="0"/>
              <a:t>Click to edit Master title style</a:t>
            </a:r>
            <a:endParaRPr lang="en-US" dirty="0"/>
          </a:p>
        </p:txBody>
      </p:sp>
      <p:sp>
        <p:nvSpPr>
          <p:cNvPr id="15" name="Date Placeholder 2"/>
          <p:cNvSpPr>
            <a:spLocks noGrp="1"/>
          </p:cNvSpPr>
          <p:nvPr>
            <p:ph type="dt" sz="half" idx="10"/>
          </p:nvPr>
        </p:nvSpPr>
        <p:spPr/>
        <p:txBody>
          <a:bodyPr/>
          <a:lstStyle>
            <a:lvl1pPr>
              <a:defRPr/>
            </a:lvl1pPr>
          </a:lstStyle>
          <a:p>
            <a:pPr>
              <a:defRPr/>
            </a:pPr>
            <a:fld id="{FDD07CAA-64DD-1F43-8C61-CC2D9B0FBB80}" type="datetimeFigureOut">
              <a:rPr lang="en-US"/>
              <a:pPr>
                <a:defRPr/>
              </a:pPr>
              <a:t>1/17/13</a:t>
            </a:fld>
            <a:endParaRPr lang="en-US"/>
          </a:p>
        </p:txBody>
      </p:sp>
      <p:sp>
        <p:nvSpPr>
          <p:cNvPr id="16" name="Footer Placeholder 3"/>
          <p:cNvSpPr>
            <a:spLocks noGrp="1"/>
          </p:cNvSpPr>
          <p:nvPr>
            <p:ph type="ftr" sz="quarter" idx="11"/>
          </p:nvPr>
        </p:nvSpPr>
        <p:spPr/>
        <p:txBody>
          <a:bodyPr/>
          <a:lstStyle>
            <a:lvl1pPr>
              <a:defRPr/>
            </a:lvl1pPr>
          </a:lstStyle>
          <a:p>
            <a:pPr>
              <a:defRPr/>
            </a:pPr>
            <a:endParaRPr lang="en-US"/>
          </a:p>
        </p:txBody>
      </p:sp>
      <p:sp>
        <p:nvSpPr>
          <p:cNvPr id="17" name="Slide Number Placeholder 4"/>
          <p:cNvSpPr>
            <a:spLocks noGrp="1"/>
          </p:cNvSpPr>
          <p:nvPr>
            <p:ph type="sldNum" sz="quarter" idx="12"/>
          </p:nvPr>
        </p:nvSpPr>
        <p:spPr/>
        <p:txBody>
          <a:bodyPr/>
          <a:lstStyle>
            <a:lvl1pPr>
              <a:defRPr/>
            </a:lvl1pPr>
          </a:lstStyle>
          <a:p>
            <a:pPr>
              <a:defRPr/>
            </a:pPr>
            <a:fld id="{AF80F451-D549-8543-8A4E-A18FA16C6B85}" type="slidenum">
              <a:rPr lang="en-US"/>
              <a:pPr>
                <a:defRPr/>
              </a:pPr>
              <a:t>‹#›</a:t>
            </a:fld>
            <a:endParaRPr lang="en-US"/>
          </a:p>
        </p:txBody>
      </p:sp>
    </p:spTree>
    <p:extLst>
      <p:ext uri="{BB962C8B-B14F-4D97-AF65-F5344CB8AC3E}">
        <p14:creationId xmlns:p14="http://schemas.microsoft.com/office/powerpoint/2010/main" val="433420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2" name="Group 18"/>
          <p:cNvGrpSpPr>
            <a:grpSpLocks/>
          </p:cNvGrpSpPr>
          <p:nvPr/>
        </p:nvGrpSpPr>
        <p:grpSpPr bwMode="auto">
          <a:xfrm>
            <a:off x="120650" y="6299200"/>
            <a:ext cx="420688" cy="458788"/>
            <a:chOff x="3293" y="737"/>
            <a:chExt cx="796" cy="867"/>
          </a:xfrm>
        </p:grpSpPr>
        <p:sp>
          <p:nvSpPr>
            <p:cNvPr id="3" name="Freeform 19"/>
            <p:cNvSpPr>
              <a:spLocks noEditPoints="1"/>
            </p:cNvSpPr>
            <p:nvPr/>
          </p:nvSpPr>
          <p:spPr bwMode="auto">
            <a:xfrm>
              <a:off x="3413" y="1159"/>
              <a:ext cx="556" cy="445"/>
            </a:xfrm>
            <a:custGeom>
              <a:avLst/>
              <a:gdLst>
                <a:gd name="T0" fmla="*/ 129086 w 359"/>
                <a:gd name="T1" fmla="*/ 0 h 287"/>
                <a:gd name="T2" fmla="*/ 94751 w 359"/>
                <a:gd name="T3" fmla="*/ 0 h 287"/>
                <a:gd name="T4" fmla="*/ 94751 w 359"/>
                <a:gd name="T5" fmla="*/ 39800 h 287"/>
                <a:gd name="T6" fmla="*/ 111389 w 359"/>
                <a:gd name="T7" fmla="*/ 79329 h 287"/>
                <a:gd name="T8" fmla="*/ 111389 w 359"/>
                <a:gd name="T9" fmla="*/ 73955 h 287"/>
                <a:gd name="T10" fmla="*/ 102310 w 359"/>
                <a:gd name="T11" fmla="*/ 44601 h 287"/>
                <a:gd name="T12" fmla="*/ 102310 w 359"/>
                <a:gd name="T13" fmla="*/ 34403 h 287"/>
                <a:gd name="T14" fmla="*/ 115585 w 359"/>
                <a:gd name="T15" fmla="*/ 34403 h 287"/>
                <a:gd name="T16" fmla="*/ 115585 w 359"/>
                <a:gd name="T17" fmla="*/ 79329 h 287"/>
                <a:gd name="T18" fmla="*/ 82291 w 359"/>
                <a:gd name="T19" fmla="*/ 130018 h 287"/>
                <a:gd name="T20" fmla="*/ 48327 w 359"/>
                <a:gd name="T21" fmla="*/ 82108 h 287"/>
                <a:gd name="T22" fmla="*/ 69011 w 359"/>
                <a:gd name="T23" fmla="*/ 39800 h 287"/>
                <a:gd name="T24" fmla="*/ 69011 w 359"/>
                <a:gd name="T25" fmla="*/ 34403 h 287"/>
                <a:gd name="T26" fmla="*/ 82291 w 359"/>
                <a:gd name="T27" fmla="*/ 34403 h 287"/>
                <a:gd name="T28" fmla="*/ 90530 w 359"/>
                <a:gd name="T29" fmla="*/ 34403 h 287"/>
                <a:gd name="T30" fmla="*/ 90530 w 359"/>
                <a:gd name="T31" fmla="*/ 25981 h 287"/>
                <a:gd name="T32" fmla="*/ 82291 w 359"/>
                <a:gd name="T33" fmla="*/ 25981 h 287"/>
                <a:gd name="T34" fmla="*/ 69011 w 359"/>
                <a:gd name="T35" fmla="*/ 25981 h 287"/>
                <a:gd name="T36" fmla="*/ 69011 w 359"/>
                <a:gd name="T37" fmla="*/ 25981 h 287"/>
                <a:gd name="T38" fmla="*/ 61358 w 359"/>
                <a:gd name="T39" fmla="*/ 25981 h 287"/>
                <a:gd name="T40" fmla="*/ 61358 w 359"/>
                <a:gd name="T41" fmla="*/ 25981 h 287"/>
                <a:gd name="T42" fmla="*/ 40746 w 359"/>
                <a:gd name="T43" fmla="*/ 25981 h 287"/>
                <a:gd name="T44" fmla="*/ 40746 w 359"/>
                <a:gd name="T45" fmla="*/ 73955 h 287"/>
                <a:gd name="T46" fmla="*/ 40746 w 359"/>
                <a:gd name="T47" fmla="*/ 78469 h 287"/>
                <a:gd name="T48" fmla="*/ 40746 w 359"/>
                <a:gd name="T49" fmla="*/ 78469 h 287"/>
                <a:gd name="T50" fmla="*/ 48327 w 359"/>
                <a:gd name="T51" fmla="*/ 71888 h 287"/>
                <a:gd name="T52" fmla="*/ 48327 w 359"/>
                <a:gd name="T53" fmla="*/ 71888 h 287"/>
                <a:gd name="T54" fmla="*/ 48327 w 359"/>
                <a:gd name="T55" fmla="*/ 34403 h 287"/>
                <a:gd name="T56" fmla="*/ 61358 w 359"/>
                <a:gd name="T57" fmla="*/ 34403 h 287"/>
                <a:gd name="T58" fmla="*/ 61358 w 359"/>
                <a:gd name="T59" fmla="*/ 34403 h 287"/>
                <a:gd name="T60" fmla="*/ 61358 w 359"/>
                <a:gd name="T61" fmla="*/ 44601 h 287"/>
                <a:gd name="T62" fmla="*/ 34308 w 359"/>
                <a:gd name="T63" fmla="*/ 86344 h 287"/>
                <a:gd name="T64" fmla="*/ 7645 w 359"/>
                <a:gd name="T65" fmla="*/ 44601 h 287"/>
                <a:gd name="T66" fmla="*/ 7645 w 359"/>
                <a:gd name="T67" fmla="*/ 8364 h 287"/>
                <a:gd name="T68" fmla="*/ 34308 w 359"/>
                <a:gd name="T69" fmla="*/ 8364 h 287"/>
                <a:gd name="T70" fmla="*/ 61358 w 359"/>
                <a:gd name="T71" fmla="*/ 8364 h 287"/>
                <a:gd name="T72" fmla="*/ 61358 w 359"/>
                <a:gd name="T73" fmla="*/ 22188 h 287"/>
                <a:gd name="T74" fmla="*/ 69011 w 359"/>
                <a:gd name="T75" fmla="*/ 22188 h 287"/>
                <a:gd name="T76" fmla="*/ 69011 w 359"/>
                <a:gd name="T77" fmla="*/ 0 h 287"/>
                <a:gd name="T78" fmla="*/ 34308 w 359"/>
                <a:gd name="T79" fmla="*/ 0 h 287"/>
                <a:gd name="T80" fmla="*/ 0 w 359"/>
                <a:gd name="T81" fmla="*/ 0 h 287"/>
                <a:gd name="T82" fmla="*/ 0 w 359"/>
                <a:gd name="T83" fmla="*/ 39800 h 287"/>
                <a:gd name="T84" fmla="*/ 34308 w 359"/>
                <a:gd name="T85" fmla="*/ 89143 h 287"/>
                <a:gd name="T86" fmla="*/ 41517 w 359"/>
                <a:gd name="T87" fmla="*/ 86344 h 287"/>
                <a:gd name="T88" fmla="*/ 82291 w 359"/>
                <a:gd name="T89" fmla="*/ 133219 h 287"/>
                <a:gd name="T90" fmla="*/ 122972 w 359"/>
                <a:gd name="T91" fmla="*/ 86344 h 287"/>
                <a:gd name="T92" fmla="*/ 129086 w 359"/>
                <a:gd name="T93" fmla="*/ 89143 h 287"/>
                <a:gd name="T94" fmla="*/ 163893 w 359"/>
                <a:gd name="T95" fmla="*/ 39800 h 287"/>
                <a:gd name="T96" fmla="*/ 163893 w 359"/>
                <a:gd name="T97" fmla="*/ 0 h 287"/>
                <a:gd name="T98" fmla="*/ 129086 w 359"/>
                <a:gd name="T99" fmla="*/ 0 h 287"/>
                <a:gd name="T100" fmla="*/ 155799 w 359"/>
                <a:gd name="T101" fmla="*/ 44601 h 287"/>
                <a:gd name="T102" fmla="*/ 129086 w 359"/>
                <a:gd name="T103" fmla="*/ 86344 h 287"/>
                <a:gd name="T104" fmla="*/ 123234 w 359"/>
                <a:gd name="T105" fmla="*/ 83195 h 287"/>
                <a:gd name="T106" fmla="*/ 123858 w 359"/>
                <a:gd name="T107" fmla="*/ 73955 h 287"/>
                <a:gd name="T108" fmla="*/ 123858 w 359"/>
                <a:gd name="T109" fmla="*/ 25981 h 287"/>
                <a:gd name="T110" fmla="*/ 102310 w 359"/>
                <a:gd name="T111" fmla="*/ 25981 h 287"/>
                <a:gd name="T112" fmla="*/ 102310 w 359"/>
                <a:gd name="T113" fmla="*/ 8364 h 287"/>
                <a:gd name="T114" fmla="*/ 129086 w 359"/>
                <a:gd name="T115" fmla="*/ 8364 h 287"/>
                <a:gd name="T116" fmla="*/ 155799 w 359"/>
                <a:gd name="T117" fmla="*/ 8364 h 287"/>
                <a:gd name="T118" fmla="*/ 155799 w 359"/>
                <a:gd name="T119" fmla="*/ 44601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4" name="Freeform 20"/>
            <p:cNvSpPr>
              <a:spLocks/>
            </p:cNvSpPr>
            <p:nvPr/>
          </p:nvSpPr>
          <p:spPr bwMode="auto">
            <a:xfrm>
              <a:off x="3456" y="939"/>
              <a:ext cx="118" cy="149"/>
            </a:xfrm>
            <a:custGeom>
              <a:avLst/>
              <a:gdLst>
                <a:gd name="T0" fmla="*/ 2762 w 76"/>
                <a:gd name="T1" fmla="*/ 45222 h 96"/>
                <a:gd name="T2" fmla="*/ 2762 w 76"/>
                <a:gd name="T3" fmla="*/ 43378 h 96"/>
                <a:gd name="T4" fmla="*/ 5911 w 76"/>
                <a:gd name="T5" fmla="*/ 41774 h 96"/>
                <a:gd name="T6" fmla="*/ 6060 w 76"/>
                <a:gd name="T7" fmla="*/ 41731 h 96"/>
                <a:gd name="T8" fmla="*/ 6060 w 76"/>
                <a:gd name="T9" fmla="*/ 37574 h 96"/>
                <a:gd name="T10" fmla="*/ 6658 w 76"/>
                <a:gd name="T11" fmla="*/ 32189 h 96"/>
                <a:gd name="T12" fmla="*/ 6658 w 76"/>
                <a:gd name="T13" fmla="*/ 15251 h 96"/>
                <a:gd name="T14" fmla="*/ 6060 w 76"/>
                <a:gd name="T15" fmla="*/ 6641 h 96"/>
                <a:gd name="T16" fmla="*/ 5911 w 76"/>
                <a:gd name="T17" fmla="*/ 2757 h 96"/>
                <a:gd name="T18" fmla="*/ 4998 w 76"/>
                <a:gd name="T19" fmla="*/ 2364 h 96"/>
                <a:gd name="T20" fmla="*/ 0 w 76"/>
                <a:gd name="T21" fmla="*/ 1776 h 96"/>
                <a:gd name="T22" fmla="*/ 0 w 76"/>
                <a:gd name="T23" fmla="*/ 0 h 96"/>
                <a:gd name="T24" fmla="*/ 10036 w 76"/>
                <a:gd name="T25" fmla="*/ 0 h 96"/>
                <a:gd name="T26" fmla="*/ 19445 w 76"/>
                <a:gd name="T27" fmla="*/ 0 h 96"/>
                <a:gd name="T28" fmla="*/ 19445 w 76"/>
                <a:gd name="T29" fmla="*/ 1776 h 96"/>
                <a:gd name="T30" fmla="*/ 14609 w 76"/>
                <a:gd name="T31" fmla="*/ 2364 h 96"/>
                <a:gd name="T32" fmla="*/ 13744 w 76"/>
                <a:gd name="T33" fmla="*/ 2757 h 96"/>
                <a:gd name="T34" fmla="*/ 13100 w 76"/>
                <a:gd name="T35" fmla="*/ 6053 h 96"/>
                <a:gd name="T36" fmla="*/ 12795 w 76"/>
                <a:gd name="T37" fmla="*/ 15251 h 96"/>
                <a:gd name="T38" fmla="*/ 12795 w 76"/>
                <a:gd name="T39" fmla="*/ 36739 h 96"/>
                <a:gd name="T40" fmla="*/ 13100 w 76"/>
                <a:gd name="T41" fmla="*/ 41774 h 96"/>
                <a:gd name="T42" fmla="*/ 18706 w 76"/>
                <a:gd name="T43" fmla="*/ 42437 h 96"/>
                <a:gd name="T44" fmla="*/ 31579 w 76"/>
                <a:gd name="T45" fmla="*/ 40998 h 96"/>
                <a:gd name="T46" fmla="*/ 32652 w 76"/>
                <a:gd name="T47" fmla="*/ 38537 h 96"/>
                <a:gd name="T48" fmla="*/ 34155 w 76"/>
                <a:gd name="T49" fmla="*/ 33353 h 96"/>
                <a:gd name="T50" fmla="*/ 35936 w 76"/>
                <a:gd name="T51" fmla="*/ 33353 h 96"/>
                <a:gd name="T52" fmla="*/ 34352 w 76"/>
                <a:gd name="T53" fmla="*/ 44523 h 96"/>
                <a:gd name="T54" fmla="*/ 32652 w 76"/>
                <a:gd name="T55" fmla="*/ 45222 h 96"/>
                <a:gd name="T56" fmla="*/ 27005 w 76"/>
                <a:gd name="T57" fmla="*/ 45222 h 96"/>
                <a:gd name="T58" fmla="*/ 9409 w 76"/>
                <a:gd name="T59" fmla="*/ 44523 h 96"/>
                <a:gd name="T60" fmla="*/ 2762 w 76"/>
                <a:gd name="T61" fmla="*/ 45222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5" name="Freeform 21"/>
            <p:cNvSpPr>
              <a:spLocks noEditPoints="1"/>
            </p:cNvSpPr>
            <p:nvPr/>
          </p:nvSpPr>
          <p:spPr bwMode="auto">
            <a:xfrm>
              <a:off x="3588" y="939"/>
              <a:ext cx="65" cy="149"/>
            </a:xfrm>
            <a:custGeom>
              <a:avLst/>
              <a:gdLst>
                <a:gd name="T0" fmla="*/ 18989 w 42"/>
                <a:gd name="T1" fmla="*/ 42875 h 96"/>
                <a:gd name="T2" fmla="*/ 18989 w 42"/>
                <a:gd name="T3" fmla="*/ 45222 h 96"/>
                <a:gd name="T4" fmla="*/ 10033 w 42"/>
                <a:gd name="T5" fmla="*/ 44523 h 96"/>
                <a:gd name="T6" fmla="*/ 0 w 42"/>
                <a:gd name="T7" fmla="*/ 45222 h 96"/>
                <a:gd name="T8" fmla="*/ 0 w 42"/>
                <a:gd name="T9" fmla="*/ 42875 h 96"/>
                <a:gd name="T10" fmla="*/ 4440 w 42"/>
                <a:gd name="T11" fmla="*/ 42875 h 96"/>
                <a:gd name="T12" fmla="*/ 5853 w 42"/>
                <a:gd name="T13" fmla="*/ 41774 h 96"/>
                <a:gd name="T14" fmla="*/ 6483 w 42"/>
                <a:gd name="T15" fmla="*/ 39027 h 96"/>
                <a:gd name="T16" fmla="*/ 6483 w 42"/>
                <a:gd name="T17" fmla="*/ 29705 h 96"/>
                <a:gd name="T18" fmla="*/ 6483 w 42"/>
                <a:gd name="T19" fmla="*/ 15251 h 96"/>
                <a:gd name="T20" fmla="*/ 6483 w 42"/>
                <a:gd name="T21" fmla="*/ 6641 h 96"/>
                <a:gd name="T22" fmla="*/ 5853 w 42"/>
                <a:gd name="T23" fmla="*/ 2757 h 96"/>
                <a:gd name="T24" fmla="*/ 4440 w 42"/>
                <a:gd name="T25" fmla="*/ 2364 h 96"/>
                <a:gd name="T26" fmla="*/ 0 w 42"/>
                <a:gd name="T27" fmla="*/ 1776 h 96"/>
                <a:gd name="T28" fmla="*/ 0 w 42"/>
                <a:gd name="T29" fmla="*/ 0 h 96"/>
                <a:gd name="T30" fmla="*/ 9631 w 42"/>
                <a:gd name="T31" fmla="*/ 0 h 96"/>
                <a:gd name="T32" fmla="*/ 18989 w 42"/>
                <a:gd name="T33" fmla="*/ 0 h 96"/>
                <a:gd name="T34" fmla="*/ 18989 w 42"/>
                <a:gd name="T35" fmla="*/ 1776 h 96"/>
                <a:gd name="T36" fmla="*/ 14526 w 42"/>
                <a:gd name="T37" fmla="*/ 2364 h 96"/>
                <a:gd name="T38" fmla="*/ 13138 w 42"/>
                <a:gd name="T39" fmla="*/ 2757 h 96"/>
                <a:gd name="T40" fmla="*/ 12666 w 42"/>
                <a:gd name="T41" fmla="*/ 6053 h 96"/>
                <a:gd name="T42" fmla="*/ 12666 w 42"/>
                <a:gd name="T43" fmla="*/ 15251 h 96"/>
                <a:gd name="T44" fmla="*/ 12666 w 42"/>
                <a:gd name="T45" fmla="*/ 29705 h 96"/>
                <a:gd name="T46" fmla="*/ 12666 w 42"/>
                <a:gd name="T47" fmla="*/ 38316 h 96"/>
                <a:gd name="T48" fmla="*/ 13138 w 42"/>
                <a:gd name="T49" fmla="*/ 41774 h 96"/>
                <a:gd name="T50" fmla="*/ 14526 w 42"/>
                <a:gd name="T51" fmla="*/ 42875 h 96"/>
                <a:gd name="T52" fmla="*/ 18989 w 42"/>
                <a:gd name="T53" fmla="*/ 42875 h 96"/>
                <a:gd name="T54" fmla="*/ 12666 w 42"/>
                <a:gd name="T55" fmla="*/ 6053 h 96"/>
                <a:gd name="T56" fmla="*/ 12666 w 42"/>
                <a:gd name="T57" fmla="*/ 15251 h 96"/>
                <a:gd name="T58" fmla="*/ 12666 w 42"/>
                <a:gd name="T59" fmla="*/ 29705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6" name="Freeform 22"/>
            <p:cNvSpPr>
              <a:spLocks/>
            </p:cNvSpPr>
            <p:nvPr/>
          </p:nvSpPr>
          <p:spPr bwMode="auto">
            <a:xfrm>
              <a:off x="3677" y="939"/>
              <a:ext cx="172" cy="152"/>
            </a:xfrm>
            <a:custGeom>
              <a:avLst/>
              <a:gdLst>
                <a:gd name="T0" fmla="*/ 0 w 111"/>
                <a:gd name="T1" fmla="*/ 44719 h 98"/>
                <a:gd name="T2" fmla="*/ 0 w 111"/>
                <a:gd name="T3" fmla="*/ 42439 h 98"/>
                <a:gd name="T4" fmla="*/ 4487 w 111"/>
                <a:gd name="T5" fmla="*/ 42126 h 98"/>
                <a:gd name="T6" fmla="*/ 4960 w 111"/>
                <a:gd name="T7" fmla="*/ 41507 h 98"/>
                <a:gd name="T8" fmla="*/ 5546 w 111"/>
                <a:gd name="T9" fmla="*/ 38281 h 98"/>
                <a:gd name="T10" fmla="*/ 5919 w 111"/>
                <a:gd name="T11" fmla="*/ 31278 h 98"/>
                <a:gd name="T12" fmla="*/ 5919 w 111"/>
                <a:gd name="T13" fmla="*/ 5653 h 98"/>
                <a:gd name="T14" fmla="*/ 5919 w 111"/>
                <a:gd name="T15" fmla="*/ 4265 h 98"/>
                <a:gd name="T16" fmla="*/ 4487 w 111"/>
                <a:gd name="T17" fmla="*/ 2750 h 98"/>
                <a:gd name="T18" fmla="*/ 3201 w 111"/>
                <a:gd name="T19" fmla="*/ 1773 h 98"/>
                <a:gd name="T20" fmla="*/ 0 w 111"/>
                <a:gd name="T21" fmla="*/ 1773 h 98"/>
                <a:gd name="T22" fmla="*/ 0 w 111"/>
                <a:gd name="T23" fmla="*/ 0 h 98"/>
                <a:gd name="T24" fmla="*/ 6953 w 111"/>
                <a:gd name="T25" fmla="*/ 0 h 98"/>
                <a:gd name="T26" fmla="*/ 11910 w 111"/>
                <a:gd name="T27" fmla="*/ 0 h 98"/>
                <a:gd name="T28" fmla="*/ 15722 w 111"/>
                <a:gd name="T29" fmla="*/ 4982 h 98"/>
                <a:gd name="T30" fmla="*/ 22673 w 111"/>
                <a:gd name="T31" fmla="*/ 13002 h 98"/>
                <a:gd name="T32" fmla="*/ 31975 w 111"/>
                <a:gd name="T33" fmla="*/ 24304 h 98"/>
                <a:gd name="T34" fmla="*/ 39376 w 111"/>
                <a:gd name="T35" fmla="*/ 33080 h 98"/>
                <a:gd name="T36" fmla="*/ 42543 w 111"/>
                <a:gd name="T37" fmla="*/ 36517 h 98"/>
                <a:gd name="T38" fmla="*/ 42543 w 111"/>
                <a:gd name="T39" fmla="*/ 13599 h 98"/>
                <a:gd name="T40" fmla="*/ 42543 w 111"/>
                <a:gd name="T41" fmla="*/ 5964 h 98"/>
                <a:gd name="T42" fmla="*/ 41808 w 111"/>
                <a:gd name="T43" fmla="*/ 2750 h 98"/>
                <a:gd name="T44" fmla="*/ 41210 w 111"/>
                <a:gd name="T45" fmla="*/ 2350 h 98"/>
                <a:gd name="T46" fmla="*/ 36851 w 111"/>
                <a:gd name="T47" fmla="*/ 1773 h 98"/>
                <a:gd name="T48" fmla="*/ 36851 w 111"/>
                <a:gd name="T49" fmla="*/ 0 h 98"/>
                <a:gd name="T50" fmla="*/ 44409 w 111"/>
                <a:gd name="T51" fmla="*/ 0 h 98"/>
                <a:gd name="T52" fmla="*/ 51239 w 111"/>
                <a:gd name="T53" fmla="*/ 0 h 98"/>
                <a:gd name="T54" fmla="*/ 51239 w 111"/>
                <a:gd name="T55" fmla="*/ 1773 h 98"/>
                <a:gd name="T56" fmla="*/ 47033 w 111"/>
                <a:gd name="T57" fmla="*/ 2350 h 98"/>
                <a:gd name="T58" fmla="*/ 46020 w 111"/>
                <a:gd name="T59" fmla="*/ 2750 h 98"/>
                <a:gd name="T60" fmla="*/ 45436 w 111"/>
                <a:gd name="T61" fmla="*/ 5964 h 98"/>
                <a:gd name="T62" fmla="*/ 45436 w 111"/>
                <a:gd name="T63" fmla="*/ 13599 h 98"/>
                <a:gd name="T64" fmla="*/ 45436 w 111"/>
                <a:gd name="T65" fmla="*/ 28526 h 98"/>
                <a:gd name="T66" fmla="*/ 45436 w 111"/>
                <a:gd name="T67" fmla="*/ 45761 h 98"/>
                <a:gd name="T68" fmla="*/ 42543 w 111"/>
                <a:gd name="T69" fmla="*/ 45761 h 98"/>
                <a:gd name="T70" fmla="*/ 41808 w 111"/>
                <a:gd name="T71" fmla="*/ 44719 h 98"/>
                <a:gd name="T72" fmla="*/ 40987 w 111"/>
                <a:gd name="T73" fmla="*/ 44244 h 98"/>
                <a:gd name="T74" fmla="*/ 40087 w 111"/>
                <a:gd name="T75" fmla="*/ 43270 h 98"/>
                <a:gd name="T76" fmla="*/ 35827 w 111"/>
                <a:gd name="T77" fmla="*/ 38755 h 98"/>
                <a:gd name="T78" fmla="*/ 31767 w 111"/>
                <a:gd name="T79" fmla="*/ 33753 h 98"/>
                <a:gd name="T80" fmla="*/ 8594 w 111"/>
                <a:gd name="T81" fmla="*/ 6615 h 98"/>
                <a:gd name="T82" fmla="*/ 8594 w 111"/>
                <a:gd name="T83" fmla="*/ 30619 h 98"/>
                <a:gd name="T84" fmla="*/ 9172 w 111"/>
                <a:gd name="T85" fmla="*/ 38281 h 98"/>
                <a:gd name="T86" fmla="*/ 9172 w 111"/>
                <a:gd name="T87" fmla="*/ 41507 h 98"/>
                <a:gd name="T88" fmla="*/ 10146 w 111"/>
                <a:gd name="T89" fmla="*/ 42126 h 98"/>
                <a:gd name="T90" fmla="*/ 14685 w 111"/>
                <a:gd name="T91" fmla="*/ 42439 h 98"/>
                <a:gd name="T92" fmla="*/ 14685 w 111"/>
                <a:gd name="T93" fmla="*/ 44719 h 98"/>
                <a:gd name="T94" fmla="*/ 8279 w 111"/>
                <a:gd name="T95" fmla="*/ 44244 h 98"/>
                <a:gd name="T96" fmla="*/ 0 w 111"/>
                <a:gd name="T97" fmla="*/ 4471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7" name="Freeform 23"/>
            <p:cNvSpPr>
              <a:spLocks/>
            </p:cNvSpPr>
            <p:nvPr/>
          </p:nvSpPr>
          <p:spPr bwMode="auto">
            <a:xfrm>
              <a:off x="3869" y="939"/>
              <a:ext cx="64" cy="149"/>
            </a:xfrm>
            <a:custGeom>
              <a:avLst/>
              <a:gdLst>
                <a:gd name="T0" fmla="*/ 20970 w 41"/>
                <a:gd name="T1" fmla="*/ 42875 h 96"/>
                <a:gd name="T2" fmla="*/ 20970 w 41"/>
                <a:gd name="T3" fmla="*/ 45222 h 96"/>
                <a:gd name="T4" fmla="*/ 10860 w 41"/>
                <a:gd name="T5" fmla="*/ 44523 h 96"/>
                <a:gd name="T6" fmla="*/ 0 w 41"/>
                <a:gd name="T7" fmla="*/ 45222 h 96"/>
                <a:gd name="T8" fmla="*/ 0 w 41"/>
                <a:gd name="T9" fmla="*/ 42875 h 96"/>
                <a:gd name="T10" fmla="*/ 5226 w 41"/>
                <a:gd name="T11" fmla="*/ 42875 h 96"/>
                <a:gd name="T12" fmla="*/ 6277 w 41"/>
                <a:gd name="T13" fmla="*/ 41774 h 96"/>
                <a:gd name="T14" fmla="*/ 6447 w 41"/>
                <a:gd name="T15" fmla="*/ 39027 h 96"/>
                <a:gd name="T16" fmla="*/ 7166 w 41"/>
                <a:gd name="T17" fmla="*/ 29705 h 96"/>
                <a:gd name="T18" fmla="*/ 7166 w 41"/>
                <a:gd name="T19" fmla="*/ 15251 h 96"/>
                <a:gd name="T20" fmla="*/ 6447 w 41"/>
                <a:gd name="T21" fmla="*/ 6641 h 96"/>
                <a:gd name="T22" fmla="*/ 6277 w 41"/>
                <a:gd name="T23" fmla="*/ 2757 h 96"/>
                <a:gd name="T24" fmla="*/ 5226 w 41"/>
                <a:gd name="T25" fmla="*/ 2364 h 96"/>
                <a:gd name="T26" fmla="*/ 0 w 41"/>
                <a:gd name="T27" fmla="*/ 1776 h 96"/>
                <a:gd name="T28" fmla="*/ 0 w 41"/>
                <a:gd name="T29" fmla="*/ 0 h 96"/>
                <a:gd name="T30" fmla="*/ 10064 w 41"/>
                <a:gd name="T31" fmla="*/ 0 h 96"/>
                <a:gd name="T32" fmla="*/ 20970 w 41"/>
                <a:gd name="T33" fmla="*/ 0 h 96"/>
                <a:gd name="T34" fmla="*/ 20970 w 41"/>
                <a:gd name="T35" fmla="*/ 1776 h 96"/>
                <a:gd name="T36" fmla="*/ 15710 w 41"/>
                <a:gd name="T37" fmla="*/ 2364 h 96"/>
                <a:gd name="T38" fmla="*/ 14522 w 41"/>
                <a:gd name="T39" fmla="*/ 2757 h 96"/>
                <a:gd name="T40" fmla="*/ 13813 w 41"/>
                <a:gd name="T41" fmla="*/ 6053 h 96"/>
                <a:gd name="T42" fmla="*/ 13813 w 41"/>
                <a:gd name="T43" fmla="*/ 15251 h 96"/>
                <a:gd name="T44" fmla="*/ 13813 w 41"/>
                <a:gd name="T45" fmla="*/ 29705 h 96"/>
                <a:gd name="T46" fmla="*/ 13813 w 41"/>
                <a:gd name="T47" fmla="*/ 38316 h 96"/>
                <a:gd name="T48" fmla="*/ 14522 w 41"/>
                <a:gd name="T49" fmla="*/ 41774 h 96"/>
                <a:gd name="T50" fmla="*/ 15710 w 41"/>
                <a:gd name="T51" fmla="*/ 42875 h 96"/>
                <a:gd name="T52" fmla="*/ 20970 w 41"/>
                <a:gd name="T53" fmla="*/ 42875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8" name="Freeform 24"/>
            <p:cNvSpPr>
              <a:spLocks/>
            </p:cNvSpPr>
            <p:nvPr/>
          </p:nvSpPr>
          <p:spPr bwMode="auto">
            <a:xfrm>
              <a:off x="3943" y="935"/>
              <a:ext cx="146" cy="156"/>
            </a:xfrm>
            <a:custGeom>
              <a:avLst/>
              <a:gdLst>
                <a:gd name="T0" fmla="*/ 44772 w 94"/>
                <a:gd name="T1" fmla="*/ 43454 h 100"/>
                <a:gd name="T2" fmla="*/ 43159 w 94"/>
                <a:gd name="T3" fmla="*/ 46786 h 100"/>
                <a:gd name="T4" fmla="*/ 35559 w 94"/>
                <a:gd name="T5" fmla="*/ 49672 h 100"/>
                <a:gd name="T6" fmla="*/ 27125 w 94"/>
                <a:gd name="T7" fmla="*/ 50424 h 100"/>
                <a:gd name="T8" fmla="*/ 17464 w 94"/>
                <a:gd name="T9" fmla="*/ 48979 h 100"/>
                <a:gd name="T10" fmla="*/ 10051 w 94"/>
                <a:gd name="T11" fmla="*/ 45139 h 100"/>
                <a:gd name="T12" fmla="*/ 4295 w 94"/>
                <a:gd name="T13" fmla="*/ 39460 h 100"/>
                <a:gd name="T14" fmla="*/ 1024 w 94"/>
                <a:gd name="T15" fmla="*/ 32763 h 100"/>
                <a:gd name="T16" fmla="*/ 0 w 94"/>
                <a:gd name="T17" fmla="*/ 25295 h 100"/>
                <a:gd name="T18" fmla="*/ 7775 w 94"/>
                <a:gd name="T19" fmla="*/ 7062 h 100"/>
                <a:gd name="T20" fmla="*/ 28218 w 94"/>
                <a:gd name="T21" fmla="*/ 0 h 100"/>
                <a:gd name="T22" fmla="*/ 33737 w 94"/>
                <a:gd name="T23" fmla="*/ 677 h 100"/>
                <a:gd name="T24" fmla="*/ 39863 w 94"/>
                <a:gd name="T25" fmla="*/ 1647 h 100"/>
                <a:gd name="T26" fmla="*/ 44772 w 94"/>
                <a:gd name="T27" fmla="*/ 2902 h 100"/>
                <a:gd name="T28" fmla="*/ 43159 w 94"/>
                <a:gd name="T29" fmla="*/ 6413 h 100"/>
                <a:gd name="T30" fmla="*/ 42714 w 94"/>
                <a:gd name="T31" fmla="*/ 13282 h 100"/>
                <a:gd name="T32" fmla="*/ 40333 w 94"/>
                <a:gd name="T33" fmla="*/ 13282 h 100"/>
                <a:gd name="T34" fmla="*/ 40333 w 94"/>
                <a:gd name="T35" fmla="*/ 9192 h 100"/>
                <a:gd name="T36" fmla="*/ 37095 w 94"/>
                <a:gd name="T37" fmla="*/ 4527 h 100"/>
                <a:gd name="T38" fmla="*/ 27125 w 94"/>
                <a:gd name="T39" fmla="*/ 2569 h 100"/>
                <a:gd name="T40" fmla="*/ 18905 w 94"/>
                <a:gd name="T41" fmla="*/ 4008 h 100"/>
                <a:gd name="T42" fmla="*/ 13241 w 94"/>
                <a:gd name="T43" fmla="*/ 7437 h 100"/>
                <a:gd name="T44" fmla="*/ 9254 w 94"/>
                <a:gd name="T45" fmla="*/ 14340 h 100"/>
                <a:gd name="T46" fmla="*/ 7775 w 94"/>
                <a:gd name="T47" fmla="*/ 23735 h 100"/>
                <a:gd name="T48" fmla="*/ 13789 w 94"/>
                <a:gd name="T49" fmla="*/ 40440 h 100"/>
                <a:gd name="T50" fmla="*/ 29991 w 94"/>
                <a:gd name="T51" fmla="*/ 46786 h 100"/>
                <a:gd name="T52" fmla="*/ 38547 w 94"/>
                <a:gd name="T53" fmla="*/ 45243 h 100"/>
                <a:gd name="T54" fmla="*/ 43828 w 94"/>
                <a:gd name="T55" fmla="*/ 42335 h 100"/>
                <a:gd name="T56" fmla="*/ 44772 w 94"/>
                <a:gd name="T57" fmla="*/ 4345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25"/>
            <p:cNvSpPr>
              <a:spLocks/>
            </p:cNvSpPr>
            <p:nvPr/>
          </p:nvSpPr>
          <p:spPr bwMode="auto">
            <a:xfrm>
              <a:off x="3293" y="935"/>
              <a:ext cx="146" cy="156"/>
            </a:xfrm>
            <a:custGeom>
              <a:avLst/>
              <a:gdLst>
                <a:gd name="T0" fmla="*/ 44772 w 94"/>
                <a:gd name="T1" fmla="*/ 43454 h 100"/>
                <a:gd name="T2" fmla="*/ 43159 w 94"/>
                <a:gd name="T3" fmla="*/ 46786 h 100"/>
                <a:gd name="T4" fmla="*/ 35559 w 94"/>
                <a:gd name="T5" fmla="*/ 49672 h 100"/>
                <a:gd name="T6" fmla="*/ 27125 w 94"/>
                <a:gd name="T7" fmla="*/ 50424 h 100"/>
                <a:gd name="T8" fmla="*/ 17464 w 94"/>
                <a:gd name="T9" fmla="*/ 48979 h 100"/>
                <a:gd name="T10" fmla="*/ 10051 w 94"/>
                <a:gd name="T11" fmla="*/ 45139 h 100"/>
                <a:gd name="T12" fmla="*/ 4295 w 94"/>
                <a:gd name="T13" fmla="*/ 39460 h 100"/>
                <a:gd name="T14" fmla="*/ 1024 w 94"/>
                <a:gd name="T15" fmla="*/ 32763 h 100"/>
                <a:gd name="T16" fmla="*/ 0 w 94"/>
                <a:gd name="T17" fmla="*/ 25295 h 100"/>
                <a:gd name="T18" fmla="*/ 7775 w 94"/>
                <a:gd name="T19" fmla="*/ 7062 h 100"/>
                <a:gd name="T20" fmla="*/ 28218 w 94"/>
                <a:gd name="T21" fmla="*/ 0 h 100"/>
                <a:gd name="T22" fmla="*/ 33737 w 94"/>
                <a:gd name="T23" fmla="*/ 677 h 100"/>
                <a:gd name="T24" fmla="*/ 39863 w 94"/>
                <a:gd name="T25" fmla="*/ 1647 h 100"/>
                <a:gd name="T26" fmla="*/ 44772 w 94"/>
                <a:gd name="T27" fmla="*/ 2902 h 100"/>
                <a:gd name="T28" fmla="*/ 43159 w 94"/>
                <a:gd name="T29" fmla="*/ 6413 h 100"/>
                <a:gd name="T30" fmla="*/ 42714 w 94"/>
                <a:gd name="T31" fmla="*/ 13282 h 100"/>
                <a:gd name="T32" fmla="*/ 41018 w 94"/>
                <a:gd name="T33" fmla="*/ 13282 h 100"/>
                <a:gd name="T34" fmla="*/ 40333 w 94"/>
                <a:gd name="T35" fmla="*/ 9192 h 100"/>
                <a:gd name="T36" fmla="*/ 37095 w 94"/>
                <a:gd name="T37" fmla="*/ 4527 h 100"/>
                <a:gd name="T38" fmla="*/ 27125 w 94"/>
                <a:gd name="T39" fmla="*/ 2569 h 100"/>
                <a:gd name="T40" fmla="*/ 18905 w 94"/>
                <a:gd name="T41" fmla="*/ 4008 h 100"/>
                <a:gd name="T42" fmla="*/ 13241 w 94"/>
                <a:gd name="T43" fmla="*/ 7437 h 100"/>
                <a:gd name="T44" fmla="*/ 9254 w 94"/>
                <a:gd name="T45" fmla="*/ 14340 h 100"/>
                <a:gd name="T46" fmla="*/ 7775 w 94"/>
                <a:gd name="T47" fmla="*/ 23735 h 100"/>
                <a:gd name="T48" fmla="*/ 13789 w 94"/>
                <a:gd name="T49" fmla="*/ 40440 h 100"/>
                <a:gd name="T50" fmla="*/ 29991 w 94"/>
                <a:gd name="T51" fmla="*/ 46786 h 100"/>
                <a:gd name="T52" fmla="*/ 38547 w 94"/>
                <a:gd name="T53" fmla="*/ 45243 h 100"/>
                <a:gd name="T54" fmla="*/ 43828 w 94"/>
                <a:gd name="T55" fmla="*/ 42335 h 100"/>
                <a:gd name="T56" fmla="*/ 44772 w 94"/>
                <a:gd name="T57" fmla="*/ 4345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26"/>
            <p:cNvSpPr>
              <a:spLocks/>
            </p:cNvSpPr>
            <p:nvPr/>
          </p:nvSpPr>
          <p:spPr bwMode="auto">
            <a:xfrm>
              <a:off x="3357" y="740"/>
              <a:ext cx="201" cy="151"/>
            </a:xfrm>
            <a:custGeom>
              <a:avLst/>
              <a:gdLst>
                <a:gd name="T0" fmla="*/ 0 w 130"/>
                <a:gd name="T1" fmla="*/ 1837 h 97"/>
                <a:gd name="T2" fmla="*/ 0 w 130"/>
                <a:gd name="T3" fmla="*/ 0 h 97"/>
                <a:gd name="T4" fmla="*/ 6395 w 130"/>
                <a:gd name="T5" fmla="*/ 0 h 97"/>
                <a:gd name="T6" fmla="*/ 12182 w 130"/>
                <a:gd name="T7" fmla="*/ 0 h 97"/>
                <a:gd name="T8" fmla="*/ 17026 w 130"/>
                <a:gd name="T9" fmla="*/ 11705 h 97"/>
                <a:gd name="T10" fmla="*/ 29122 w 130"/>
                <a:gd name="T11" fmla="*/ 37214 h 97"/>
                <a:gd name="T12" fmla="*/ 39753 w 130"/>
                <a:gd name="T13" fmla="*/ 13808 h 97"/>
                <a:gd name="T14" fmla="*/ 45497 w 130"/>
                <a:gd name="T15" fmla="*/ 0 h 97"/>
                <a:gd name="T16" fmla="*/ 51314 w 130"/>
                <a:gd name="T17" fmla="*/ 0 h 97"/>
                <a:gd name="T18" fmla="*/ 58066 w 130"/>
                <a:gd name="T19" fmla="*/ 0 h 97"/>
                <a:gd name="T20" fmla="*/ 58066 w 130"/>
                <a:gd name="T21" fmla="*/ 1837 h 97"/>
                <a:gd name="T22" fmla="*/ 53715 w 130"/>
                <a:gd name="T23" fmla="*/ 2523 h 97"/>
                <a:gd name="T24" fmla="*/ 52339 w 130"/>
                <a:gd name="T25" fmla="*/ 3347 h 97"/>
                <a:gd name="T26" fmla="*/ 52214 w 130"/>
                <a:gd name="T27" fmla="*/ 6277 h 97"/>
                <a:gd name="T28" fmla="*/ 51711 w 130"/>
                <a:gd name="T29" fmla="*/ 15727 h 97"/>
                <a:gd name="T30" fmla="*/ 51711 w 130"/>
                <a:gd name="T31" fmla="*/ 30927 h 97"/>
                <a:gd name="T32" fmla="*/ 52214 w 130"/>
                <a:gd name="T33" fmla="*/ 39643 h 97"/>
                <a:gd name="T34" fmla="*/ 52339 w 130"/>
                <a:gd name="T35" fmla="*/ 43686 h 97"/>
                <a:gd name="T36" fmla="*/ 53715 w 130"/>
                <a:gd name="T37" fmla="*/ 44156 h 97"/>
                <a:gd name="T38" fmla="*/ 58066 w 130"/>
                <a:gd name="T39" fmla="*/ 44766 h 97"/>
                <a:gd name="T40" fmla="*/ 58066 w 130"/>
                <a:gd name="T41" fmla="*/ 46569 h 97"/>
                <a:gd name="T42" fmla="*/ 49115 w 130"/>
                <a:gd name="T43" fmla="*/ 46569 h 97"/>
                <a:gd name="T44" fmla="*/ 39753 w 130"/>
                <a:gd name="T45" fmla="*/ 46569 h 97"/>
                <a:gd name="T46" fmla="*/ 39753 w 130"/>
                <a:gd name="T47" fmla="*/ 44766 h 97"/>
                <a:gd name="T48" fmla="*/ 44783 w 130"/>
                <a:gd name="T49" fmla="*/ 44156 h 97"/>
                <a:gd name="T50" fmla="*/ 45497 w 130"/>
                <a:gd name="T51" fmla="*/ 43686 h 97"/>
                <a:gd name="T52" fmla="*/ 45881 w 130"/>
                <a:gd name="T53" fmla="*/ 40392 h 97"/>
                <a:gd name="T54" fmla="*/ 45881 w 130"/>
                <a:gd name="T55" fmla="*/ 30927 h 97"/>
                <a:gd name="T56" fmla="*/ 45881 w 130"/>
                <a:gd name="T57" fmla="*/ 6930 h 97"/>
                <a:gd name="T58" fmla="*/ 35204 w 130"/>
                <a:gd name="T59" fmla="*/ 30594 h 97"/>
                <a:gd name="T60" fmla="*/ 31164 w 130"/>
                <a:gd name="T61" fmla="*/ 39643 h 97"/>
                <a:gd name="T62" fmla="*/ 28036 w 130"/>
                <a:gd name="T63" fmla="*/ 47626 h 97"/>
                <a:gd name="T64" fmla="*/ 26915 w 130"/>
                <a:gd name="T65" fmla="*/ 47626 h 97"/>
                <a:gd name="T66" fmla="*/ 26325 w 130"/>
                <a:gd name="T67" fmla="*/ 45793 h 97"/>
                <a:gd name="T68" fmla="*/ 23868 w 130"/>
                <a:gd name="T69" fmla="*/ 40697 h 97"/>
                <a:gd name="T70" fmla="*/ 8898 w 130"/>
                <a:gd name="T71" fmla="*/ 7930 h 97"/>
                <a:gd name="T72" fmla="*/ 8898 w 130"/>
                <a:gd name="T73" fmla="*/ 30927 h 97"/>
                <a:gd name="T74" fmla="*/ 8898 w 130"/>
                <a:gd name="T75" fmla="*/ 39643 h 97"/>
                <a:gd name="T76" fmla="*/ 9888 w 130"/>
                <a:gd name="T77" fmla="*/ 43686 h 97"/>
                <a:gd name="T78" fmla="*/ 10631 w 130"/>
                <a:gd name="T79" fmla="*/ 44156 h 97"/>
                <a:gd name="T80" fmla="*/ 15288 w 130"/>
                <a:gd name="T81" fmla="*/ 44766 h 97"/>
                <a:gd name="T82" fmla="*/ 15288 w 130"/>
                <a:gd name="T83" fmla="*/ 46569 h 97"/>
                <a:gd name="T84" fmla="*/ 7473 w 130"/>
                <a:gd name="T85" fmla="*/ 46569 h 97"/>
                <a:gd name="T86" fmla="*/ 0 w 130"/>
                <a:gd name="T87" fmla="*/ 46569 h 97"/>
                <a:gd name="T88" fmla="*/ 0 w 130"/>
                <a:gd name="T89" fmla="*/ 44766 h 97"/>
                <a:gd name="T90" fmla="*/ 4413 w 130"/>
                <a:gd name="T91" fmla="*/ 44156 h 97"/>
                <a:gd name="T92" fmla="*/ 5453 w 130"/>
                <a:gd name="T93" fmla="*/ 43686 h 97"/>
                <a:gd name="T94" fmla="*/ 5755 w 130"/>
                <a:gd name="T95" fmla="*/ 40392 h 97"/>
                <a:gd name="T96" fmla="*/ 6395 w 130"/>
                <a:gd name="T97" fmla="*/ 30927 h 97"/>
                <a:gd name="T98" fmla="*/ 6395 w 130"/>
                <a:gd name="T99" fmla="*/ 15727 h 97"/>
                <a:gd name="T100" fmla="*/ 5755 w 130"/>
                <a:gd name="T101" fmla="*/ 6930 h 97"/>
                <a:gd name="T102" fmla="*/ 5453 w 130"/>
                <a:gd name="T103" fmla="*/ 3347 h 97"/>
                <a:gd name="T104" fmla="*/ 4413 w 130"/>
                <a:gd name="T105" fmla="*/ 2523 h 97"/>
                <a:gd name="T106" fmla="*/ 0 w 130"/>
                <a:gd name="T107" fmla="*/ 1837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27"/>
            <p:cNvSpPr>
              <a:spLocks noEditPoints="1"/>
            </p:cNvSpPr>
            <p:nvPr/>
          </p:nvSpPr>
          <p:spPr bwMode="auto">
            <a:xfrm>
              <a:off x="3566" y="738"/>
              <a:ext cx="166" cy="149"/>
            </a:xfrm>
            <a:custGeom>
              <a:avLst/>
              <a:gdLst>
                <a:gd name="T0" fmla="*/ 7009 w 107"/>
                <a:gd name="T1" fmla="*/ 45222 h 96"/>
                <a:gd name="T2" fmla="*/ 15404 w 107"/>
                <a:gd name="T3" fmla="*/ 45222 h 96"/>
                <a:gd name="T4" fmla="*/ 15404 w 107"/>
                <a:gd name="T5" fmla="*/ 43378 h 96"/>
                <a:gd name="T6" fmla="*/ 11071 w 107"/>
                <a:gd name="T7" fmla="*/ 43378 h 96"/>
                <a:gd name="T8" fmla="*/ 9929 w 107"/>
                <a:gd name="T9" fmla="*/ 42437 h 96"/>
                <a:gd name="T10" fmla="*/ 9929 w 107"/>
                <a:gd name="T11" fmla="*/ 41774 h 96"/>
                <a:gd name="T12" fmla="*/ 10874 w 107"/>
                <a:gd name="T13" fmla="*/ 38537 h 96"/>
                <a:gd name="T14" fmla="*/ 14112 w 107"/>
                <a:gd name="T15" fmla="*/ 30739 h 96"/>
                <a:gd name="T16" fmla="*/ 33229 w 107"/>
                <a:gd name="T17" fmla="*/ 30739 h 96"/>
                <a:gd name="T18" fmla="*/ 37313 w 107"/>
                <a:gd name="T19" fmla="*/ 40081 h 96"/>
                <a:gd name="T20" fmla="*/ 37961 w 107"/>
                <a:gd name="T21" fmla="*/ 41774 h 96"/>
                <a:gd name="T22" fmla="*/ 37313 w 107"/>
                <a:gd name="T23" fmla="*/ 42875 h 96"/>
                <a:gd name="T24" fmla="*/ 36635 w 107"/>
                <a:gd name="T25" fmla="*/ 43378 h 96"/>
                <a:gd name="T26" fmla="*/ 31751 w 107"/>
                <a:gd name="T27" fmla="*/ 43378 h 96"/>
                <a:gd name="T28" fmla="*/ 31751 w 107"/>
                <a:gd name="T29" fmla="*/ 45222 h 96"/>
                <a:gd name="T30" fmla="*/ 42601 w 107"/>
                <a:gd name="T31" fmla="*/ 45222 h 96"/>
                <a:gd name="T32" fmla="*/ 50137 w 107"/>
                <a:gd name="T33" fmla="*/ 45222 h 96"/>
                <a:gd name="T34" fmla="*/ 50137 w 107"/>
                <a:gd name="T35" fmla="*/ 43378 h 96"/>
                <a:gd name="T36" fmla="*/ 46551 w 107"/>
                <a:gd name="T37" fmla="*/ 42875 h 96"/>
                <a:gd name="T38" fmla="*/ 44837 w 107"/>
                <a:gd name="T39" fmla="*/ 41731 h 96"/>
                <a:gd name="T40" fmla="*/ 40603 w 107"/>
                <a:gd name="T41" fmla="*/ 32189 h 96"/>
                <a:gd name="T42" fmla="*/ 26172 w 107"/>
                <a:gd name="T43" fmla="*/ 0 h 96"/>
                <a:gd name="T44" fmla="*/ 24469 w 107"/>
                <a:gd name="T45" fmla="*/ 0 h 96"/>
                <a:gd name="T46" fmla="*/ 18629 w 107"/>
                <a:gd name="T47" fmla="*/ 13064 h 96"/>
                <a:gd name="T48" fmla="*/ 10272 w 107"/>
                <a:gd name="T49" fmla="*/ 30849 h 96"/>
                <a:gd name="T50" fmla="*/ 5967 w 107"/>
                <a:gd name="T51" fmla="*/ 40081 h 96"/>
                <a:gd name="T52" fmla="*/ 4268 w 107"/>
                <a:gd name="T53" fmla="*/ 42437 h 96"/>
                <a:gd name="T54" fmla="*/ 3216 w 107"/>
                <a:gd name="T55" fmla="*/ 43378 h 96"/>
                <a:gd name="T56" fmla="*/ 0 w 107"/>
                <a:gd name="T57" fmla="*/ 43378 h 96"/>
                <a:gd name="T58" fmla="*/ 0 w 107"/>
                <a:gd name="T59" fmla="*/ 45222 h 96"/>
                <a:gd name="T60" fmla="*/ 7009 w 107"/>
                <a:gd name="T61" fmla="*/ 45222 h 96"/>
                <a:gd name="T62" fmla="*/ 23898 w 107"/>
                <a:gd name="T63" fmla="*/ 8417 h 96"/>
                <a:gd name="T64" fmla="*/ 31751 w 107"/>
                <a:gd name="T65" fmla="*/ 27948 h 96"/>
                <a:gd name="T66" fmla="*/ 15404 w 107"/>
                <a:gd name="T67" fmla="*/ 27948 h 96"/>
                <a:gd name="T68" fmla="*/ 23898 w 107"/>
                <a:gd name="T69" fmla="*/ 8417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28"/>
            <p:cNvSpPr>
              <a:spLocks/>
            </p:cNvSpPr>
            <p:nvPr/>
          </p:nvSpPr>
          <p:spPr bwMode="auto">
            <a:xfrm>
              <a:off x="3703" y="740"/>
              <a:ext cx="163" cy="147"/>
            </a:xfrm>
            <a:custGeom>
              <a:avLst/>
              <a:gdLst>
                <a:gd name="T0" fmla="*/ 36504 w 105"/>
                <a:gd name="T1" fmla="*/ 6479 h 95"/>
                <a:gd name="T2" fmla="*/ 38584 w 105"/>
                <a:gd name="T3" fmla="*/ 3163 h 95"/>
                <a:gd name="T4" fmla="*/ 37630 w 105"/>
                <a:gd name="T5" fmla="*/ 2287 h 95"/>
                <a:gd name="T6" fmla="*/ 33086 w 105"/>
                <a:gd name="T7" fmla="*/ 1749 h 95"/>
                <a:gd name="T8" fmla="*/ 33086 w 105"/>
                <a:gd name="T9" fmla="*/ 0 h 95"/>
                <a:gd name="T10" fmla="*/ 41821 w 105"/>
                <a:gd name="T11" fmla="*/ 0 h 95"/>
                <a:gd name="T12" fmla="*/ 49583 w 105"/>
                <a:gd name="T13" fmla="*/ 0 h 95"/>
                <a:gd name="T14" fmla="*/ 49583 w 105"/>
                <a:gd name="T15" fmla="*/ 1749 h 95"/>
                <a:gd name="T16" fmla="*/ 45303 w 105"/>
                <a:gd name="T17" fmla="*/ 2287 h 95"/>
                <a:gd name="T18" fmla="*/ 43580 w 105"/>
                <a:gd name="T19" fmla="*/ 3163 h 95"/>
                <a:gd name="T20" fmla="*/ 41149 w 105"/>
                <a:gd name="T21" fmla="*/ 5848 h 95"/>
                <a:gd name="T22" fmla="*/ 30885 w 105"/>
                <a:gd name="T23" fmla="*/ 19588 h 95"/>
                <a:gd name="T24" fmla="*/ 28073 w 105"/>
                <a:gd name="T25" fmla="*/ 24453 h 95"/>
                <a:gd name="T26" fmla="*/ 28073 w 105"/>
                <a:gd name="T27" fmla="*/ 26188 h 95"/>
                <a:gd name="T28" fmla="*/ 28073 w 105"/>
                <a:gd name="T29" fmla="*/ 28280 h 95"/>
                <a:gd name="T30" fmla="*/ 28073 w 105"/>
                <a:gd name="T31" fmla="*/ 36403 h 95"/>
                <a:gd name="T32" fmla="*/ 28270 w 105"/>
                <a:gd name="T33" fmla="*/ 40292 h 95"/>
                <a:gd name="T34" fmla="*/ 29741 w 105"/>
                <a:gd name="T35" fmla="*/ 40522 h 95"/>
                <a:gd name="T36" fmla="*/ 34305 w 105"/>
                <a:gd name="T37" fmla="*/ 40984 h 95"/>
                <a:gd name="T38" fmla="*/ 34305 w 105"/>
                <a:gd name="T39" fmla="*/ 42732 h 95"/>
                <a:gd name="T40" fmla="*/ 24855 w 105"/>
                <a:gd name="T41" fmla="*/ 42732 h 95"/>
                <a:gd name="T42" fmla="*/ 15274 w 105"/>
                <a:gd name="T43" fmla="*/ 42732 h 95"/>
                <a:gd name="T44" fmla="*/ 15274 w 105"/>
                <a:gd name="T45" fmla="*/ 40984 h 95"/>
                <a:gd name="T46" fmla="*/ 19832 w 105"/>
                <a:gd name="T47" fmla="*/ 40522 h 95"/>
                <a:gd name="T48" fmla="*/ 20774 w 105"/>
                <a:gd name="T49" fmla="*/ 40292 h 95"/>
                <a:gd name="T50" fmla="*/ 21313 w 105"/>
                <a:gd name="T51" fmla="*/ 37141 h 95"/>
                <a:gd name="T52" fmla="*/ 21511 w 105"/>
                <a:gd name="T53" fmla="*/ 28280 h 95"/>
                <a:gd name="T54" fmla="*/ 21511 w 105"/>
                <a:gd name="T55" fmla="*/ 25450 h 95"/>
                <a:gd name="T56" fmla="*/ 20313 w 105"/>
                <a:gd name="T57" fmla="*/ 22400 h 95"/>
                <a:gd name="T58" fmla="*/ 16423 w 105"/>
                <a:gd name="T59" fmla="*/ 17546 h 95"/>
                <a:gd name="T60" fmla="*/ 7801 w 105"/>
                <a:gd name="T61" fmla="*/ 5848 h 95"/>
                <a:gd name="T62" fmla="*/ 6056 w 105"/>
                <a:gd name="T63" fmla="*/ 3163 h 95"/>
                <a:gd name="T64" fmla="*/ 4280 w 105"/>
                <a:gd name="T65" fmla="*/ 2287 h 95"/>
                <a:gd name="T66" fmla="*/ 0 w 105"/>
                <a:gd name="T67" fmla="*/ 1749 h 95"/>
                <a:gd name="T68" fmla="*/ 0 w 105"/>
                <a:gd name="T69" fmla="*/ 0 h 95"/>
                <a:gd name="T70" fmla="*/ 7801 w 105"/>
                <a:gd name="T71" fmla="*/ 0 h 95"/>
                <a:gd name="T72" fmla="*/ 20313 w 105"/>
                <a:gd name="T73" fmla="*/ 0 h 95"/>
                <a:gd name="T74" fmla="*/ 20313 w 105"/>
                <a:gd name="T75" fmla="*/ 1749 h 95"/>
                <a:gd name="T76" fmla="*/ 15274 w 105"/>
                <a:gd name="T77" fmla="*/ 2287 h 95"/>
                <a:gd name="T78" fmla="*/ 14235 w 105"/>
                <a:gd name="T79" fmla="*/ 3163 h 95"/>
                <a:gd name="T80" fmla="*/ 16011 w 105"/>
                <a:gd name="T81" fmla="*/ 6479 h 95"/>
                <a:gd name="T82" fmla="*/ 25872 w 105"/>
                <a:gd name="T83" fmla="*/ 21666 h 95"/>
                <a:gd name="T84" fmla="*/ 36504 w 105"/>
                <a:gd name="T85" fmla="*/ 6479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29"/>
            <p:cNvSpPr>
              <a:spLocks noEditPoints="1"/>
            </p:cNvSpPr>
            <p:nvPr/>
          </p:nvSpPr>
          <p:spPr bwMode="auto">
            <a:xfrm>
              <a:off x="3860" y="737"/>
              <a:ext cx="164" cy="154"/>
            </a:xfrm>
            <a:custGeom>
              <a:avLst/>
              <a:gdLst>
                <a:gd name="T0" fmla="*/ 8469 w 106"/>
                <a:gd name="T1" fmla="*/ 11625 h 99"/>
                <a:gd name="T2" fmla="*/ 13810 w 106"/>
                <a:gd name="T3" fmla="*/ 5070 h 99"/>
                <a:gd name="T4" fmla="*/ 22937 w 106"/>
                <a:gd name="T5" fmla="*/ 2508 h 99"/>
                <a:gd name="T6" fmla="*/ 29709 w 106"/>
                <a:gd name="T7" fmla="*/ 3901 h 99"/>
                <a:gd name="T8" fmla="*/ 34443 w 106"/>
                <a:gd name="T9" fmla="*/ 6228 h 99"/>
                <a:gd name="T10" fmla="*/ 37802 w 106"/>
                <a:gd name="T11" fmla="*/ 10183 h 99"/>
                <a:gd name="T12" fmla="*/ 39530 w 106"/>
                <a:gd name="T13" fmla="*/ 15070 h 99"/>
                <a:gd name="T14" fmla="*/ 40929 w 106"/>
                <a:gd name="T15" fmla="*/ 24640 h 99"/>
                <a:gd name="T16" fmla="*/ 39334 w 106"/>
                <a:gd name="T17" fmla="*/ 35529 h 99"/>
                <a:gd name="T18" fmla="*/ 33716 w 106"/>
                <a:gd name="T19" fmla="*/ 42719 h 99"/>
                <a:gd name="T20" fmla="*/ 24852 w 106"/>
                <a:gd name="T21" fmla="*/ 45424 h 99"/>
                <a:gd name="T22" fmla="*/ 18119 w 106"/>
                <a:gd name="T23" fmla="*/ 44358 h 99"/>
                <a:gd name="T24" fmla="*/ 12639 w 106"/>
                <a:gd name="T25" fmla="*/ 39989 h 99"/>
                <a:gd name="T26" fmla="*/ 8469 w 106"/>
                <a:gd name="T27" fmla="*/ 33281 h 99"/>
                <a:gd name="T28" fmla="*/ 7323 w 106"/>
                <a:gd name="T29" fmla="*/ 27726 h 99"/>
                <a:gd name="T30" fmla="*/ 6432 w 106"/>
                <a:gd name="T31" fmla="*/ 21904 h 99"/>
                <a:gd name="T32" fmla="*/ 8469 w 106"/>
                <a:gd name="T33" fmla="*/ 11625 h 99"/>
                <a:gd name="T34" fmla="*/ 1478 w 106"/>
                <a:gd name="T35" fmla="*/ 33281 h 99"/>
                <a:gd name="T36" fmla="*/ 5769 w 106"/>
                <a:gd name="T37" fmla="*/ 41823 h 99"/>
                <a:gd name="T38" fmla="*/ 13103 w 106"/>
                <a:gd name="T39" fmla="*/ 46643 h 99"/>
                <a:gd name="T40" fmla="*/ 22389 w 106"/>
                <a:gd name="T41" fmla="*/ 48090 h 99"/>
                <a:gd name="T42" fmla="*/ 40488 w 106"/>
                <a:gd name="T43" fmla="*/ 40903 h 99"/>
                <a:gd name="T44" fmla="*/ 47812 w 106"/>
                <a:gd name="T45" fmla="*/ 22489 h 99"/>
                <a:gd name="T46" fmla="*/ 47155 w 106"/>
                <a:gd name="T47" fmla="*/ 15840 h 99"/>
                <a:gd name="T48" fmla="*/ 45369 w 106"/>
                <a:gd name="T49" fmla="*/ 10624 h 99"/>
                <a:gd name="T50" fmla="*/ 40929 w 106"/>
                <a:gd name="T51" fmla="*/ 5121 h 99"/>
                <a:gd name="T52" fmla="*/ 33716 w 106"/>
                <a:gd name="T53" fmla="*/ 1612 h 99"/>
                <a:gd name="T54" fmla="*/ 24433 w 106"/>
                <a:gd name="T55" fmla="*/ 0 h 99"/>
                <a:gd name="T56" fmla="*/ 14471 w 106"/>
                <a:gd name="T57" fmla="*/ 1612 h 99"/>
                <a:gd name="T58" fmla="*/ 6432 w 106"/>
                <a:gd name="T59" fmla="*/ 6830 h 99"/>
                <a:gd name="T60" fmla="*/ 1478 w 106"/>
                <a:gd name="T61" fmla="*/ 14683 h 99"/>
                <a:gd name="T62" fmla="*/ 0 w 106"/>
                <a:gd name="T63" fmla="*/ 24200 h 99"/>
                <a:gd name="T64" fmla="*/ 1478 w 106"/>
                <a:gd name="T65" fmla="*/ 33281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sp>
        <p:nvSpPr>
          <p:cNvPr id="14" name="Date Placeholder 1"/>
          <p:cNvSpPr>
            <a:spLocks noGrp="1"/>
          </p:cNvSpPr>
          <p:nvPr>
            <p:ph type="dt" sz="half" idx="10"/>
          </p:nvPr>
        </p:nvSpPr>
        <p:spPr/>
        <p:txBody>
          <a:bodyPr/>
          <a:lstStyle>
            <a:lvl1pPr>
              <a:defRPr/>
            </a:lvl1pPr>
          </a:lstStyle>
          <a:p>
            <a:pPr>
              <a:defRPr/>
            </a:pPr>
            <a:fld id="{4246251C-EF47-BC48-B73C-EAE76C1A9E27}" type="datetimeFigureOut">
              <a:rPr lang="en-US"/>
              <a:pPr>
                <a:defRPr/>
              </a:pPr>
              <a:t>1/17/13</a:t>
            </a:fld>
            <a:endParaRPr lang="en-US"/>
          </a:p>
        </p:txBody>
      </p:sp>
      <p:sp>
        <p:nvSpPr>
          <p:cNvPr id="15" name="Footer Placeholder 2"/>
          <p:cNvSpPr>
            <a:spLocks noGrp="1"/>
          </p:cNvSpPr>
          <p:nvPr>
            <p:ph type="ftr" sz="quarter" idx="11"/>
          </p:nvPr>
        </p:nvSpPr>
        <p:spPr/>
        <p:txBody>
          <a:bodyPr/>
          <a:lstStyle>
            <a:lvl1pPr>
              <a:defRPr/>
            </a:lvl1pPr>
          </a:lstStyle>
          <a:p>
            <a:pPr>
              <a:defRPr/>
            </a:pPr>
            <a:endParaRPr lang="en-US"/>
          </a:p>
        </p:txBody>
      </p:sp>
      <p:sp>
        <p:nvSpPr>
          <p:cNvPr id="16" name="Slide Number Placeholder 3"/>
          <p:cNvSpPr>
            <a:spLocks noGrp="1"/>
          </p:cNvSpPr>
          <p:nvPr>
            <p:ph type="sldNum" sz="quarter" idx="12"/>
          </p:nvPr>
        </p:nvSpPr>
        <p:spPr/>
        <p:txBody>
          <a:bodyPr/>
          <a:lstStyle>
            <a:lvl1pPr>
              <a:defRPr/>
            </a:lvl1pPr>
          </a:lstStyle>
          <a:p>
            <a:pPr>
              <a:defRPr/>
            </a:pPr>
            <a:fld id="{515BC018-0A67-4849-BF77-0EB8E5C301E0}" type="slidenum">
              <a:rPr lang="en-US"/>
              <a:pPr>
                <a:defRPr/>
              </a:pPr>
              <a:t>‹#›</a:t>
            </a:fld>
            <a:endParaRPr lang="en-US"/>
          </a:p>
        </p:txBody>
      </p:sp>
    </p:spTree>
    <p:extLst>
      <p:ext uri="{BB962C8B-B14F-4D97-AF65-F5344CB8AC3E}">
        <p14:creationId xmlns:p14="http://schemas.microsoft.com/office/powerpoint/2010/main" val="1182420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5" name="Group 18"/>
          <p:cNvGrpSpPr>
            <a:grpSpLocks/>
          </p:cNvGrpSpPr>
          <p:nvPr/>
        </p:nvGrpSpPr>
        <p:grpSpPr bwMode="auto">
          <a:xfrm>
            <a:off x="120650" y="6299200"/>
            <a:ext cx="420688" cy="458788"/>
            <a:chOff x="3293" y="737"/>
            <a:chExt cx="796" cy="867"/>
          </a:xfrm>
        </p:grpSpPr>
        <p:sp>
          <p:nvSpPr>
            <p:cNvPr id="6" name="Freeform 19"/>
            <p:cNvSpPr>
              <a:spLocks noEditPoints="1"/>
            </p:cNvSpPr>
            <p:nvPr/>
          </p:nvSpPr>
          <p:spPr bwMode="auto">
            <a:xfrm>
              <a:off x="3413" y="1159"/>
              <a:ext cx="556" cy="445"/>
            </a:xfrm>
            <a:custGeom>
              <a:avLst/>
              <a:gdLst>
                <a:gd name="T0" fmla="*/ 129086 w 359"/>
                <a:gd name="T1" fmla="*/ 0 h 287"/>
                <a:gd name="T2" fmla="*/ 94751 w 359"/>
                <a:gd name="T3" fmla="*/ 0 h 287"/>
                <a:gd name="T4" fmla="*/ 94751 w 359"/>
                <a:gd name="T5" fmla="*/ 39800 h 287"/>
                <a:gd name="T6" fmla="*/ 111389 w 359"/>
                <a:gd name="T7" fmla="*/ 79329 h 287"/>
                <a:gd name="T8" fmla="*/ 111389 w 359"/>
                <a:gd name="T9" fmla="*/ 73955 h 287"/>
                <a:gd name="T10" fmla="*/ 102310 w 359"/>
                <a:gd name="T11" fmla="*/ 44601 h 287"/>
                <a:gd name="T12" fmla="*/ 102310 w 359"/>
                <a:gd name="T13" fmla="*/ 34403 h 287"/>
                <a:gd name="T14" fmla="*/ 115585 w 359"/>
                <a:gd name="T15" fmla="*/ 34403 h 287"/>
                <a:gd name="T16" fmla="*/ 115585 w 359"/>
                <a:gd name="T17" fmla="*/ 79329 h 287"/>
                <a:gd name="T18" fmla="*/ 82291 w 359"/>
                <a:gd name="T19" fmla="*/ 130018 h 287"/>
                <a:gd name="T20" fmla="*/ 48327 w 359"/>
                <a:gd name="T21" fmla="*/ 82108 h 287"/>
                <a:gd name="T22" fmla="*/ 69011 w 359"/>
                <a:gd name="T23" fmla="*/ 39800 h 287"/>
                <a:gd name="T24" fmla="*/ 69011 w 359"/>
                <a:gd name="T25" fmla="*/ 34403 h 287"/>
                <a:gd name="T26" fmla="*/ 82291 w 359"/>
                <a:gd name="T27" fmla="*/ 34403 h 287"/>
                <a:gd name="T28" fmla="*/ 90530 w 359"/>
                <a:gd name="T29" fmla="*/ 34403 h 287"/>
                <a:gd name="T30" fmla="*/ 90530 w 359"/>
                <a:gd name="T31" fmla="*/ 25981 h 287"/>
                <a:gd name="T32" fmla="*/ 82291 w 359"/>
                <a:gd name="T33" fmla="*/ 25981 h 287"/>
                <a:gd name="T34" fmla="*/ 69011 w 359"/>
                <a:gd name="T35" fmla="*/ 25981 h 287"/>
                <a:gd name="T36" fmla="*/ 69011 w 359"/>
                <a:gd name="T37" fmla="*/ 25981 h 287"/>
                <a:gd name="T38" fmla="*/ 61358 w 359"/>
                <a:gd name="T39" fmla="*/ 25981 h 287"/>
                <a:gd name="T40" fmla="*/ 61358 w 359"/>
                <a:gd name="T41" fmla="*/ 25981 h 287"/>
                <a:gd name="T42" fmla="*/ 40746 w 359"/>
                <a:gd name="T43" fmla="*/ 25981 h 287"/>
                <a:gd name="T44" fmla="*/ 40746 w 359"/>
                <a:gd name="T45" fmla="*/ 73955 h 287"/>
                <a:gd name="T46" fmla="*/ 40746 w 359"/>
                <a:gd name="T47" fmla="*/ 78469 h 287"/>
                <a:gd name="T48" fmla="*/ 40746 w 359"/>
                <a:gd name="T49" fmla="*/ 78469 h 287"/>
                <a:gd name="T50" fmla="*/ 48327 w 359"/>
                <a:gd name="T51" fmla="*/ 71888 h 287"/>
                <a:gd name="T52" fmla="*/ 48327 w 359"/>
                <a:gd name="T53" fmla="*/ 71888 h 287"/>
                <a:gd name="T54" fmla="*/ 48327 w 359"/>
                <a:gd name="T55" fmla="*/ 34403 h 287"/>
                <a:gd name="T56" fmla="*/ 61358 w 359"/>
                <a:gd name="T57" fmla="*/ 34403 h 287"/>
                <a:gd name="T58" fmla="*/ 61358 w 359"/>
                <a:gd name="T59" fmla="*/ 34403 h 287"/>
                <a:gd name="T60" fmla="*/ 61358 w 359"/>
                <a:gd name="T61" fmla="*/ 44601 h 287"/>
                <a:gd name="T62" fmla="*/ 34308 w 359"/>
                <a:gd name="T63" fmla="*/ 86344 h 287"/>
                <a:gd name="T64" fmla="*/ 7645 w 359"/>
                <a:gd name="T65" fmla="*/ 44601 h 287"/>
                <a:gd name="T66" fmla="*/ 7645 w 359"/>
                <a:gd name="T67" fmla="*/ 8364 h 287"/>
                <a:gd name="T68" fmla="*/ 34308 w 359"/>
                <a:gd name="T69" fmla="*/ 8364 h 287"/>
                <a:gd name="T70" fmla="*/ 61358 w 359"/>
                <a:gd name="T71" fmla="*/ 8364 h 287"/>
                <a:gd name="T72" fmla="*/ 61358 w 359"/>
                <a:gd name="T73" fmla="*/ 22188 h 287"/>
                <a:gd name="T74" fmla="*/ 69011 w 359"/>
                <a:gd name="T75" fmla="*/ 22188 h 287"/>
                <a:gd name="T76" fmla="*/ 69011 w 359"/>
                <a:gd name="T77" fmla="*/ 0 h 287"/>
                <a:gd name="T78" fmla="*/ 34308 w 359"/>
                <a:gd name="T79" fmla="*/ 0 h 287"/>
                <a:gd name="T80" fmla="*/ 0 w 359"/>
                <a:gd name="T81" fmla="*/ 0 h 287"/>
                <a:gd name="T82" fmla="*/ 0 w 359"/>
                <a:gd name="T83" fmla="*/ 39800 h 287"/>
                <a:gd name="T84" fmla="*/ 34308 w 359"/>
                <a:gd name="T85" fmla="*/ 89143 h 287"/>
                <a:gd name="T86" fmla="*/ 41517 w 359"/>
                <a:gd name="T87" fmla="*/ 86344 h 287"/>
                <a:gd name="T88" fmla="*/ 82291 w 359"/>
                <a:gd name="T89" fmla="*/ 133219 h 287"/>
                <a:gd name="T90" fmla="*/ 122972 w 359"/>
                <a:gd name="T91" fmla="*/ 86344 h 287"/>
                <a:gd name="T92" fmla="*/ 129086 w 359"/>
                <a:gd name="T93" fmla="*/ 89143 h 287"/>
                <a:gd name="T94" fmla="*/ 163893 w 359"/>
                <a:gd name="T95" fmla="*/ 39800 h 287"/>
                <a:gd name="T96" fmla="*/ 163893 w 359"/>
                <a:gd name="T97" fmla="*/ 0 h 287"/>
                <a:gd name="T98" fmla="*/ 129086 w 359"/>
                <a:gd name="T99" fmla="*/ 0 h 287"/>
                <a:gd name="T100" fmla="*/ 155799 w 359"/>
                <a:gd name="T101" fmla="*/ 44601 h 287"/>
                <a:gd name="T102" fmla="*/ 129086 w 359"/>
                <a:gd name="T103" fmla="*/ 86344 h 287"/>
                <a:gd name="T104" fmla="*/ 123234 w 359"/>
                <a:gd name="T105" fmla="*/ 83195 h 287"/>
                <a:gd name="T106" fmla="*/ 123858 w 359"/>
                <a:gd name="T107" fmla="*/ 73955 h 287"/>
                <a:gd name="T108" fmla="*/ 123858 w 359"/>
                <a:gd name="T109" fmla="*/ 25981 h 287"/>
                <a:gd name="T110" fmla="*/ 102310 w 359"/>
                <a:gd name="T111" fmla="*/ 25981 h 287"/>
                <a:gd name="T112" fmla="*/ 102310 w 359"/>
                <a:gd name="T113" fmla="*/ 8364 h 287"/>
                <a:gd name="T114" fmla="*/ 129086 w 359"/>
                <a:gd name="T115" fmla="*/ 8364 h 287"/>
                <a:gd name="T116" fmla="*/ 155799 w 359"/>
                <a:gd name="T117" fmla="*/ 8364 h 287"/>
                <a:gd name="T118" fmla="*/ 155799 w 359"/>
                <a:gd name="T119" fmla="*/ 44601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7" name="Freeform 20"/>
            <p:cNvSpPr>
              <a:spLocks/>
            </p:cNvSpPr>
            <p:nvPr/>
          </p:nvSpPr>
          <p:spPr bwMode="auto">
            <a:xfrm>
              <a:off x="3456" y="939"/>
              <a:ext cx="118" cy="149"/>
            </a:xfrm>
            <a:custGeom>
              <a:avLst/>
              <a:gdLst>
                <a:gd name="T0" fmla="*/ 2762 w 76"/>
                <a:gd name="T1" fmla="*/ 45222 h 96"/>
                <a:gd name="T2" fmla="*/ 2762 w 76"/>
                <a:gd name="T3" fmla="*/ 43378 h 96"/>
                <a:gd name="T4" fmla="*/ 5911 w 76"/>
                <a:gd name="T5" fmla="*/ 41774 h 96"/>
                <a:gd name="T6" fmla="*/ 6060 w 76"/>
                <a:gd name="T7" fmla="*/ 41731 h 96"/>
                <a:gd name="T8" fmla="*/ 6060 w 76"/>
                <a:gd name="T9" fmla="*/ 37574 h 96"/>
                <a:gd name="T10" fmla="*/ 6658 w 76"/>
                <a:gd name="T11" fmla="*/ 32189 h 96"/>
                <a:gd name="T12" fmla="*/ 6658 w 76"/>
                <a:gd name="T13" fmla="*/ 15251 h 96"/>
                <a:gd name="T14" fmla="*/ 6060 w 76"/>
                <a:gd name="T15" fmla="*/ 6641 h 96"/>
                <a:gd name="T16" fmla="*/ 5911 w 76"/>
                <a:gd name="T17" fmla="*/ 2757 h 96"/>
                <a:gd name="T18" fmla="*/ 4998 w 76"/>
                <a:gd name="T19" fmla="*/ 2364 h 96"/>
                <a:gd name="T20" fmla="*/ 0 w 76"/>
                <a:gd name="T21" fmla="*/ 1776 h 96"/>
                <a:gd name="T22" fmla="*/ 0 w 76"/>
                <a:gd name="T23" fmla="*/ 0 h 96"/>
                <a:gd name="T24" fmla="*/ 10036 w 76"/>
                <a:gd name="T25" fmla="*/ 0 h 96"/>
                <a:gd name="T26" fmla="*/ 19445 w 76"/>
                <a:gd name="T27" fmla="*/ 0 h 96"/>
                <a:gd name="T28" fmla="*/ 19445 w 76"/>
                <a:gd name="T29" fmla="*/ 1776 h 96"/>
                <a:gd name="T30" fmla="*/ 14609 w 76"/>
                <a:gd name="T31" fmla="*/ 2364 h 96"/>
                <a:gd name="T32" fmla="*/ 13744 w 76"/>
                <a:gd name="T33" fmla="*/ 2757 h 96"/>
                <a:gd name="T34" fmla="*/ 13100 w 76"/>
                <a:gd name="T35" fmla="*/ 6053 h 96"/>
                <a:gd name="T36" fmla="*/ 12795 w 76"/>
                <a:gd name="T37" fmla="*/ 15251 h 96"/>
                <a:gd name="T38" fmla="*/ 12795 w 76"/>
                <a:gd name="T39" fmla="*/ 36739 h 96"/>
                <a:gd name="T40" fmla="*/ 13100 w 76"/>
                <a:gd name="T41" fmla="*/ 41774 h 96"/>
                <a:gd name="T42" fmla="*/ 18706 w 76"/>
                <a:gd name="T43" fmla="*/ 42437 h 96"/>
                <a:gd name="T44" fmla="*/ 31579 w 76"/>
                <a:gd name="T45" fmla="*/ 40998 h 96"/>
                <a:gd name="T46" fmla="*/ 32652 w 76"/>
                <a:gd name="T47" fmla="*/ 38537 h 96"/>
                <a:gd name="T48" fmla="*/ 34155 w 76"/>
                <a:gd name="T49" fmla="*/ 33353 h 96"/>
                <a:gd name="T50" fmla="*/ 35936 w 76"/>
                <a:gd name="T51" fmla="*/ 33353 h 96"/>
                <a:gd name="T52" fmla="*/ 34352 w 76"/>
                <a:gd name="T53" fmla="*/ 44523 h 96"/>
                <a:gd name="T54" fmla="*/ 32652 w 76"/>
                <a:gd name="T55" fmla="*/ 45222 h 96"/>
                <a:gd name="T56" fmla="*/ 27005 w 76"/>
                <a:gd name="T57" fmla="*/ 45222 h 96"/>
                <a:gd name="T58" fmla="*/ 9409 w 76"/>
                <a:gd name="T59" fmla="*/ 44523 h 96"/>
                <a:gd name="T60" fmla="*/ 2762 w 76"/>
                <a:gd name="T61" fmla="*/ 45222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8" name="Freeform 21"/>
            <p:cNvSpPr>
              <a:spLocks noEditPoints="1"/>
            </p:cNvSpPr>
            <p:nvPr/>
          </p:nvSpPr>
          <p:spPr bwMode="auto">
            <a:xfrm>
              <a:off x="3588" y="939"/>
              <a:ext cx="65" cy="149"/>
            </a:xfrm>
            <a:custGeom>
              <a:avLst/>
              <a:gdLst>
                <a:gd name="T0" fmla="*/ 18989 w 42"/>
                <a:gd name="T1" fmla="*/ 42875 h 96"/>
                <a:gd name="T2" fmla="*/ 18989 w 42"/>
                <a:gd name="T3" fmla="*/ 45222 h 96"/>
                <a:gd name="T4" fmla="*/ 10033 w 42"/>
                <a:gd name="T5" fmla="*/ 44523 h 96"/>
                <a:gd name="T6" fmla="*/ 0 w 42"/>
                <a:gd name="T7" fmla="*/ 45222 h 96"/>
                <a:gd name="T8" fmla="*/ 0 w 42"/>
                <a:gd name="T9" fmla="*/ 42875 h 96"/>
                <a:gd name="T10" fmla="*/ 4440 w 42"/>
                <a:gd name="T11" fmla="*/ 42875 h 96"/>
                <a:gd name="T12" fmla="*/ 5853 w 42"/>
                <a:gd name="T13" fmla="*/ 41774 h 96"/>
                <a:gd name="T14" fmla="*/ 6483 w 42"/>
                <a:gd name="T15" fmla="*/ 39027 h 96"/>
                <a:gd name="T16" fmla="*/ 6483 w 42"/>
                <a:gd name="T17" fmla="*/ 29705 h 96"/>
                <a:gd name="T18" fmla="*/ 6483 w 42"/>
                <a:gd name="T19" fmla="*/ 15251 h 96"/>
                <a:gd name="T20" fmla="*/ 6483 w 42"/>
                <a:gd name="T21" fmla="*/ 6641 h 96"/>
                <a:gd name="T22" fmla="*/ 5853 w 42"/>
                <a:gd name="T23" fmla="*/ 2757 h 96"/>
                <a:gd name="T24" fmla="*/ 4440 w 42"/>
                <a:gd name="T25" fmla="*/ 2364 h 96"/>
                <a:gd name="T26" fmla="*/ 0 w 42"/>
                <a:gd name="T27" fmla="*/ 1776 h 96"/>
                <a:gd name="T28" fmla="*/ 0 w 42"/>
                <a:gd name="T29" fmla="*/ 0 h 96"/>
                <a:gd name="T30" fmla="*/ 9631 w 42"/>
                <a:gd name="T31" fmla="*/ 0 h 96"/>
                <a:gd name="T32" fmla="*/ 18989 w 42"/>
                <a:gd name="T33" fmla="*/ 0 h 96"/>
                <a:gd name="T34" fmla="*/ 18989 w 42"/>
                <a:gd name="T35" fmla="*/ 1776 h 96"/>
                <a:gd name="T36" fmla="*/ 14526 w 42"/>
                <a:gd name="T37" fmla="*/ 2364 h 96"/>
                <a:gd name="T38" fmla="*/ 13138 w 42"/>
                <a:gd name="T39" fmla="*/ 2757 h 96"/>
                <a:gd name="T40" fmla="*/ 12666 w 42"/>
                <a:gd name="T41" fmla="*/ 6053 h 96"/>
                <a:gd name="T42" fmla="*/ 12666 w 42"/>
                <a:gd name="T43" fmla="*/ 15251 h 96"/>
                <a:gd name="T44" fmla="*/ 12666 w 42"/>
                <a:gd name="T45" fmla="*/ 29705 h 96"/>
                <a:gd name="T46" fmla="*/ 12666 w 42"/>
                <a:gd name="T47" fmla="*/ 38316 h 96"/>
                <a:gd name="T48" fmla="*/ 13138 w 42"/>
                <a:gd name="T49" fmla="*/ 41774 h 96"/>
                <a:gd name="T50" fmla="*/ 14526 w 42"/>
                <a:gd name="T51" fmla="*/ 42875 h 96"/>
                <a:gd name="T52" fmla="*/ 18989 w 42"/>
                <a:gd name="T53" fmla="*/ 42875 h 96"/>
                <a:gd name="T54" fmla="*/ 12666 w 42"/>
                <a:gd name="T55" fmla="*/ 6053 h 96"/>
                <a:gd name="T56" fmla="*/ 12666 w 42"/>
                <a:gd name="T57" fmla="*/ 15251 h 96"/>
                <a:gd name="T58" fmla="*/ 12666 w 42"/>
                <a:gd name="T59" fmla="*/ 29705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22"/>
            <p:cNvSpPr>
              <a:spLocks/>
            </p:cNvSpPr>
            <p:nvPr/>
          </p:nvSpPr>
          <p:spPr bwMode="auto">
            <a:xfrm>
              <a:off x="3677" y="939"/>
              <a:ext cx="172" cy="152"/>
            </a:xfrm>
            <a:custGeom>
              <a:avLst/>
              <a:gdLst>
                <a:gd name="T0" fmla="*/ 0 w 111"/>
                <a:gd name="T1" fmla="*/ 44719 h 98"/>
                <a:gd name="T2" fmla="*/ 0 w 111"/>
                <a:gd name="T3" fmla="*/ 42439 h 98"/>
                <a:gd name="T4" fmla="*/ 4487 w 111"/>
                <a:gd name="T5" fmla="*/ 42126 h 98"/>
                <a:gd name="T6" fmla="*/ 4960 w 111"/>
                <a:gd name="T7" fmla="*/ 41507 h 98"/>
                <a:gd name="T8" fmla="*/ 5546 w 111"/>
                <a:gd name="T9" fmla="*/ 38281 h 98"/>
                <a:gd name="T10" fmla="*/ 5919 w 111"/>
                <a:gd name="T11" fmla="*/ 31278 h 98"/>
                <a:gd name="T12" fmla="*/ 5919 w 111"/>
                <a:gd name="T13" fmla="*/ 5653 h 98"/>
                <a:gd name="T14" fmla="*/ 5919 w 111"/>
                <a:gd name="T15" fmla="*/ 4265 h 98"/>
                <a:gd name="T16" fmla="*/ 4487 w 111"/>
                <a:gd name="T17" fmla="*/ 2750 h 98"/>
                <a:gd name="T18" fmla="*/ 3201 w 111"/>
                <a:gd name="T19" fmla="*/ 1773 h 98"/>
                <a:gd name="T20" fmla="*/ 0 w 111"/>
                <a:gd name="T21" fmla="*/ 1773 h 98"/>
                <a:gd name="T22" fmla="*/ 0 w 111"/>
                <a:gd name="T23" fmla="*/ 0 h 98"/>
                <a:gd name="T24" fmla="*/ 6953 w 111"/>
                <a:gd name="T25" fmla="*/ 0 h 98"/>
                <a:gd name="T26" fmla="*/ 11910 w 111"/>
                <a:gd name="T27" fmla="*/ 0 h 98"/>
                <a:gd name="T28" fmla="*/ 15722 w 111"/>
                <a:gd name="T29" fmla="*/ 4982 h 98"/>
                <a:gd name="T30" fmla="*/ 22673 w 111"/>
                <a:gd name="T31" fmla="*/ 13002 h 98"/>
                <a:gd name="T32" fmla="*/ 31975 w 111"/>
                <a:gd name="T33" fmla="*/ 24304 h 98"/>
                <a:gd name="T34" fmla="*/ 39376 w 111"/>
                <a:gd name="T35" fmla="*/ 33080 h 98"/>
                <a:gd name="T36" fmla="*/ 42543 w 111"/>
                <a:gd name="T37" fmla="*/ 36517 h 98"/>
                <a:gd name="T38" fmla="*/ 42543 w 111"/>
                <a:gd name="T39" fmla="*/ 13599 h 98"/>
                <a:gd name="T40" fmla="*/ 42543 w 111"/>
                <a:gd name="T41" fmla="*/ 5964 h 98"/>
                <a:gd name="T42" fmla="*/ 41808 w 111"/>
                <a:gd name="T43" fmla="*/ 2750 h 98"/>
                <a:gd name="T44" fmla="*/ 41210 w 111"/>
                <a:gd name="T45" fmla="*/ 2350 h 98"/>
                <a:gd name="T46" fmla="*/ 36851 w 111"/>
                <a:gd name="T47" fmla="*/ 1773 h 98"/>
                <a:gd name="T48" fmla="*/ 36851 w 111"/>
                <a:gd name="T49" fmla="*/ 0 h 98"/>
                <a:gd name="T50" fmla="*/ 44409 w 111"/>
                <a:gd name="T51" fmla="*/ 0 h 98"/>
                <a:gd name="T52" fmla="*/ 51239 w 111"/>
                <a:gd name="T53" fmla="*/ 0 h 98"/>
                <a:gd name="T54" fmla="*/ 51239 w 111"/>
                <a:gd name="T55" fmla="*/ 1773 h 98"/>
                <a:gd name="T56" fmla="*/ 47033 w 111"/>
                <a:gd name="T57" fmla="*/ 2350 h 98"/>
                <a:gd name="T58" fmla="*/ 46020 w 111"/>
                <a:gd name="T59" fmla="*/ 2750 h 98"/>
                <a:gd name="T60" fmla="*/ 45436 w 111"/>
                <a:gd name="T61" fmla="*/ 5964 h 98"/>
                <a:gd name="T62" fmla="*/ 45436 w 111"/>
                <a:gd name="T63" fmla="*/ 13599 h 98"/>
                <a:gd name="T64" fmla="*/ 45436 w 111"/>
                <a:gd name="T65" fmla="*/ 28526 h 98"/>
                <a:gd name="T66" fmla="*/ 45436 w 111"/>
                <a:gd name="T67" fmla="*/ 45761 h 98"/>
                <a:gd name="T68" fmla="*/ 42543 w 111"/>
                <a:gd name="T69" fmla="*/ 45761 h 98"/>
                <a:gd name="T70" fmla="*/ 41808 w 111"/>
                <a:gd name="T71" fmla="*/ 44719 h 98"/>
                <a:gd name="T72" fmla="*/ 40987 w 111"/>
                <a:gd name="T73" fmla="*/ 44244 h 98"/>
                <a:gd name="T74" fmla="*/ 40087 w 111"/>
                <a:gd name="T75" fmla="*/ 43270 h 98"/>
                <a:gd name="T76" fmla="*/ 35827 w 111"/>
                <a:gd name="T77" fmla="*/ 38755 h 98"/>
                <a:gd name="T78" fmla="*/ 31767 w 111"/>
                <a:gd name="T79" fmla="*/ 33753 h 98"/>
                <a:gd name="T80" fmla="*/ 8594 w 111"/>
                <a:gd name="T81" fmla="*/ 6615 h 98"/>
                <a:gd name="T82" fmla="*/ 8594 w 111"/>
                <a:gd name="T83" fmla="*/ 30619 h 98"/>
                <a:gd name="T84" fmla="*/ 9172 w 111"/>
                <a:gd name="T85" fmla="*/ 38281 h 98"/>
                <a:gd name="T86" fmla="*/ 9172 w 111"/>
                <a:gd name="T87" fmla="*/ 41507 h 98"/>
                <a:gd name="T88" fmla="*/ 10146 w 111"/>
                <a:gd name="T89" fmla="*/ 42126 h 98"/>
                <a:gd name="T90" fmla="*/ 14685 w 111"/>
                <a:gd name="T91" fmla="*/ 42439 h 98"/>
                <a:gd name="T92" fmla="*/ 14685 w 111"/>
                <a:gd name="T93" fmla="*/ 44719 h 98"/>
                <a:gd name="T94" fmla="*/ 8279 w 111"/>
                <a:gd name="T95" fmla="*/ 44244 h 98"/>
                <a:gd name="T96" fmla="*/ 0 w 111"/>
                <a:gd name="T97" fmla="*/ 4471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23"/>
            <p:cNvSpPr>
              <a:spLocks/>
            </p:cNvSpPr>
            <p:nvPr/>
          </p:nvSpPr>
          <p:spPr bwMode="auto">
            <a:xfrm>
              <a:off x="3869" y="939"/>
              <a:ext cx="64" cy="149"/>
            </a:xfrm>
            <a:custGeom>
              <a:avLst/>
              <a:gdLst>
                <a:gd name="T0" fmla="*/ 20970 w 41"/>
                <a:gd name="T1" fmla="*/ 42875 h 96"/>
                <a:gd name="T2" fmla="*/ 20970 w 41"/>
                <a:gd name="T3" fmla="*/ 45222 h 96"/>
                <a:gd name="T4" fmla="*/ 10860 w 41"/>
                <a:gd name="T5" fmla="*/ 44523 h 96"/>
                <a:gd name="T6" fmla="*/ 0 w 41"/>
                <a:gd name="T7" fmla="*/ 45222 h 96"/>
                <a:gd name="T8" fmla="*/ 0 w 41"/>
                <a:gd name="T9" fmla="*/ 42875 h 96"/>
                <a:gd name="T10" fmla="*/ 5226 w 41"/>
                <a:gd name="T11" fmla="*/ 42875 h 96"/>
                <a:gd name="T12" fmla="*/ 6277 w 41"/>
                <a:gd name="T13" fmla="*/ 41774 h 96"/>
                <a:gd name="T14" fmla="*/ 6447 w 41"/>
                <a:gd name="T15" fmla="*/ 39027 h 96"/>
                <a:gd name="T16" fmla="*/ 7166 w 41"/>
                <a:gd name="T17" fmla="*/ 29705 h 96"/>
                <a:gd name="T18" fmla="*/ 7166 w 41"/>
                <a:gd name="T19" fmla="*/ 15251 h 96"/>
                <a:gd name="T20" fmla="*/ 6447 w 41"/>
                <a:gd name="T21" fmla="*/ 6641 h 96"/>
                <a:gd name="T22" fmla="*/ 6277 w 41"/>
                <a:gd name="T23" fmla="*/ 2757 h 96"/>
                <a:gd name="T24" fmla="*/ 5226 w 41"/>
                <a:gd name="T25" fmla="*/ 2364 h 96"/>
                <a:gd name="T26" fmla="*/ 0 w 41"/>
                <a:gd name="T27" fmla="*/ 1776 h 96"/>
                <a:gd name="T28" fmla="*/ 0 w 41"/>
                <a:gd name="T29" fmla="*/ 0 h 96"/>
                <a:gd name="T30" fmla="*/ 10064 w 41"/>
                <a:gd name="T31" fmla="*/ 0 h 96"/>
                <a:gd name="T32" fmla="*/ 20970 w 41"/>
                <a:gd name="T33" fmla="*/ 0 h 96"/>
                <a:gd name="T34" fmla="*/ 20970 w 41"/>
                <a:gd name="T35" fmla="*/ 1776 h 96"/>
                <a:gd name="T36" fmla="*/ 15710 w 41"/>
                <a:gd name="T37" fmla="*/ 2364 h 96"/>
                <a:gd name="T38" fmla="*/ 14522 w 41"/>
                <a:gd name="T39" fmla="*/ 2757 h 96"/>
                <a:gd name="T40" fmla="*/ 13813 w 41"/>
                <a:gd name="T41" fmla="*/ 6053 h 96"/>
                <a:gd name="T42" fmla="*/ 13813 w 41"/>
                <a:gd name="T43" fmla="*/ 15251 h 96"/>
                <a:gd name="T44" fmla="*/ 13813 w 41"/>
                <a:gd name="T45" fmla="*/ 29705 h 96"/>
                <a:gd name="T46" fmla="*/ 13813 w 41"/>
                <a:gd name="T47" fmla="*/ 38316 h 96"/>
                <a:gd name="T48" fmla="*/ 14522 w 41"/>
                <a:gd name="T49" fmla="*/ 41774 h 96"/>
                <a:gd name="T50" fmla="*/ 15710 w 41"/>
                <a:gd name="T51" fmla="*/ 42875 h 96"/>
                <a:gd name="T52" fmla="*/ 20970 w 41"/>
                <a:gd name="T53" fmla="*/ 42875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24"/>
            <p:cNvSpPr>
              <a:spLocks/>
            </p:cNvSpPr>
            <p:nvPr/>
          </p:nvSpPr>
          <p:spPr bwMode="auto">
            <a:xfrm>
              <a:off x="3943" y="935"/>
              <a:ext cx="146" cy="156"/>
            </a:xfrm>
            <a:custGeom>
              <a:avLst/>
              <a:gdLst>
                <a:gd name="T0" fmla="*/ 44772 w 94"/>
                <a:gd name="T1" fmla="*/ 43454 h 100"/>
                <a:gd name="T2" fmla="*/ 43159 w 94"/>
                <a:gd name="T3" fmla="*/ 46786 h 100"/>
                <a:gd name="T4" fmla="*/ 35559 w 94"/>
                <a:gd name="T5" fmla="*/ 49672 h 100"/>
                <a:gd name="T6" fmla="*/ 27125 w 94"/>
                <a:gd name="T7" fmla="*/ 50424 h 100"/>
                <a:gd name="T8" fmla="*/ 17464 w 94"/>
                <a:gd name="T9" fmla="*/ 48979 h 100"/>
                <a:gd name="T10" fmla="*/ 10051 w 94"/>
                <a:gd name="T11" fmla="*/ 45139 h 100"/>
                <a:gd name="T12" fmla="*/ 4295 w 94"/>
                <a:gd name="T13" fmla="*/ 39460 h 100"/>
                <a:gd name="T14" fmla="*/ 1024 w 94"/>
                <a:gd name="T15" fmla="*/ 32763 h 100"/>
                <a:gd name="T16" fmla="*/ 0 w 94"/>
                <a:gd name="T17" fmla="*/ 25295 h 100"/>
                <a:gd name="T18" fmla="*/ 7775 w 94"/>
                <a:gd name="T19" fmla="*/ 7062 h 100"/>
                <a:gd name="T20" fmla="*/ 28218 w 94"/>
                <a:gd name="T21" fmla="*/ 0 h 100"/>
                <a:gd name="T22" fmla="*/ 33737 w 94"/>
                <a:gd name="T23" fmla="*/ 677 h 100"/>
                <a:gd name="T24" fmla="*/ 39863 w 94"/>
                <a:gd name="T25" fmla="*/ 1647 h 100"/>
                <a:gd name="T26" fmla="*/ 44772 w 94"/>
                <a:gd name="T27" fmla="*/ 2902 h 100"/>
                <a:gd name="T28" fmla="*/ 43159 w 94"/>
                <a:gd name="T29" fmla="*/ 6413 h 100"/>
                <a:gd name="T30" fmla="*/ 42714 w 94"/>
                <a:gd name="T31" fmla="*/ 13282 h 100"/>
                <a:gd name="T32" fmla="*/ 40333 w 94"/>
                <a:gd name="T33" fmla="*/ 13282 h 100"/>
                <a:gd name="T34" fmla="*/ 40333 w 94"/>
                <a:gd name="T35" fmla="*/ 9192 h 100"/>
                <a:gd name="T36" fmla="*/ 37095 w 94"/>
                <a:gd name="T37" fmla="*/ 4527 h 100"/>
                <a:gd name="T38" fmla="*/ 27125 w 94"/>
                <a:gd name="T39" fmla="*/ 2569 h 100"/>
                <a:gd name="T40" fmla="*/ 18905 w 94"/>
                <a:gd name="T41" fmla="*/ 4008 h 100"/>
                <a:gd name="T42" fmla="*/ 13241 w 94"/>
                <a:gd name="T43" fmla="*/ 7437 h 100"/>
                <a:gd name="T44" fmla="*/ 9254 w 94"/>
                <a:gd name="T45" fmla="*/ 14340 h 100"/>
                <a:gd name="T46" fmla="*/ 7775 w 94"/>
                <a:gd name="T47" fmla="*/ 23735 h 100"/>
                <a:gd name="T48" fmla="*/ 13789 w 94"/>
                <a:gd name="T49" fmla="*/ 40440 h 100"/>
                <a:gd name="T50" fmla="*/ 29991 w 94"/>
                <a:gd name="T51" fmla="*/ 46786 h 100"/>
                <a:gd name="T52" fmla="*/ 38547 w 94"/>
                <a:gd name="T53" fmla="*/ 45243 h 100"/>
                <a:gd name="T54" fmla="*/ 43828 w 94"/>
                <a:gd name="T55" fmla="*/ 42335 h 100"/>
                <a:gd name="T56" fmla="*/ 44772 w 94"/>
                <a:gd name="T57" fmla="*/ 4345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25"/>
            <p:cNvSpPr>
              <a:spLocks/>
            </p:cNvSpPr>
            <p:nvPr/>
          </p:nvSpPr>
          <p:spPr bwMode="auto">
            <a:xfrm>
              <a:off x="3293" y="935"/>
              <a:ext cx="146" cy="156"/>
            </a:xfrm>
            <a:custGeom>
              <a:avLst/>
              <a:gdLst>
                <a:gd name="T0" fmla="*/ 44772 w 94"/>
                <a:gd name="T1" fmla="*/ 43454 h 100"/>
                <a:gd name="T2" fmla="*/ 43159 w 94"/>
                <a:gd name="T3" fmla="*/ 46786 h 100"/>
                <a:gd name="T4" fmla="*/ 35559 w 94"/>
                <a:gd name="T5" fmla="*/ 49672 h 100"/>
                <a:gd name="T6" fmla="*/ 27125 w 94"/>
                <a:gd name="T7" fmla="*/ 50424 h 100"/>
                <a:gd name="T8" fmla="*/ 17464 w 94"/>
                <a:gd name="T9" fmla="*/ 48979 h 100"/>
                <a:gd name="T10" fmla="*/ 10051 w 94"/>
                <a:gd name="T11" fmla="*/ 45139 h 100"/>
                <a:gd name="T12" fmla="*/ 4295 w 94"/>
                <a:gd name="T13" fmla="*/ 39460 h 100"/>
                <a:gd name="T14" fmla="*/ 1024 w 94"/>
                <a:gd name="T15" fmla="*/ 32763 h 100"/>
                <a:gd name="T16" fmla="*/ 0 w 94"/>
                <a:gd name="T17" fmla="*/ 25295 h 100"/>
                <a:gd name="T18" fmla="*/ 7775 w 94"/>
                <a:gd name="T19" fmla="*/ 7062 h 100"/>
                <a:gd name="T20" fmla="*/ 28218 w 94"/>
                <a:gd name="T21" fmla="*/ 0 h 100"/>
                <a:gd name="T22" fmla="*/ 33737 w 94"/>
                <a:gd name="T23" fmla="*/ 677 h 100"/>
                <a:gd name="T24" fmla="*/ 39863 w 94"/>
                <a:gd name="T25" fmla="*/ 1647 h 100"/>
                <a:gd name="T26" fmla="*/ 44772 w 94"/>
                <a:gd name="T27" fmla="*/ 2902 h 100"/>
                <a:gd name="T28" fmla="*/ 43159 w 94"/>
                <a:gd name="T29" fmla="*/ 6413 h 100"/>
                <a:gd name="T30" fmla="*/ 42714 w 94"/>
                <a:gd name="T31" fmla="*/ 13282 h 100"/>
                <a:gd name="T32" fmla="*/ 41018 w 94"/>
                <a:gd name="T33" fmla="*/ 13282 h 100"/>
                <a:gd name="T34" fmla="*/ 40333 w 94"/>
                <a:gd name="T35" fmla="*/ 9192 h 100"/>
                <a:gd name="T36" fmla="*/ 37095 w 94"/>
                <a:gd name="T37" fmla="*/ 4527 h 100"/>
                <a:gd name="T38" fmla="*/ 27125 w 94"/>
                <a:gd name="T39" fmla="*/ 2569 h 100"/>
                <a:gd name="T40" fmla="*/ 18905 w 94"/>
                <a:gd name="T41" fmla="*/ 4008 h 100"/>
                <a:gd name="T42" fmla="*/ 13241 w 94"/>
                <a:gd name="T43" fmla="*/ 7437 h 100"/>
                <a:gd name="T44" fmla="*/ 9254 w 94"/>
                <a:gd name="T45" fmla="*/ 14340 h 100"/>
                <a:gd name="T46" fmla="*/ 7775 w 94"/>
                <a:gd name="T47" fmla="*/ 23735 h 100"/>
                <a:gd name="T48" fmla="*/ 13789 w 94"/>
                <a:gd name="T49" fmla="*/ 40440 h 100"/>
                <a:gd name="T50" fmla="*/ 29991 w 94"/>
                <a:gd name="T51" fmla="*/ 46786 h 100"/>
                <a:gd name="T52" fmla="*/ 38547 w 94"/>
                <a:gd name="T53" fmla="*/ 45243 h 100"/>
                <a:gd name="T54" fmla="*/ 43828 w 94"/>
                <a:gd name="T55" fmla="*/ 42335 h 100"/>
                <a:gd name="T56" fmla="*/ 44772 w 94"/>
                <a:gd name="T57" fmla="*/ 4345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26"/>
            <p:cNvSpPr>
              <a:spLocks/>
            </p:cNvSpPr>
            <p:nvPr/>
          </p:nvSpPr>
          <p:spPr bwMode="auto">
            <a:xfrm>
              <a:off x="3357" y="740"/>
              <a:ext cx="201" cy="151"/>
            </a:xfrm>
            <a:custGeom>
              <a:avLst/>
              <a:gdLst>
                <a:gd name="T0" fmla="*/ 0 w 130"/>
                <a:gd name="T1" fmla="*/ 1837 h 97"/>
                <a:gd name="T2" fmla="*/ 0 w 130"/>
                <a:gd name="T3" fmla="*/ 0 h 97"/>
                <a:gd name="T4" fmla="*/ 6395 w 130"/>
                <a:gd name="T5" fmla="*/ 0 h 97"/>
                <a:gd name="T6" fmla="*/ 12182 w 130"/>
                <a:gd name="T7" fmla="*/ 0 h 97"/>
                <a:gd name="T8" fmla="*/ 17026 w 130"/>
                <a:gd name="T9" fmla="*/ 11705 h 97"/>
                <a:gd name="T10" fmla="*/ 29122 w 130"/>
                <a:gd name="T11" fmla="*/ 37214 h 97"/>
                <a:gd name="T12" fmla="*/ 39753 w 130"/>
                <a:gd name="T13" fmla="*/ 13808 h 97"/>
                <a:gd name="T14" fmla="*/ 45497 w 130"/>
                <a:gd name="T15" fmla="*/ 0 h 97"/>
                <a:gd name="T16" fmla="*/ 51314 w 130"/>
                <a:gd name="T17" fmla="*/ 0 h 97"/>
                <a:gd name="T18" fmla="*/ 58066 w 130"/>
                <a:gd name="T19" fmla="*/ 0 h 97"/>
                <a:gd name="T20" fmla="*/ 58066 w 130"/>
                <a:gd name="T21" fmla="*/ 1837 h 97"/>
                <a:gd name="T22" fmla="*/ 53715 w 130"/>
                <a:gd name="T23" fmla="*/ 2523 h 97"/>
                <a:gd name="T24" fmla="*/ 52339 w 130"/>
                <a:gd name="T25" fmla="*/ 3347 h 97"/>
                <a:gd name="T26" fmla="*/ 52214 w 130"/>
                <a:gd name="T27" fmla="*/ 6277 h 97"/>
                <a:gd name="T28" fmla="*/ 51711 w 130"/>
                <a:gd name="T29" fmla="*/ 15727 h 97"/>
                <a:gd name="T30" fmla="*/ 51711 w 130"/>
                <a:gd name="T31" fmla="*/ 30927 h 97"/>
                <a:gd name="T32" fmla="*/ 52214 w 130"/>
                <a:gd name="T33" fmla="*/ 39643 h 97"/>
                <a:gd name="T34" fmla="*/ 52339 w 130"/>
                <a:gd name="T35" fmla="*/ 43686 h 97"/>
                <a:gd name="T36" fmla="*/ 53715 w 130"/>
                <a:gd name="T37" fmla="*/ 44156 h 97"/>
                <a:gd name="T38" fmla="*/ 58066 w 130"/>
                <a:gd name="T39" fmla="*/ 44766 h 97"/>
                <a:gd name="T40" fmla="*/ 58066 w 130"/>
                <a:gd name="T41" fmla="*/ 46569 h 97"/>
                <a:gd name="T42" fmla="*/ 49115 w 130"/>
                <a:gd name="T43" fmla="*/ 46569 h 97"/>
                <a:gd name="T44" fmla="*/ 39753 w 130"/>
                <a:gd name="T45" fmla="*/ 46569 h 97"/>
                <a:gd name="T46" fmla="*/ 39753 w 130"/>
                <a:gd name="T47" fmla="*/ 44766 h 97"/>
                <a:gd name="T48" fmla="*/ 44783 w 130"/>
                <a:gd name="T49" fmla="*/ 44156 h 97"/>
                <a:gd name="T50" fmla="*/ 45497 w 130"/>
                <a:gd name="T51" fmla="*/ 43686 h 97"/>
                <a:gd name="T52" fmla="*/ 45881 w 130"/>
                <a:gd name="T53" fmla="*/ 40392 h 97"/>
                <a:gd name="T54" fmla="*/ 45881 w 130"/>
                <a:gd name="T55" fmla="*/ 30927 h 97"/>
                <a:gd name="T56" fmla="*/ 45881 w 130"/>
                <a:gd name="T57" fmla="*/ 6930 h 97"/>
                <a:gd name="T58" fmla="*/ 35204 w 130"/>
                <a:gd name="T59" fmla="*/ 30594 h 97"/>
                <a:gd name="T60" fmla="*/ 31164 w 130"/>
                <a:gd name="T61" fmla="*/ 39643 h 97"/>
                <a:gd name="T62" fmla="*/ 28036 w 130"/>
                <a:gd name="T63" fmla="*/ 47626 h 97"/>
                <a:gd name="T64" fmla="*/ 26915 w 130"/>
                <a:gd name="T65" fmla="*/ 47626 h 97"/>
                <a:gd name="T66" fmla="*/ 26325 w 130"/>
                <a:gd name="T67" fmla="*/ 45793 h 97"/>
                <a:gd name="T68" fmla="*/ 23868 w 130"/>
                <a:gd name="T69" fmla="*/ 40697 h 97"/>
                <a:gd name="T70" fmla="*/ 8898 w 130"/>
                <a:gd name="T71" fmla="*/ 7930 h 97"/>
                <a:gd name="T72" fmla="*/ 8898 w 130"/>
                <a:gd name="T73" fmla="*/ 30927 h 97"/>
                <a:gd name="T74" fmla="*/ 8898 w 130"/>
                <a:gd name="T75" fmla="*/ 39643 h 97"/>
                <a:gd name="T76" fmla="*/ 9888 w 130"/>
                <a:gd name="T77" fmla="*/ 43686 h 97"/>
                <a:gd name="T78" fmla="*/ 10631 w 130"/>
                <a:gd name="T79" fmla="*/ 44156 h 97"/>
                <a:gd name="T80" fmla="*/ 15288 w 130"/>
                <a:gd name="T81" fmla="*/ 44766 h 97"/>
                <a:gd name="T82" fmla="*/ 15288 w 130"/>
                <a:gd name="T83" fmla="*/ 46569 h 97"/>
                <a:gd name="T84" fmla="*/ 7473 w 130"/>
                <a:gd name="T85" fmla="*/ 46569 h 97"/>
                <a:gd name="T86" fmla="*/ 0 w 130"/>
                <a:gd name="T87" fmla="*/ 46569 h 97"/>
                <a:gd name="T88" fmla="*/ 0 w 130"/>
                <a:gd name="T89" fmla="*/ 44766 h 97"/>
                <a:gd name="T90" fmla="*/ 4413 w 130"/>
                <a:gd name="T91" fmla="*/ 44156 h 97"/>
                <a:gd name="T92" fmla="*/ 5453 w 130"/>
                <a:gd name="T93" fmla="*/ 43686 h 97"/>
                <a:gd name="T94" fmla="*/ 5755 w 130"/>
                <a:gd name="T95" fmla="*/ 40392 h 97"/>
                <a:gd name="T96" fmla="*/ 6395 w 130"/>
                <a:gd name="T97" fmla="*/ 30927 h 97"/>
                <a:gd name="T98" fmla="*/ 6395 w 130"/>
                <a:gd name="T99" fmla="*/ 15727 h 97"/>
                <a:gd name="T100" fmla="*/ 5755 w 130"/>
                <a:gd name="T101" fmla="*/ 6930 h 97"/>
                <a:gd name="T102" fmla="*/ 5453 w 130"/>
                <a:gd name="T103" fmla="*/ 3347 h 97"/>
                <a:gd name="T104" fmla="*/ 4413 w 130"/>
                <a:gd name="T105" fmla="*/ 2523 h 97"/>
                <a:gd name="T106" fmla="*/ 0 w 130"/>
                <a:gd name="T107" fmla="*/ 1837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4" name="Freeform 27"/>
            <p:cNvSpPr>
              <a:spLocks noEditPoints="1"/>
            </p:cNvSpPr>
            <p:nvPr/>
          </p:nvSpPr>
          <p:spPr bwMode="auto">
            <a:xfrm>
              <a:off x="3566" y="738"/>
              <a:ext cx="166" cy="149"/>
            </a:xfrm>
            <a:custGeom>
              <a:avLst/>
              <a:gdLst>
                <a:gd name="T0" fmla="*/ 7009 w 107"/>
                <a:gd name="T1" fmla="*/ 45222 h 96"/>
                <a:gd name="T2" fmla="*/ 15404 w 107"/>
                <a:gd name="T3" fmla="*/ 45222 h 96"/>
                <a:gd name="T4" fmla="*/ 15404 w 107"/>
                <a:gd name="T5" fmla="*/ 43378 h 96"/>
                <a:gd name="T6" fmla="*/ 11071 w 107"/>
                <a:gd name="T7" fmla="*/ 43378 h 96"/>
                <a:gd name="T8" fmla="*/ 9929 w 107"/>
                <a:gd name="T9" fmla="*/ 42437 h 96"/>
                <a:gd name="T10" fmla="*/ 9929 w 107"/>
                <a:gd name="T11" fmla="*/ 41774 h 96"/>
                <a:gd name="T12" fmla="*/ 10874 w 107"/>
                <a:gd name="T13" fmla="*/ 38537 h 96"/>
                <a:gd name="T14" fmla="*/ 14112 w 107"/>
                <a:gd name="T15" fmla="*/ 30739 h 96"/>
                <a:gd name="T16" fmla="*/ 33229 w 107"/>
                <a:gd name="T17" fmla="*/ 30739 h 96"/>
                <a:gd name="T18" fmla="*/ 37313 w 107"/>
                <a:gd name="T19" fmla="*/ 40081 h 96"/>
                <a:gd name="T20" fmla="*/ 37961 w 107"/>
                <a:gd name="T21" fmla="*/ 41774 h 96"/>
                <a:gd name="T22" fmla="*/ 37313 w 107"/>
                <a:gd name="T23" fmla="*/ 42875 h 96"/>
                <a:gd name="T24" fmla="*/ 36635 w 107"/>
                <a:gd name="T25" fmla="*/ 43378 h 96"/>
                <a:gd name="T26" fmla="*/ 31751 w 107"/>
                <a:gd name="T27" fmla="*/ 43378 h 96"/>
                <a:gd name="T28" fmla="*/ 31751 w 107"/>
                <a:gd name="T29" fmla="*/ 45222 h 96"/>
                <a:gd name="T30" fmla="*/ 42601 w 107"/>
                <a:gd name="T31" fmla="*/ 45222 h 96"/>
                <a:gd name="T32" fmla="*/ 50137 w 107"/>
                <a:gd name="T33" fmla="*/ 45222 h 96"/>
                <a:gd name="T34" fmla="*/ 50137 w 107"/>
                <a:gd name="T35" fmla="*/ 43378 h 96"/>
                <a:gd name="T36" fmla="*/ 46551 w 107"/>
                <a:gd name="T37" fmla="*/ 42875 h 96"/>
                <a:gd name="T38" fmla="*/ 44837 w 107"/>
                <a:gd name="T39" fmla="*/ 41731 h 96"/>
                <a:gd name="T40" fmla="*/ 40603 w 107"/>
                <a:gd name="T41" fmla="*/ 32189 h 96"/>
                <a:gd name="T42" fmla="*/ 26172 w 107"/>
                <a:gd name="T43" fmla="*/ 0 h 96"/>
                <a:gd name="T44" fmla="*/ 24469 w 107"/>
                <a:gd name="T45" fmla="*/ 0 h 96"/>
                <a:gd name="T46" fmla="*/ 18629 w 107"/>
                <a:gd name="T47" fmla="*/ 13064 h 96"/>
                <a:gd name="T48" fmla="*/ 10272 w 107"/>
                <a:gd name="T49" fmla="*/ 30849 h 96"/>
                <a:gd name="T50" fmla="*/ 5967 w 107"/>
                <a:gd name="T51" fmla="*/ 40081 h 96"/>
                <a:gd name="T52" fmla="*/ 4268 w 107"/>
                <a:gd name="T53" fmla="*/ 42437 h 96"/>
                <a:gd name="T54" fmla="*/ 3216 w 107"/>
                <a:gd name="T55" fmla="*/ 43378 h 96"/>
                <a:gd name="T56" fmla="*/ 0 w 107"/>
                <a:gd name="T57" fmla="*/ 43378 h 96"/>
                <a:gd name="T58" fmla="*/ 0 w 107"/>
                <a:gd name="T59" fmla="*/ 45222 h 96"/>
                <a:gd name="T60" fmla="*/ 7009 w 107"/>
                <a:gd name="T61" fmla="*/ 45222 h 96"/>
                <a:gd name="T62" fmla="*/ 23898 w 107"/>
                <a:gd name="T63" fmla="*/ 8417 h 96"/>
                <a:gd name="T64" fmla="*/ 31751 w 107"/>
                <a:gd name="T65" fmla="*/ 27948 h 96"/>
                <a:gd name="T66" fmla="*/ 15404 w 107"/>
                <a:gd name="T67" fmla="*/ 27948 h 96"/>
                <a:gd name="T68" fmla="*/ 23898 w 107"/>
                <a:gd name="T69" fmla="*/ 8417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5" name="Freeform 28"/>
            <p:cNvSpPr>
              <a:spLocks/>
            </p:cNvSpPr>
            <p:nvPr/>
          </p:nvSpPr>
          <p:spPr bwMode="auto">
            <a:xfrm>
              <a:off x="3703" y="740"/>
              <a:ext cx="163" cy="147"/>
            </a:xfrm>
            <a:custGeom>
              <a:avLst/>
              <a:gdLst>
                <a:gd name="T0" fmla="*/ 36504 w 105"/>
                <a:gd name="T1" fmla="*/ 6479 h 95"/>
                <a:gd name="T2" fmla="*/ 38584 w 105"/>
                <a:gd name="T3" fmla="*/ 3163 h 95"/>
                <a:gd name="T4" fmla="*/ 37630 w 105"/>
                <a:gd name="T5" fmla="*/ 2287 h 95"/>
                <a:gd name="T6" fmla="*/ 33086 w 105"/>
                <a:gd name="T7" fmla="*/ 1749 h 95"/>
                <a:gd name="T8" fmla="*/ 33086 w 105"/>
                <a:gd name="T9" fmla="*/ 0 h 95"/>
                <a:gd name="T10" fmla="*/ 41821 w 105"/>
                <a:gd name="T11" fmla="*/ 0 h 95"/>
                <a:gd name="T12" fmla="*/ 49583 w 105"/>
                <a:gd name="T13" fmla="*/ 0 h 95"/>
                <a:gd name="T14" fmla="*/ 49583 w 105"/>
                <a:gd name="T15" fmla="*/ 1749 h 95"/>
                <a:gd name="T16" fmla="*/ 45303 w 105"/>
                <a:gd name="T17" fmla="*/ 2287 h 95"/>
                <a:gd name="T18" fmla="*/ 43580 w 105"/>
                <a:gd name="T19" fmla="*/ 3163 h 95"/>
                <a:gd name="T20" fmla="*/ 41149 w 105"/>
                <a:gd name="T21" fmla="*/ 5848 h 95"/>
                <a:gd name="T22" fmla="*/ 30885 w 105"/>
                <a:gd name="T23" fmla="*/ 19588 h 95"/>
                <a:gd name="T24" fmla="*/ 28073 w 105"/>
                <a:gd name="T25" fmla="*/ 24453 h 95"/>
                <a:gd name="T26" fmla="*/ 28073 w 105"/>
                <a:gd name="T27" fmla="*/ 26188 h 95"/>
                <a:gd name="T28" fmla="*/ 28073 w 105"/>
                <a:gd name="T29" fmla="*/ 28280 h 95"/>
                <a:gd name="T30" fmla="*/ 28073 w 105"/>
                <a:gd name="T31" fmla="*/ 36403 h 95"/>
                <a:gd name="T32" fmla="*/ 28270 w 105"/>
                <a:gd name="T33" fmla="*/ 40292 h 95"/>
                <a:gd name="T34" fmla="*/ 29741 w 105"/>
                <a:gd name="T35" fmla="*/ 40522 h 95"/>
                <a:gd name="T36" fmla="*/ 34305 w 105"/>
                <a:gd name="T37" fmla="*/ 40984 h 95"/>
                <a:gd name="T38" fmla="*/ 34305 w 105"/>
                <a:gd name="T39" fmla="*/ 42732 h 95"/>
                <a:gd name="T40" fmla="*/ 24855 w 105"/>
                <a:gd name="T41" fmla="*/ 42732 h 95"/>
                <a:gd name="T42" fmla="*/ 15274 w 105"/>
                <a:gd name="T43" fmla="*/ 42732 h 95"/>
                <a:gd name="T44" fmla="*/ 15274 w 105"/>
                <a:gd name="T45" fmla="*/ 40984 h 95"/>
                <a:gd name="T46" fmla="*/ 19832 w 105"/>
                <a:gd name="T47" fmla="*/ 40522 h 95"/>
                <a:gd name="T48" fmla="*/ 20774 w 105"/>
                <a:gd name="T49" fmla="*/ 40292 h 95"/>
                <a:gd name="T50" fmla="*/ 21313 w 105"/>
                <a:gd name="T51" fmla="*/ 37141 h 95"/>
                <a:gd name="T52" fmla="*/ 21511 w 105"/>
                <a:gd name="T53" fmla="*/ 28280 h 95"/>
                <a:gd name="T54" fmla="*/ 21511 w 105"/>
                <a:gd name="T55" fmla="*/ 25450 h 95"/>
                <a:gd name="T56" fmla="*/ 20313 w 105"/>
                <a:gd name="T57" fmla="*/ 22400 h 95"/>
                <a:gd name="T58" fmla="*/ 16423 w 105"/>
                <a:gd name="T59" fmla="*/ 17546 h 95"/>
                <a:gd name="T60" fmla="*/ 7801 w 105"/>
                <a:gd name="T61" fmla="*/ 5848 h 95"/>
                <a:gd name="T62" fmla="*/ 6056 w 105"/>
                <a:gd name="T63" fmla="*/ 3163 h 95"/>
                <a:gd name="T64" fmla="*/ 4280 w 105"/>
                <a:gd name="T65" fmla="*/ 2287 h 95"/>
                <a:gd name="T66" fmla="*/ 0 w 105"/>
                <a:gd name="T67" fmla="*/ 1749 h 95"/>
                <a:gd name="T68" fmla="*/ 0 w 105"/>
                <a:gd name="T69" fmla="*/ 0 h 95"/>
                <a:gd name="T70" fmla="*/ 7801 w 105"/>
                <a:gd name="T71" fmla="*/ 0 h 95"/>
                <a:gd name="T72" fmla="*/ 20313 w 105"/>
                <a:gd name="T73" fmla="*/ 0 h 95"/>
                <a:gd name="T74" fmla="*/ 20313 w 105"/>
                <a:gd name="T75" fmla="*/ 1749 h 95"/>
                <a:gd name="T76" fmla="*/ 15274 w 105"/>
                <a:gd name="T77" fmla="*/ 2287 h 95"/>
                <a:gd name="T78" fmla="*/ 14235 w 105"/>
                <a:gd name="T79" fmla="*/ 3163 h 95"/>
                <a:gd name="T80" fmla="*/ 16011 w 105"/>
                <a:gd name="T81" fmla="*/ 6479 h 95"/>
                <a:gd name="T82" fmla="*/ 25872 w 105"/>
                <a:gd name="T83" fmla="*/ 21666 h 95"/>
                <a:gd name="T84" fmla="*/ 36504 w 105"/>
                <a:gd name="T85" fmla="*/ 6479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6" name="Freeform 29"/>
            <p:cNvSpPr>
              <a:spLocks noEditPoints="1"/>
            </p:cNvSpPr>
            <p:nvPr/>
          </p:nvSpPr>
          <p:spPr bwMode="auto">
            <a:xfrm>
              <a:off x="3860" y="737"/>
              <a:ext cx="164" cy="154"/>
            </a:xfrm>
            <a:custGeom>
              <a:avLst/>
              <a:gdLst>
                <a:gd name="T0" fmla="*/ 8469 w 106"/>
                <a:gd name="T1" fmla="*/ 11625 h 99"/>
                <a:gd name="T2" fmla="*/ 13810 w 106"/>
                <a:gd name="T3" fmla="*/ 5070 h 99"/>
                <a:gd name="T4" fmla="*/ 22937 w 106"/>
                <a:gd name="T5" fmla="*/ 2508 h 99"/>
                <a:gd name="T6" fmla="*/ 29709 w 106"/>
                <a:gd name="T7" fmla="*/ 3901 h 99"/>
                <a:gd name="T8" fmla="*/ 34443 w 106"/>
                <a:gd name="T9" fmla="*/ 6228 h 99"/>
                <a:gd name="T10" fmla="*/ 37802 w 106"/>
                <a:gd name="T11" fmla="*/ 10183 h 99"/>
                <a:gd name="T12" fmla="*/ 39530 w 106"/>
                <a:gd name="T13" fmla="*/ 15070 h 99"/>
                <a:gd name="T14" fmla="*/ 40929 w 106"/>
                <a:gd name="T15" fmla="*/ 24640 h 99"/>
                <a:gd name="T16" fmla="*/ 39334 w 106"/>
                <a:gd name="T17" fmla="*/ 35529 h 99"/>
                <a:gd name="T18" fmla="*/ 33716 w 106"/>
                <a:gd name="T19" fmla="*/ 42719 h 99"/>
                <a:gd name="T20" fmla="*/ 24852 w 106"/>
                <a:gd name="T21" fmla="*/ 45424 h 99"/>
                <a:gd name="T22" fmla="*/ 18119 w 106"/>
                <a:gd name="T23" fmla="*/ 44358 h 99"/>
                <a:gd name="T24" fmla="*/ 12639 w 106"/>
                <a:gd name="T25" fmla="*/ 39989 h 99"/>
                <a:gd name="T26" fmla="*/ 8469 w 106"/>
                <a:gd name="T27" fmla="*/ 33281 h 99"/>
                <a:gd name="T28" fmla="*/ 7323 w 106"/>
                <a:gd name="T29" fmla="*/ 27726 h 99"/>
                <a:gd name="T30" fmla="*/ 6432 w 106"/>
                <a:gd name="T31" fmla="*/ 21904 h 99"/>
                <a:gd name="T32" fmla="*/ 8469 w 106"/>
                <a:gd name="T33" fmla="*/ 11625 h 99"/>
                <a:gd name="T34" fmla="*/ 1478 w 106"/>
                <a:gd name="T35" fmla="*/ 33281 h 99"/>
                <a:gd name="T36" fmla="*/ 5769 w 106"/>
                <a:gd name="T37" fmla="*/ 41823 h 99"/>
                <a:gd name="T38" fmla="*/ 13103 w 106"/>
                <a:gd name="T39" fmla="*/ 46643 h 99"/>
                <a:gd name="T40" fmla="*/ 22389 w 106"/>
                <a:gd name="T41" fmla="*/ 48090 h 99"/>
                <a:gd name="T42" fmla="*/ 40488 w 106"/>
                <a:gd name="T43" fmla="*/ 40903 h 99"/>
                <a:gd name="T44" fmla="*/ 47812 w 106"/>
                <a:gd name="T45" fmla="*/ 22489 h 99"/>
                <a:gd name="T46" fmla="*/ 47155 w 106"/>
                <a:gd name="T47" fmla="*/ 15840 h 99"/>
                <a:gd name="T48" fmla="*/ 45369 w 106"/>
                <a:gd name="T49" fmla="*/ 10624 h 99"/>
                <a:gd name="T50" fmla="*/ 40929 w 106"/>
                <a:gd name="T51" fmla="*/ 5121 h 99"/>
                <a:gd name="T52" fmla="*/ 33716 w 106"/>
                <a:gd name="T53" fmla="*/ 1612 h 99"/>
                <a:gd name="T54" fmla="*/ 24433 w 106"/>
                <a:gd name="T55" fmla="*/ 0 h 99"/>
                <a:gd name="T56" fmla="*/ 14471 w 106"/>
                <a:gd name="T57" fmla="*/ 1612 h 99"/>
                <a:gd name="T58" fmla="*/ 6432 w 106"/>
                <a:gd name="T59" fmla="*/ 6830 h 99"/>
                <a:gd name="T60" fmla="*/ 1478 w 106"/>
                <a:gd name="T61" fmla="*/ 14683 h 99"/>
                <a:gd name="T62" fmla="*/ 0 w 106"/>
                <a:gd name="T63" fmla="*/ 24200 h 99"/>
                <a:gd name="T64" fmla="*/ 1478 w 106"/>
                <a:gd name="T65" fmla="*/ 33281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sp>
        <p:nvSpPr>
          <p:cNvPr id="2" name="Title 1"/>
          <p:cNvSpPr>
            <a:spLocks noGrp="1"/>
          </p:cNvSpPr>
          <p:nvPr>
            <p:ph type="title"/>
          </p:nvPr>
        </p:nvSpPr>
        <p:spPr>
          <a:xfrm>
            <a:off x="658368" y="0"/>
            <a:ext cx="2807208" cy="1371600"/>
          </a:xfrm>
        </p:spPr>
        <p:txBody>
          <a:bodyPr/>
          <a:lstStyle>
            <a:lvl1pPr algn="l">
              <a:defRPr sz="2400" b="0"/>
            </a:lvl1pPr>
          </a:lstStyle>
          <a:p>
            <a:r>
              <a:rPr lang="en-US" smtClean="0"/>
              <a:t>Click to edit Master title style</a:t>
            </a:r>
            <a:endParaRPr lang="en-US"/>
          </a:p>
        </p:txBody>
      </p:sp>
      <p:sp>
        <p:nvSpPr>
          <p:cNvPr id="3" name="Content Placeholder 2"/>
          <p:cNvSpPr>
            <a:spLocks noGrp="1"/>
          </p:cNvSpPr>
          <p:nvPr>
            <p:ph idx="1"/>
          </p:nvPr>
        </p:nvSpPr>
        <p:spPr>
          <a:xfrm>
            <a:off x="3575050" y="457200"/>
            <a:ext cx="4910328" cy="5715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8368" y="1371600"/>
            <a:ext cx="2807208" cy="4800600"/>
          </a:xfrm>
        </p:spPr>
        <p:txBody>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Date Placeholder 4"/>
          <p:cNvSpPr>
            <a:spLocks noGrp="1"/>
          </p:cNvSpPr>
          <p:nvPr>
            <p:ph type="dt" sz="half" idx="10"/>
          </p:nvPr>
        </p:nvSpPr>
        <p:spPr/>
        <p:txBody>
          <a:bodyPr/>
          <a:lstStyle>
            <a:lvl1pPr>
              <a:defRPr/>
            </a:lvl1pPr>
          </a:lstStyle>
          <a:p>
            <a:pPr>
              <a:defRPr/>
            </a:pPr>
            <a:fld id="{7D4723C3-4E63-0E4E-B0FE-CF6472DD6855}" type="datetimeFigureOut">
              <a:rPr lang="en-US"/>
              <a:pPr>
                <a:defRPr/>
              </a:pPr>
              <a:t>1/17/13</a:t>
            </a:fld>
            <a:endParaRPr lang="en-US"/>
          </a:p>
        </p:txBody>
      </p:sp>
      <p:sp>
        <p:nvSpPr>
          <p:cNvPr id="18" name="Footer Placeholder 5"/>
          <p:cNvSpPr>
            <a:spLocks noGrp="1"/>
          </p:cNvSpPr>
          <p:nvPr>
            <p:ph type="ftr" sz="quarter" idx="11"/>
          </p:nvPr>
        </p:nvSpPr>
        <p:spPr/>
        <p:txBody>
          <a:bodyPr/>
          <a:lstStyle>
            <a:lvl1pPr>
              <a:defRPr/>
            </a:lvl1pPr>
          </a:lstStyle>
          <a:p>
            <a:pPr>
              <a:defRPr/>
            </a:pPr>
            <a:endParaRPr lang="en-US"/>
          </a:p>
        </p:txBody>
      </p:sp>
      <p:sp>
        <p:nvSpPr>
          <p:cNvPr id="19" name="Slide Number Placeholder 6"/>
          <p:cNvSpPr>
            <a:spLocks noGrp="1"/>
          </p:cNvSpPr>
          <p:nvPr>
            <p:ph type="sldNum" sz="quarter" idx="12"/>
          </p:nvPr>
        </p:nvSpPr>
        <p:spPr/>
        <p:txBody>
          <a:bodyPr/>
          <a:lstStyle>
            <a:lvl1pPr>
              <a:defRPr/>
            </a:lvl1pPr>
          </a:lstStyle>
          <a:p>
            <a:pPr>
              <a:defRPr/>
            </a:pPr>
            <a:fld id="{A1806151-3CF8-8648-A090-A098682BF103}" type="slidenum">
              <a:rPr lang="en-US"/>
              <a:pPr>
                <a:defRPr/>
              </a:pPr>
              <a:t>‹#›</a:t>
            </a:fld>
            <a:endParaRPr lang="en-US"/>
          </a:p>
        </p:txBody>
      </p:sp>
    </p:spTree>
    <p:extLst>
      <p:ext uri="{BB962C8B-B14F-4D97-AF65-F5344CB8AC3E}">
        <p14:creationId xmlns:p14="http://schemas.microsoft.com/office/powerpoint/2010/main" val="269451711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58813" y="0"/>
            <a:ext cx="78263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b"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58813" y="1371600"/>
            <a:ext cx="782637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228600" rIns="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485188" y="6529388"/>
            <a:ext cx="658812" cy="109537"/>
          </a:xfrm>
          <a:prstGeom prst="rect">
            <a:avLst/>
          </a:prstGeom>
        </p:spPr>
        <p:txBody>
          <a:bodyPr vert="horz" lIns="91440" tIns="0" rIns="91440" bIns="0" rtlCol="0" anchor="ctr"/>
          <a:lstStyle>
            <a:lvl1pPr algn="r" fontAlgn="auto">
              <a:spcBef>
                <a:spcPts val="0"/>
              </a:spcBef>
              <a:spcAft>
                <a:spcPts val="0"/>
              </a:spcAft>
              <a:defRPr sz="700">
                <a:solidFill>
                  <a:schemeClr val="bg2">
                    <a:lumMod val="75000"/>
                  </a:schemeClr>
                </a:solidFill>
                <a:latin typeface="+mn-lt"/>
                <a:ea typeface="+mn-ea"/>
                <a:cs typeface="+mn-cs"/>
              </a:defRPr>
            </a:lvl1pPr>
          </a:lstStyle>
          <a:p>
            <a:pPr>
              <a:defRPr/>
            </a:pPr>
            <a:fld id="{2B7EB0A4-684F-FC4B-BEC7-26C1DB6C8DFA}" type="datetimeFigureOut">
              <a:rPr lang="en-US"/>
              <a:pPr>
                <a:defRPr/>
              </a:pPr>
              <a:t>1/17/13</a:t>
            </a:fld>
            <a:endParaRPr lang="en-US"/>
          </a:p>
        </p:txBody>
      </p:sp>
      <p:sp>
        <p:nvSpPr>
          <p:cNvPr id="5" name="Footer Placeholder 4"/>
          <p:cNvSpPr>
            <a:spLocks noGrp="1"/>
          </p:cNvSpPr>
          <p:nvPr>
            <p:ph type="ftr" sz="quarter" idx="3"/>
          </p:nvPr>
        </p:nvSpPr>
        <p:spPr>
          <a:xfrm>
            <a:off x="1984375" y="6172200"/>
            <a:ext cx="6510338" cy="457200"/>
          </a:xfrm>
          <a:prstGeom prst="rect">
            <a:avLst/>
          </a:prstGeom>
        </p:spPr>
        <p:txBody>
          <a:bodyPr vert="horz" lIns="0" tIns="45720" rIns="0" bIns="0" rtlCol="0" anchor="t" anchorCtr="0"/>
          <a:lstStyle>
            <a:lvl1pPr algn="r" fontAlgn="auto">
              <a:lnSpc>
                <a:spcPct val="90000"/>
              </a:lnSpc>
              <a:spcBef>
                <a:spcPts val="0"/>
              </a:spcBef>
              <a:spcAft>
                <a:spcPts val="0"/>
              </a:spcAft>
              <a:defRPr sz="1200">
                <a:solidFill>
                  <a:schemeClr val="bg2">
                    <a:lumMod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485188" y="6931025"/>
            <a:ext cx="658812" cy="109538"/>
          </a:xfrm>
          <a:prstGeom prst="rect">
            <a:avLst/>
          </a:prstGeom>
        </p:spPr>
        <p:txBody>
          <a:bodyPr vert="horz" lIns="91440" tIns="45720" rIns="91440" bIns="45720" rtlCol="0" anchor="ctr"/>
          <a:lstStyle>
            <a:lvl1pPr algn="r" fontAlgn="auto">
              <a:spcBef>
                <a:spcPts val="0"/>
              </a:spcBef>
              <a:spcAft>
                <a:spcPts val="0"/>
              </a:spcAft>
              <a:defRPr sz="1200">
                <a:solidFill>
                  <a:schemeClr val="bg2">
                    <a:lumMod val="75000"/>
                  </a:schemeClr>
                </a:solidFill>
                <a:latin typeface="+mn-lt"/>
                <a:ea typeface="+mn-ea"/>
                <a:cs typeface="+mn-cs"/>
              </a:defRPr>
            </a:lvl1pPr>
          </a:lstStyle>
          <a:p>
            <a:pPr>
              <a:defRPr/>
            </a:pPr>
            <a:fld id="{ADE71F70-5BF9-FF49-98DA-7017A5F5F216}" type="slidenum">
              <a:rPr lang="en-US"/>
              <a:pPr>
                <a:defRPr/>
              </a:pPr>
              <a:t>‹#›</a:t>
            </a:fld>
            <a:endParaRPr lang="en-US"/>
          </a:p>
        </p:txBody>
      </p:sp>
      <p:sp>
        <p:nvSpPr>
          <p:cNvPr id="7" name="TextBox 6"/>
          <p:cNvSpPr txBox="1"/>
          <p:nvPr/>
        </p:nvSpPr>
        <p:spPr>
          <a:xfrm>
            <a:off x="7010400" y="6657975"/>
            <a:ext cx="2133600" cy="200025"/>
          </a:xfrm>
          <a:prstGeom prst="rect">
            <a:avLst/>
          </a:prstGeom>
        </p:spPr>
        <p:txBody>
          <a:bodyPr anchor="ctr"/>
          <a:lstStyle>
            <a:defPPr>
              <a:defRPr lang="en-US"/>
            </a:defPPr>
            <a:lvl1pPr algn="r">
              <a:defRPr sz="1200">
                <a:solidFill>
                  <a:schemeClr val="tx1">
                    <a:tint val="75000"/>
                  </a:schemeClr>
                </a:solidFill>
              </a:defRPr>
            </a:lvl1pPr>
          </a:lstStyle>
          <a:p>
            <a:pPr fontAlgn="auto">
              <a:spcBef>
                <a:spcPts val="0"/>
              </a:spcBef>
              <a:spcAft>
                <a:spcPts val="0"/>
              </a:spcAft>
              <a:defRPr/>
            </a:pPr>
            <a:r>
              <a:rPr lang="en-US" sz="700" dirty="0" smtClean="0">
                <a:solidFill>
                  <a:schemeClr val="bg2">
                    <a:lumMod val="75000"/>
                  </a:schemeClr>
                </a:solidFill>
                <a:latin typeface="+mn-lt"/>
                <a:ea typeface="+mn-ea"/>
                <a:cs typeface="+mn-cs"/>
              </a:rPr>
              <a:t>©2012 MFMER  |  slide-</a:t>
            </a:r>
            <a:fld id="{9DA6E3F2-108F-F44F-8DD4-551B0A5E4301}" type="slidenum">
              <a:rPr lang="en-US" sz="700" smtClean="0">
                <a:solidFill>
                  <a:schemeClr val="bg2">
                    <a:lumMod val="75000"/>
                  </a:schemeClr>
                </a:solidFill>
                <a:latin typeface="+mn-lt"/>
                <a:ea typeface="+mn-ea"/>
                <a:cs typeface="+mn-cs"/>
              </a:rPr>
              <a:pPr fontAlgn="auto">
                <a:spcBef>
                  <a:spcPts val="0"/>
                </a:spcBef>
                <a:spcAft>
                  <a:spcPts val="0"/>
                </a:spcAft>
                <a:defRPr/>
              </a:pPr>
              <a:t>‹#›</a:t>
            </a:fld>
            <a:endParaRPr lang="en-US" sz="700" dirty="0" smtClean="0">
              <a:solidFill>
                <a:schemeClr val="bg2">
                  <a:lumMod val="75000"/>
                </a:schemeClr>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39" r:id="rId12"/>
    <p:sldLayoutId id="2147484040" r:id="rId13"/>
  </p:sldLayoutIdLst>
  <p:timing>
    <p:tnLst>
      <p:par>
        <p:cTn xmlns:p14="http://schemas.microsoft.com/office/powerpoint/2010/main" id="1" dur="indefinite" restart="never" nodeType="tmRoot"/>
      </p:par>
    </p:tnLst>
  </p:timing>
  <p:txStyles>
    <p:titleStyle>
      <a:lvl1pPr algn="l" rtl="0" eaLnBrk="0" fontAlgn="base" hangingPunct="0">
        <a:lnSpc>
          <a:spcPct val="90000"/>
        </a:lnSpc>
        <a:spcBef>
          <a:spcPct val="0"/>
        </a:spcBef>
        <a:spcAft>
          <a:spcPct val="0"/>
        </a:spcAft>
        <a:defRPr sz="3200" kern="1200">
          <a:solidFill>
            <a:schemeClr val="tx2"/>
          </a:solidFill>
          <a:latin typeface="+mj-lt"/>
          <a:ea typeface="ＭＳ Ｐゴシック" charset="0"/>
          <a:cs typeface="ＭＳ Ｐゴシック" charset="0"/>
        </a:defRPr>
      </a:lvl1pPr>
      <a:lvl2pPr algn="l" rtl="0" eaLnBrk="0" fontAlgn="base" hangingPunct="0">
        <a:lnSpc>
          <a:spcPct val="90000"/>
        </a:lnSpc>
        <a:spcBef>
          <a:spcPct val="0"/>
        </a:spcBef>
        <a:spcAft>
          <a:spcPct val="0"/>
        </a:spcAft>
        <a:defRPr sz="3200">
          <a:solidFill>
            <a:schemeClr val="tx2"/>
          </a:solidFill>
          <a:latin typeface="Arial" charset="0"/>
          <a:ea typeface="ＭＳ Ｐゴシック" charset="0"/>
          <a:cs typeface="ＭＳ Ｐゴシック" charset="0"/>
        </a:defRPr>
      </a:lvl2pPr>
      <a:lvl3pPr algn="l" rtl="0" eaLnBrk="0" fontAlgn="base" hangingPunct="0">
        <a:lnSpc>
          <a:spcPct val="90000"/>
        </a:lnSpc>
        <a:spcBef>
          <a:spcPct val="0"/>
        </a:spcBef>
        <a:spcAft>
          <a:spcPct val="0"/>
        </a:spcAft>
        <a:defRPr sz="3200">
          <a:solidFill>
            <a:schemeClr val="tx2"/>
          </a:solidFill>
          <a:latin typeface="Arial" charset="0"/>
          <a:ea typeface="ＭＳ Ｐゴシック" charset="0"/>
          <a:cs typeface="ＭＳ Ｐゴシック" charset="0"/>
        </a:defRPr>
      </a:lvl3pPr>
      <a:lvl4pPr algn="l" rtl="0" eaLnBrk="0" fontAlgn="base" hangingPunct="0">
        <a:lnSpc>
          <a:spcPct val="90000"/>
        </a:lnSpc>
        <a:spcBef>
          <a:spcPct val="0"/>
        </a:spcBef>
        <a:spcAft>
          <a:spcPct val="0"/>
        </a:spcAft>
        <a:defRPr sz="3200">
          <a:solidFill>
            <a:schemeClr val="tx2"/>
          </a:solidFill>
          <a:latin typeface="Arial" charset="0"/>
          <a:ea typeface="ＭＳ Ｐゴシック" charset="0"/>
          <a:cs typeface="ＭＳ Ｐゴシック" charset="0"/>
        </a:defRPr>
      </a:lvl4pPr>
      <a:lvl5pPr algn="l" rtl="0" eaLnBrk="0" fontAlgn="base" hangingPunct="0">
        <a:lnSpc>
          <a:spcPct val="90000"/>
        </a:lnSpc>
        <a:spcBef>
          <a:spcPct val="0"/>
        </a:spcBef>
        <a:spcAft>
          <a:spcPct val="0"/>
        </a:spcAft>
        <a:defRPr sz="3200">
          <a:solidFill>
            <a:schemeClr val="tx2"/>
          </a:solidFill>
          <a:latin typeface="Arial" charset="0"/>
          <a:ea typeface="ＭＳ Ｐゴシック" charset="0"/>
          <a:cs typeface="ＭＳ Ｐゴシック" charset="0"/>
        </a:defRPr>
      </a:lvl5pPr>
      <a:lvl6pPr marL="457200" algn="l" rtl="0" fontAlgn="base">
        <a:lnSpc>
          <a:spcPct val="90000"/>
        </a:lnSpc>
        <a:spcBef>
          <a:spcPct val="0"/>
        </a:spcBef>
        <a:spcAft>
          <a:spcPct val="0"/>
        </a:spcAft>
        <a:defRPr sz="3200">
          <a:solidFill>
            <a:schemeClr val="tx2"/>
          </a:solidFill>
          <a:latin typeface="Arial" charset="0"/>
          <a:ea typeface="ＭＳ Ｐゴシック" charset="0"/>
          <a:cs typeface="ＭＳ Ｐゴシック" charset="0"/>
        </a:defRPr>
      </a:lvl6pPr>
      <a:lvl7pPr marL="914400" algn="l" rtl="0" fontAlgn="base">
        <a:lnSpc>
          <a:spcPct val="90000"/>
        </a:lnSpc>
        <a:spcBef>
          <a:spcPct val="0"/>
        </a:spcBef>
        <a:spcAft>
          <a:spcPct val="0"/>
        </a:spcAft>
        <a:defRPr sz="3200">
          <a:solidFill>
            <a:schemeClr val="tx2"/>
          </a:solidFill>
          <a:latin typeface="Arial" charset="0"/>
          <a:ea typeface="ＭＳ Ｐゴシック" charset="0"/>
          <a:cs typeface="ＭＳ Ｐゴシック" charset="0"/>
        </a:defRPr>
      </a:lvl7pPr>
      <a:lvl8pPr marL="1371600" algn="l" rtl="0" fontAlgn="base">
        <a:lnSpc>
          <a:spcPct val="90000"/>
        </a:lnSpc>
        <a:spcBef>
          <a:spcPct val="0"/>
        </a:spcBef>
        <a:spcAft>
          <a:spcPct val="0"/>
        </a:spcAft>
        <a:defRPr sz="3200">
          <a:solidFill>
            <a:schemeClr val="tx2"/>
          </a:solidFill>
          <a:latin typeface="Arial" charset="0"/>
          <a:ea typeface="ＭＳ Ｐゴシック" charset="0"/>
          <a:cs typeface="ＭＳ Ｐゴシック" charset="0"/>
        </a:defRPr>
      </a:lvl8pPr>
      <a:lvl9pPr marL="1828800" algn="l" rtl="0" fontAlgn="base">
        <a:lnSpc>
          <a:spcPct val="90000"/>
        </a:lnSpc>
        <a:spcBef>
          <a:spcPct val="0"/>
        </a:spcBef>
        <a:spcAft>
          <a:spcPct val="0"/>
        </a:spcAft>
        <a:defRPr sz="3200">
          <a:solidFill>
            <a:schemeClr val="tx2"/>
          </a:solidFill>
          <a:latin typeface="Arial" charset="0"/>
          <a:ea typeface="ＭＳ Ｐゴシック" charset="0"/>
          <a:cs typeface="ＭＳ Ｐゴシック" charset="0"/>
        </a:defRPr>
      </a:lvl9pPr>
    </p:titleStyle>
    <p:bodyStyle>
      <a:lvl1pPr marL="228600" indent="-228600" algn="l" rtl="0" eaLnBrk="0" fontAlgn="base" hangingPunct="0">
        <a:lnSpc>
          <a:spcPct val="90000"/>
        </a:lnSpc>
        <a:spcBef>
          <a:spcPts val="1500"/>
        </a:spcBef>
        <a:spcAft>
          <a:spcPct val="0"/>
        </a:spcAft>
        <a:buClr>
          <a:schemeClr val="tx2"/>
        </a:buClr>
        <a:buFont typeface="Arial" charset="0"/>
        <a:buChar char="•"/>
        <a:defRPr sz="2800" kern="1200">
          <a:solidFill>
            <a:schemeClr val="tx1"/>
          </a:solidFill>
          <a:latin typeface="+mn-lt"/>
          <a:ea typeface="ＭＳ Ｐゴシック" charset="0"/>
          <a:cs typeface="ＭＳ Ｐゴシック" charset="0"/>
        </a:defRPr>
      </a:lvl1pPr>
      <a:lvl2pPr marL="692150" indent="-234950" algn="l" rtl="0" eaLnBrk="0" fontAlgn="base" hangingPunct="0">
        <a:lnSpc>
          <a:spcPct val="90000"/>
        </a:lnSpc>
        <a:spcBef>
          <a:spcPts val="600"/>
        </a:spcBef>
        <a:spcAft>
          <a:spcPct val="0"/>
        </a:spcAft>
        <a:buClr>
          <a:srgbClr val="4E94FF"/>
        </a:buClr>
        <a:buFont typeface="Arial" charset="0"/>
        <a:buChar char="•"/>
        <a:defRPr sz="2800" kern="1200">
          <a:solidFill>
            <a:schemeClr val="tx1"/>
          </a:solidFill>
          <a:latin typeface="+mn-lt"/>
          <a:ea typeface="ＭＳ Ｐゴシック" charset="0"/>
          <a:cs typeface="+mn-cs"/>
        </a:defRPr>
      </a:lvl2pPr>
      <a:lvl3pPr marL="1143000" indent="-228600" algn="l" rtl="0" eaLnBrk="0" fontAlgn="base" hangingPunct="0">
        <a:lnSpc>
          <a:spcPct val="90000"/>
        </a:lnSpc>
        <a:spcBef>
          <a:spcPts val="600"/>
        </a:spcBef>
        <a:spcAft>
          <a:spcPct val="0"/>
        </a:spcAft>
        <a:buClr>
          <a:srgbClr val="4E94FF"/>
        </a:buClr>
        <a:buFont typeface="Arial" charset="0"/>
        <a:buChar char="•"/>
        <a:defRPr sz="2800" kern="1200">
          <a:solidFill>
            <a:schemeClr val="tx1"/>
          </a:solidFill>
          <a:latin typeface="+mn-lt"/>
          <a:ea typeface="ＭＳ Ｐゴシック" charset="0"/>
          <a:cs typeface="+mn-cs"/>
        </a:defRPr>
      </a:lvl3pPr>
      <a:lvl4pPr marL="1600200" indent="-228600" algn="l" rtl="0" eaLnBrk="0" fontAlgn="base" hangingPunct="0">
        <a:lnSpc>
          <a:spcPct val="90000"/>
        </a:lnSpc>
        <a:spcBef>
          <a:spcPts val="600"/>
        </a:spcBef>
        <a:spcAft>
          <a:spcPct val="0"/>
        </a:spcAft>
        <a:buClr>
          <a:srgbClr val="4E94FF"/>
        </a:buClr>
        <a:buFont typeface="Arial" charset="0"/>
        <a:buChar char="•"/>
        <a:defRPr sz="2800" kern="1200">
          <a:solidFill>
            <a:schemeClr val="tx1"/>
          </a:solidFill>
          <a:latin typeface="+mn-lt"/>
          <a:ea typeface="ＭＳ Ｐゴシック" charset="0"/>
          <a:cs typeface="+mn-cs"/>
        </a:defRPr>
      </a:lvl4pPr>
      <a:lvl5pPr marL="2057400" indent="-228600" algn="l" rtl="0" eaLnBrk="0" fontAlgn="base" hangingPunct="0">
        <a:lnSpc>
          <a:spcPct val="90000"/>
        </a:lnSpc>
        <a:spcBef>
          <a:spcPts val="600"/>
        </a:spcBef>
        <a:spcAft>
          <a:spcPct val="0"/>
        </a:spcAft>
        <a:buClr>
          <a:srgbClr val="4E94FF"/>
        </a:buClr>
        <a:buFont typeface="Arial" charset="0"/>
        <a:buChar char="•"/>
        <a:defRPr sz="28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valuesets"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valuesets?matchvalue=Sequence&amp;format=json"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_V3/index.php/Value_Set_REST_API_and_Implementation_Examples"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hsbauer/cts2-example-service/archive/master.zip"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www.bioontology.org/wiki/index.php/CTS2_RDF_Plugin" TargetMode="External"/><Relationship Id="rId4" Type="http://schemas.openxmlformats.org/officeDocument/2006/relationships/hyperlink" Target="http://informatics.mayo.edu/cts2/index.php/REST" TargetMode="External"/><Relationship Id="rId5" Type="http://schemas.openxmlformats.org/officeDocument/2006/relationships/hyperlink" Target="https://github.com/hsbauer/cts2-example-service/archive/master.zip" TargetMode="External"/><Relationship Id="rId6" Type="http://schemas.openxmlformats.org/officeDocument/2006/relationships/hyperlink" Target="http://informatics.mayo.edu/cts2/framework/downloads/cts2framework-standalone.jar" TargetMode="External"/><Relationship Id="rId7" Type="http://schemas.openxmlformats.org/officeDocument/2006/relationships/hyperlink" Target="http://www.mysql.com/downloads/mysql/5.1.html" TargetMode="External"/><Relationship Id="rId8" Type="http://schemas.openxmlformats.org/officeDocument/2006/relationships/hyperlink" Target="http://maven.apache.org/download.html" TargetMode="External"/><Relationship Id="rId9" Type="http://schemas.openxmlformats.org/officeDocument/2006/relationships/hyperlink" Target="http://www.eclipse.org/downloads/" TargetMode="External"/><Relationship Id="rId1" Type="http://schemas.openxmlformats.org/officeDocument/2006/relationships/slideLayout" Target="../slideLayouts/slideLayout2.xml"/><Relationship Id="rId2" Type="http://schemas.openxmlformats.org/officeDocument/2006/relationships/hyperlink" Target="http://www.bioontology.org/wiki/index.php/CTS2_BioPortal_wrapper_summary" TargetMode="External"/></Relationships>
</file>

<file path=ppt/slides/_rels/slide143.xml.rels><?xml version="1.0" encoding="UTF-8" standalone="yes"?>
<Relationships xmlns="http://schemas.openxmlformats.org/package/2006/relationships"><Relationship Id="rId3" Type="http://schemas.openxmlformats.org/officeDocument/2006/relationships/hyperlink" Target="http://informatics.mayo.edu/cts2/services/bioportal-rdf/valuesets" TargetMode="External"/><Relationship Id="rId4" Type="http://schemas.openxmlformats.org/officeDocument/2006/relationships/hyperlink" Target="http://sparql.bioontology.org/" TargetMode="External"/><Relationship Id="rId5" Type="http://schemas.openxmlformats.org/officeDocument/2006/relationships/hyperlink" Target="https://informatics.mayo.edu/cts2/services/mat/valuesets" TargetMode="External"/><Relationship Id="rId6" Type="http://schemas.openxmlformats.org/officeDocument/2006/relationships/hyperlink" Target="https://informatics.mayo.edu/vsmc" TargetMode="External"/><Relationship Id="rId7" Type="http://schemas.openxmlformats.org/officeDocument/2006/relationships/hyperlink" Target="http://www.phenotypeportal.org/" TargetMode="External"/><Relationship Id="rId8" Type="http://schemas.openxmlformats.org/officeDocument/2006/relationships/hyperlink" Target="http://informatics.mayo.edu/cts2widgets/widgets.html" TargetMode="External"/><Relationship Id="rId1" Type="http://schemas.openxmlformats.org/officeDocument/2006/relationships/slideLayout" Target="../slideLayouts/slideLayout2.xml"/><Relationship Id="rId2" Type="http://schemas.openxmlformats.org/officeDocument/2006/relationships/hyperlink" Target="http://informatics.mayo.edu/cts2/rest/valuesets" TargetMode="External"/></Relationships>
</file>

<file path=ppt/slides/_rels/slide144.xml.rels><?xml version="1.0" encoding="UTF-8" standalone="yes"?>
<Relationships xmlns="http://schemas.openxmlformats.org/package/2006/relationships"><Relationship Id="rId3" Type="http://schemas.openxmlformats.org/officeDocument/2006/relationships/hyperlink" Target="https://github.com/cts2/cts2autocomplete" TargetMode="External"/><Relationship Id="rId4" Type="http://schemas.openxmlformats.org/officeDocument/2006/relationships/hyperlink" Target="https://github.com/cts2/cts2tooltip" TargetMode="External"/><Relationship Id="rId5" Type="http://schemas.openxmlformats.org/officeDocument/2006/relationships/hyperlink" Target="https://github.com/cts2/cts2dropdown" TargetMode="External"/><Relationship Id="rId6" Type="http://schemas.openxmlformats.org/officeDocument/2006/relationships/hyperlink" Target="http://jqueryui.com/" TargetMode="External"/><Relationship Id="rId7" Type="http://schemas.openxmlformats.org/officeDocument/2006/relationships/hyperlink" Target="http://jsfiddle.net/coryendle/n9bWF/" TargetMode="External"/><Relationship Id="rId8" Type="http://schemas.openxmlformats.org/officeDocument/2006/relationships/hyperlink" Target="http://jsfiddle.net/coryendle/dKjXs/" TargetMode="External"/><Relationship Id="rId9" Type="http://schemas.openxmlformats.org/officeDocument/2006/relationships/hyperlink" Target="http://jsfiddle.net/coryendle/bhTaD/" TargetMode="External"/><Relationship Id="rId1" Type="http://schemas.openxmlformats.org/officeDocument/2006/relationships/slideLayout" Target="../slideLayouts/slideLayout2.xml"/><Relationship Id="rId2" Type="http://schemas.openxmlformats.org/officeDocument/2006/relationships/hyperlink" Target="https://github.com/cts2/"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hsbauer/cts2-example-service/archive/master.zip"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codesystem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informatics.mayo.edu/cts2/rest/codesystems?matchvalue=MDR&amp;filtercomponent=resourceNam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codesystem/VAND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codesystemversions" TargetMode="External"/><Relationship Id="rId3" Type="http://schemas.openxmlformats.org/officeDocument/2006/relationships/hyperlink" Target="http://informatics.mayo.edu/cts2/rest/codesystem/LNC/version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codesystem/LNC/version/232"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entities?matchvalue=swelling" TargetMode="External"/><Relationship Id="rId3" Type="http://schemas.openxmlformats.org/officeDocument/2006/relationships/hyperlink" Target="http://informatics.mayo.edu/cts2/rest/codesystem/LNC/version/232/entities?matchvalue=Cefoperazon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codesystem/LNC/version/232/entity/100-8"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valuesets" TargetMode="External"/><Relationship Id="rId3"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valueset/provenance" TargetMode="External"/><Relationship Id="rId3"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valueset/provenance/resolutio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informatics.mayo.edu/cts2/rest/resolvedvalueset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valueset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valuesets" TargetMode="External"/><Relationship Id="rId3" Type="http://schemas.openxmlformats.org/officeDocument/2006/relationships/hyperlink" Target="http://markbucayan.appspot.com/xslt/index.htm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jsfiddle.net/"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informatics.mayo.edu/cts2/rest/codesystem/SNOMEDCT?format=json"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jsfiddle.net/coryendle/yPC4K/"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jsfiddle.net/coryendle/rLSUa/"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cts2/"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informatics.mayo.edu/cts2widgets/widgets.html"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hyperlink" Target="http://informatics.mayo.edu/cts2/rest/valuesets" TargetMode="External"/><Relationship Id="rId4" Type="http://schemas.openxmlformats.org/officeDocument/2006/relationships/hyperlink" Target="http://informatics.mayo.edu/cts2/rest/valueset/ECGF"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informatics.mayo.edu/cts2/rest/valueset/skos$format=json"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jsfiddle.net/coryendle/n9bWF/"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informatics.mayo.edu/cts2/services/phinvads/valuesets?maxtoreturn=100"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services/phinvads/valueset/PHVS_BirthCountry_CDC/resolution?format=json"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jsfiddle.net/coryendle/bhTaD/"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informatics.mayo.edu/vsmc/?showAll=true"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informatics.mayo.edu/exist/cts2/rest/editor/console"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CTS2 </a:t>
            </a:r>
            <a:r>
              <a:rPr lang="en-US" dirty="0" smtClean="0"/>
              <a:t>Development Framework Implementation</a:t>
            </a:r>
            <a:br>
              <a:rPr lang="en-US" dirty="0" smtClean="0"/>
            </a:br>
            <a:r>
              <a:rPr lang="en-US" sz="3200" dirty="0" smtClean="0">
                <a:solidFill>
                  <a:srgbClr val="FF0000"/>
                </a:solidFill>
              </a:rPr>
              <a:t>Technical Overview</a:t>
            </a:r>
            <a:endParaRPr lang="en-US" dirty="0"/>
          </a:p>
        </p:txBody>
      </p:sp>
      <p:sp>
        <p:nvSpPr>
          <p:cNvPr id="3" name="Subtitle 2"/>
          <p:cNvSpPr>
            <a:spLocks noGrp="1"/>
          </p:cNvSpPr>
          <p:nvPr>
            <p:ph type="subTitle" idx="1"/>
          </p:nvPr>
        </p:nvSpPr>
        <p:spPr/>
        <p:txBody>
          <a:bodyPr/>
          <a:lstStyle/>
          <a:p>
            <a:r>
              <a:rPr lang="en-US" dirty="0" smtClean="0"/>
              <a:t>Scott Bauer, Cory </a:t>
            </a:r>
            <a:r>
              <a:rPr lang="en-US" dirty="0" err="1" smtClean="0"/>
              <a:t>Endle</a:t>
            </a:r>
            <a:endParaRPr lang="en-US" dirty="0"/>
          </a:p>
        </p:txBody>
      </p:sp>
      <p:sp>
        <p:nvSpPr>
          <p:cNvPr id="4" name="TextBox 3"/>
          <p:cNvSpPr txBox="1"/>
          <p:nvPr/>
        </p:nvSpPr>
        <p:spPr>
          <a:xfrm>
            <a:off x="658813" y="4843463"/>
            <a:ext cx="7826375" cy="695325"/>
          </a:xfrm>
          <a:prstGeom prst="rect">
            <a:avLst/>
          </a:prstGeom>
        </p:spPr>
        <p:txBody>
          <a:bodyPr lIns="0" tIns="228600" rIns="0"/>
          <a:lstStyle>
            <a:lvl1pPr lvl="0" indent="0">
              <a:lnSpc>
                <a:spcPct val="90000"/>
              </a:lnSpc>
              <a:spcBef>
                <a:spcPts val="0"/>
              </a:spcBef>
              <a:buClr>
                <a:schemeClr val="tx2"/>
              </a:buClr>
              <a:buSzPct val="120000"/>
              <a:buFont typeface="Arial" pitchFamily="34" charset="0"/>
              <a:buNone/>
              <a:defRPr lang="en-US" smtClean="0">
                <a:solidFill>
                  <a:schemeClr val="accent5"/>
                </a:solidFill>
              </a:defRPr>
            </a:lvl1pPr>
            <a:lvl2pPr marL="800100" indent="-228600">
              <a:lnSpc>
                <a:spcPct val="90000"/>
              </a:lnSpc>
              <a:spcBef>
                <a:spcPts val="600"/>
              </a:spcBef>
              <a:buClr>
                <a:schemeClr val="accent5"/>
              </a:buClr>
              <a:buSzPct val="120000"/>
              <a:buFont typeface="Arial" pitchFamily="34" charset="0"/>
              <a:buChar char="•"/>
              <a:defRPr lang="en-US" sz="2800" smtClean="0"/>
            </a:lvl2pPr>
            <a:lvl3pPr marL="1143000" indent="-228600">
              <a:lnSpc>
                <a:spcPct val="90000"/>
              </a:lnSpc>
              <a:spcBef>
                <a:spcPts val="600"/>
              </a:spcBef>
              <a:buClr>
                <a:schemeClr val="accent5"/>
              </a:buClr>
              <a:buFont typeface="Arial" pitchFamily="34" charset="0"/>
              <a:buChar char="•"/>
              <a:defRPr lang="en-US" sz="2800" smtClean="0"/>
            </a:lvl3pPr>
            <a:lvl4pPr marL="1600200" indent="-228600">
              <a:lnSpc>
                <a:spcPct val="90000"/>
              </a:lnSpc>
              <a:spcBef>
                <a:spcPts val="600"/>
              </a:spcBef>
              <a:buClr>
                <a:schemeClr val="accent5"/>
              </a:buClr>
              <a:buFont typeface="Arial" pitchFamily="34" charset="0"/>
              <a:buChar char="•"/>
              <a:defRPr lang="en-US" sz="2800" smtClean="0"/>
            </a:lvl4pPr>
            <a:lvl5pPr marL="2057400" indent="-228600">
              <a:lnSpc>
                <a:spcPct val="90000"/>
              </a:lnSpc>
              <a:spcBef>
                <a:spcPts val="600"/>
              </a:spcBef>
              <a:buClr>
                <a:schemeClr val="accent5"/>
              </a:buClr>
              <a:buFont typeface="Arial" pitchFamily="34" charset="0"/>
              <a:buChar char="•"/>
              <a:defRPr lang="en-US" sz="2800" dirty="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fontAlgn="auto">
              <a:spcAft>
                <a:spcPts val="0"/>
              </a:spcAft>
              <a:defRPr/>
            </a:pPr>
            <a:r>
              <a:rPr dirty="0">
                <a:solidFill>
                  <a:schemeClr val="tx1">
                    <a:lumMod val="50000"/>
                    <a:lumOff val="50000"/>
                  </a:schemeClr>
                </a:solidFill>
                <a:latin typeface="+mn-lt"/>
                <a:ea typeface="+mn-ea"/>
                <a:cs typeface="+mn-cs"/>
              </a:rPr>
              <a:t>HL7 Working Group Meeting</a:t>
            </a:r>
          </a:p>
          <a:p>
            <a:pPr fontAlgn="auto">
              <a:spcAft>
                <a:spcPts val="0"/>
              </a:spcAft>
              <a:defRPr/>
            </a:pPr>
            <a:r>
              <a:rPr dirty="0">
                <a:solidFill>
                  <a:schemeClr val="tx1">
                    <a:lumMod val="50000"/>
                    <a:lumOff val="50000"/>
                  </a:schemeClr>
                </a:solidFill>
                <a:latin typeface="+mn-lt"/>
                <a:ea typeface="+mn-ea"/>
                <a:cs typeface="+mn-cs"/>
              </a:rPr>
              <a:t>January 13</a:t>
            </a:r>
            <a:r>
              <a:rPr baseline="30000" dirty="0">
                <a:solidFill>
                  <a:schemeClr val="tx1">
                    <a:lumMod val="50000"/>
                    <a:lumOff val="50000"/>
                  </a:schemeClr>
                </a:solidFill>
                <a:latin typeface="+mn-lt"/>
                <a:ea typeface="+mn-ea"/>
                <a:cs typeface="+mn-cs"/>
              </a:rPr>
              <a:t>th</a:t>
            </a:r>
            <a:r>
              <a:rPr dirty="0">
                <a:solidFill>
                  <a:schemeClr val="tx1">
                    <a:lumMod val="50000"/>
                    <a:lumOff val="50000"/>
                  </a:schemeClr>
                </a:solidFill>
                <a:latin typeface="+mn-lt"/>
                <a:ea typeface="+mn-ea"/>
                <a:cs typeface="+mn-cs"/>
              </a:rPr>
              <a:t> -18</a:t>
            </a:r>
            <a:r>
              <a:rPr baseline="30000" dirty="0">
                <a:solidFill>
                  <a:schemeClr val="tx1">
                    <a:lumMod val="50000"/>
                    <a:lumOff val="50000"/>
                  </a:schemeClr>
                </a:solidFill>
                <a:latin typeface="+mn-lt"/>
                <a:ea typeface="+mn-ea"/>
                <a:cs typeface="+mn-cs"/>
              </a:rPr>
              <a:t>th</a:t>
            </a:r>
            <a:r>
              <a:rPr dirty="0">
                <a:solidFill>
                  <a:schemeClr val="tx1">
                    <a:lumMod val="50000"/>
                    <a:lumOff val="50000"/>
                  </a:schemeClr>
                </a:solidFill>
                <a:latin typeface="+mn-lt"/>
                <a:ea typeface="+mn-ea"/>
                <a:cs typeface="+mn-cs"/>
              </a:rPr>
              <a:t>, 2013</a:t>
            </a:r>
          </a:p>
        </p:txBody>
      </p:sp>
    </p:spTree>
    <p:extLst>
      <p:ext uri="{BB962C8B-B14F-4D97-AF65-F5344CB8AC3E}">
        <p14:creationId xmlns:p14="http://schemas.microsoft.com/office/powerpoint/2010/main" val="333054039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pPr eaLnBrk="1" hangingPunct="1"/>
            <a:r>
              <a:rPr lang="en-US" dirty="0">
                <a:latin typeface="Arial" charset="0"/>
              </a:rPr>
              <a:t>Modular Functionality</a:t>
            </a:r>
            <a:br>
              <a:rPr lang="en-US" dirty="0">
                <a:latin typeface="Arial" charset="0"/>
              </a:rPr>
            </a:br>
            <a:r>
              <a:rPr lang="en-US" sz="2800" dirty="0">
                <a:solidFill>
                  <a:srgbClr val="FF0000"/>
                </a:solidFill>
                <a:latin typeface="Arial" charset="0"/>
              </a:rPr>
              <a:t>Implement / use what you need</a:t>
            </a:r>
          </a:p>
        </p:txBody>
      </p:sp>
      <p:sp>
        <p:nvSpPr>
          <p:cNvPr id="24578" name="Content Placeholder 2"/>
          <p:cNvSpPr>
            <a:spLocks noGrp="1"/>
          </p:cNvSpPr>
          <p:nvPr>
            <p:ph idx="1"/>
          </p:nvPr>
        </p:nvSpPr>
        <p:spPr/>
        <p:txBody>
          <a:bodyPr/>
          <a:lstStyle/>
          <a:p>
            <a:pPr eaLnBrk="1" hangingPunct="1"/>
            <a:r>
              <a:rPr lang="en-US" dirty="0">
                <a:latin typeface="Arial" charset="0"/>
              </a:rPr>
              <a:t>Read </a:t>
            </a:r>
          </a:p>
          <a:p>
            <a:pPr eaLnBrk="1" hangingPunct="1"/>
            <a:r>
              <a:rPr lang="en-US" dirty="0">
                <a:latin typeface="Arial" charset="0"/>
              </a:rPr>
              <a:t>Query</a:t>
            </a:r>
          </a:p>
          <a:p>
            <a:pPr eaLnBrk="1" hangingPunct="1"/>
            <a:r>
              <a:rPr lang="en-US" dirty="0">
                <a:latin typeface="Arial" charset="0"/>
              </a:rPr>
              <a:t>Import</a:t>
            </a:r>
          </a:p>
          <a:p>
            <a:pPr eaLnBrk="1" hangingPunct="1"/>
            <a:r>
              <a:rPr lang="en-US" dirty="0">
                <a:latin typeface="Arial" charset="0"/>
              </a:rPr>
              <a:t>Export</a:t>
            </a:r>
          </a:p>
          <a:p>
            <a:pPr eaLnBrk="1" hangingPunct="1"/>
            <a:r>
              <a:rPr lang="en-US" dirty="0">
                <a:latin typeface="Arial" charset="0"/>
              </a:rPr>
              <a:t>Update</a:t>
            </a:r>
          </a:p>
          <a:p>
            <a:pPr eaLnBrk="1" hangingPunct="1"/>
            <a:r>
              <a:rPr lang="en-US" dirty="0">
                <a:latin typeface="Arial" charset="0"/>
              </a:rPr>
              <a:t>Maintenance</a:t>
            </a:r>
          </a:p>
          <a:p>
            <a:pPr eaLnBrk="1" hangingPunct="1"/>
            <a:r>
              <a:rPr lang="en-US" dirty="0">
                <a:latin typeface="Arial" charset="0"/>
              </a:rPr>
              <a:t>History</a:t>
            </a:r>
          </a:p>
          <a:p>
            <a:pPr eaLnBrk="1" hangingPunct="1"/>
            <a:r>
              <a:rPr lang="en-US" dirty="0">
                <a:latin typeface="Arial" charset="0"/>
              </a:rPr>
              <a:t>Temporal</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and Widget Review</a:t>
            </a:r>
            <a:br>
              <a:rPr lang="en-US" dirty="0" smtClean="0"/>
            </a:br>
            <a:endParaRPr lang="en-US" dirty="0"/>
          </a:p>
        </p:txBody>
      </p:sp>
      <p:sp>
        <p:nvSpPr>
          <p:cNvPr id="3" name="Content Placeholder 2"/>
          <p:cNvSpPr>
            <a:spLocks noGrp="1"/>
          </p:cNvSpPr>
          <p:nvPr>
            <p:ph idx="1"/>
          </p:nvPr>
        </p:nvSpPr>
        <p:spPr/>
        <p:txBody>
          <a:bodyPr/>
          <a:lstStyle/>
          <a:p>
            <a:r>
              <a:rPr lang="en-US" dirty="0"/>
              <a:t>Quickly and </a:t>
            </a:r>
            <a:r>
              <a:rPr lang="en-US" dirty="0" smtClean="0"/>
              <a:t>easily</a:t>
            </a:r>
            <a:r>
              <a:rPr lang="en-US" dirty="0"/>
              <a:t> </a:t>
            </a:r>
            <a:r>
              <a:rPr lang="en-US" dirty="0" smtClean="0"/>
              <a:t>retrieve CTS2 content</a:t>
            </a:r>
          </a:p>
          <a:p>
            <a:pPr lvl="1"/>
            <a:r>
              <a:rPr lang="en-US" dirty="0" smtClean="0"/>
              <a:t>Using building blocks</a:t>
            </a:r>
          </a:p>
          <a:p>
            <a:r>
              <a:rPr lang="en-US" dirty="0"/>
              <a:t>Customizable UI widgets available to quickly </a:t>
            </a:r>
            <a:r>
              <a:rPr lang="en-US" dirty="0" smtClean="0"/>
              <a:t>utilize </a:t>
            </a:r>
            <a:r>
              <a:rPr lang="en-US" dirty="0"/>
              <a:t>CTS2 content</a:t>
            </a:r>
          </a:p>
          <a:p>
            <a:r>
              <a:rPr lang="en-US" dirty="0" smtClean="0"/>
              <a:t>Examples of web </a:t>
            </a:r>
            <a:r>
              <a:rPr lang="en-US" dirty="0"/>
              <a:t>a</a:t>
            </a:r>
            <a:r>
              <a:rPr lang="en-US" dirty="0" smtClean="0"/>
              <a:t>pplications that utilized CTS2 service</a:t>
            </a:r>
          </a:p>
          <a:p>
            <a:pPr lvl="1"/>
            <a:r>
              <a:rPr lang="en-US" dirty="0" smtClean="0"/>
              <a:t>Created with the building blocks</a:t>
            </a:r>
          </a:p>
          <a:p>
            <a:r>
              <a:rPr lang="en-US" dirty="0" smtClean="0"/>
              <a:t>Open Source</a:t>
            </a:r>
          </a:p>
        </p:txBody>
      </p:sp>
    </p:spTree>
    <p:extLst>
      <p:ext uri="{BB962C8B-B14F-4D97-AF65-F5344CB8AC3E}">
        <p14:creationId xmlns:p14="http://schemas.microsoft.com/office/powerpoint/2010/main" val="172400263"/>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230382051"/>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Java REST Client</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2311193493"/>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a:t>
            </a:r>
            <a:br>
              <a:rPr lang="en-US" dirty="0" smtClean="0"/>
            </a:br>
            <a:r>
              <a:rPr lang="en-US" sz="2800" dirty="0">
                <a:solidFill>
                  <a:srgbClr val="FF0000"/>
                </a:solidFill>
              </a:rPr>
              <a:t>J</a:t>
            </a:r>
            <a:r>
              <a:rPr lang="en-US" sz="2800" dirty="0" smtClean="0">
                <a:solidFill>
                  <a:srgbClr val="FF0000"/>
                </a:solidFill>
              </a:rPr>
              <a:t>ava</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Create a new Maven project in Eclipse using cts2.rest as the group and artifact id </a:t>
            </a:r>
          </a:p>
          <a:p>
            <a:r>
              <a:rPr lang="en-US" dirty="0" smtClean="0"/>
              <a:t>Check the box that allows you to make a simple Maven project (No Archetypes)</a:t>
            </a:r>
          </a:p>
          <a:p>
            <a:r>
              <a:rPr lang="en-US" dirty="0" smtClean="0"/>
              <a:t>Create/use class in </a:t>
            </a:r>
            <a:r>
              <a:rPr lang="en-US" dirty="0" err="1" smtClean="0"/>
              <a:t>src</a:t>
            </a:r>
            <a:r>
              <a:rPr lang="en-US" dirty="0" smtClean="0"/>
              <a:t>/main/java with a main method</a:t>
            </a:r>
          </a:p>
          <a:p>
            <a:pPr marL="0" indent="0">
              <a:buNone/>
            </a:pPr>
            <a:r>
              <a:rPr lang="en-US" dirty="0" smtClean="0"/>
              <a:t>(Code is found in the cts2-example-service zip </a:t>
            </a:r>
            <a:r>
              <a:rPr lang="en-US" dirty="0" err="1" smtClean="0"/>
              <a:t>ValueSetClient.java</a:t>
            </a:r>
            <a:r>
              <a:rPr lang="en-US" dirty="0" smtClean="0"/>
              <a:t>)</a:t>
            </a:r>
            <a:endParaRPr lang="en-US" dirty="0"/>
          </a:p>
        </p:txBody>
      </p:sp>
    </p:spTree>
    <p:extLst>
      <p:ext uri="{BB962C8B-B14F-4D97-AF65-F5344CB8AC3E}">
        <p14:creationId xmlns:p14="http://schemas.microsoft.com/office/powerpoint/2010/main" val="183462074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a:t>
            </a:r>
            <a:br>
              <a:rPr lang="en-US" dirty="0" smtClean="0"/>
            </a:br>
            <a:r>
              <a:rPr lang="en-US" sz="2800" dirty="0" smtClean="0">
                <a:solidFill>
                  <a:srgbClr val="FF0000"/>
                </a:solidFill>
              </a:rPr>
              <a:t>Java</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Create a method called </a:t>
            </a:r>
            <a:r>
              <a:rPr lang="en-US" dirty="0" err="1" smtClean="0"/>
              <a:t>getValueSets</a:t>
            </a:r>
            <a:r>
              <a:rPr lang="en-US" dirty="0" smtClean="0"/>
              <a:t> with a return value of void.</a:t>
            </a:r>
          </a:p>
          <a:p>
            <a:pPr marL="0" indent="0">
              <a:buNone/>
            </a:pPr>
            <a:r>
              <a:rPr lang="en-US" dirty="0" smtClean="0">
                <a:latin typeface="Times New Roman"/>
                <a:cs typeface="Times New Roman"/>
              </a:rPr>
              <a:t>	</a:t>
            </a:r>
            <a:r>
              <a:rPr lang="en-US" i="1" dirty="0" smtClean="0">
                <a:solidFill>
                  <a:schemeClr val="accent4">
                    <a:lumMod val="75000"/>
                  </a:schemeClr>
                </a:solidFill>
                <a:latin typeface="Times"/>
                <a:cs typeface="Times"/>
              </a:rPr>
              <a:t>public </a:t>
            </a:r>
            <a:r>
              <a:rPr lang="en-US" i="1" dirty="0">
                <a:solidFill>
                  <a:schemeClr val="accent4">
                    <a:lumMod val="75000"/>
                  </a:schemeClr>
                </a:solidFill>
                <a:latin typeface="Times"/>
                <a:cs typeface="Times"/>
              </a:rPr>
              <a:t>void </a:t>
            </a:r>
            <a:r>
              <a:rPr lang="en-US" i="1" dirty="0" err="1">
                <a:solidFill>
                  <a:schemeClr val="accent4">
                    <a:lumMod val="75000"/>
                  </a:schemeClr>
                </a:solidFill>
                <a:latin typeface="Times"/>
                <a:cs typeface="Times"/>
              </a:rPr>
              <a:t>getValueSets</a:t>
            </a:r>
            <a:r>
              <a:rPr lang="en-US" i="1" dirty="0">
                <a:solidFill>
                  <a:schemeClr val="accent4">
                    <a:lumMod val="75000"/>
                  </a:schemeClr>
                </a:solidFill>
                <a:latin typeface="Times"/>
                <a:cs typeface="Times"/>
              </a:rPr>
              <a:t>(</a:t>
            </a:r>
            <a:r>
              <a:rPr lang="en-US" i="1" dirty="0" smtClean="0">
                <a:solidFill>
                  <a:schemeClr val="accent4">
                    <a:lumMod val="75000"/>
                  </a:schemeClr>
                </a:solidFill>
                <a:latin typeface="Times"/>
                <a:cs typeface="Times"/>
              </a:rPr>
              <a:t>)</a:t>
            </a:r>
          </a:p>
          <a:p>
            <a:pPr marL="0" indent="0">
              <a:buNone/>
            </a:pPr>
            <a:r>
              <a:rPr lang="en-US" dirty="0"/>
              <a:t>You’ll need some kind of </a:t>
            </a:r>
            <a:r>
              <a:rPr lang="en-US" dirty="0" smtClean="0"/>
              <a:t>REST </a:t>
            </a:r>
            <a:r>
              <a:rPr lang="en-US" dirty="0"/>
              <a:t>URL to resolve</a:t>
            </a:r>
            <a:r>
              <a:rPr lang="en-US" dirty="0" smtClean="0"/>
              <a:t>:</a:t>
            </a:r>
          </a:p>
          <a:p>
            <a:pPr marL="0" indent="0">
              <a:buNone/>
            </a:pPr>
            <a:r>
              <a:rPr lang="en-US" dirty="0" smtClean="0">
                <a:solidFill>
                  <a:schemeClr val="accent4">
                    <a:lumMod val="75000"/>
                  </a:schemeClr>
                </a:solidFill>
                <a:latin typeface="Times"/>
                <a:cs typeface="Times"/>
              </a:rPr>
              <a:t>	</a:t>
            </a:r>
            <a:r>
              <a:rPr lang="en-US" i="1" dirty="0" smtClean="0">
                <a:solidFill>
                  <a:schemeClr val="accent4">
                    <a:lumMod val="75000"/>
                  </a:schemeClr>
                </a:solidFill>
                <a:latin typeface="Times"/>
                <a:cs typeface="Times"/>
              </a:rPr>
              <a:t>String </a:t>
            </a:r>
            <a:r>
              <a:rPr lang="en-US" i="1" dirty="0" err="1">
                <a:solidFill>
                  <a:schemeClr val="accent4">
                    <a:lumMod val="75000"/>
                  </a:schemeClr>
                </a:solidFill>
                <a:latin typeface="Times"/>
                <a:cs typeface="Times"/>
              </a:rPr>
              <a:t>uri</a:t>
            </a:r>
            <a:r>
              <a:rPr lang="en-US" i="1" dirty="0">
                <a:solidFill>
                  <a:schemeClr val="accent4">
                    <a:lumMod val="75000"/>
                  </a:schemeClr>
                </a:solidFill>
                <a:latin typeface="Times"/>
                <a:cs typeface="Times"/>
              </a:rPr>
              <a:t> = "</a:t>
            </a:r>
            <a:r>
              <a:rPr lang="en-US" i="1" dirty="0">
                <a:latin typeface="Times"/>
                <a:cs typeface="Times"/>
                <a:hlinkClick r:id="rId2"/>
              </a:rPr>
              <a:t>http://informatics.mayo.edu/cts2/rest/valuesets</a:t>
            </a:r>
            <a:r>
              <a:rPr lang="en-US" i="1" dirty="0">
                <a:solidFill>
                  <a:srgbClr val="2F7200"/>
                </a:solidFill>
                <a:latin typeface="Times"/>
                <a:cs typeface="Times"/>
              </a:rPr>
              <a:t>";</a:t>
            </a:r>
            <a:endParaRPr lang="en-US" i="1" dirty="0" smtClean="0">
              <a:solidFill>
                <a:srgbClr val="2F7200"/>
              </a:solidFill>
              <a:latin typeface="Times"/>
              <a:cs typeface="Times"/>
            </a:endParaRPr>
          </a:p>
          <a:p>
            <a:pPr marL="0" indent="0">
              <a:buNone/>
            </a:pPr>
            <a:r>
              <a:rPr lang="en-US" dirty="0" smtClean="0"/>
              <a:t>And convert to a Java URL</a:t>
            </a:r>
          </a:p>
          <a:p>
            <a:pPr marL="0" indent="0">
              <a:buNone/>
            </a:pPr>
            <a:r>
              <a:rPr lang="en-US" dirty="0" smtClean="0">
                <a:solidFill>
                  <a:srgbClr val="2F7200"/>
                </a:solidFill>
                <a:latin typeface="Times"/>
                <a:cs typeface="Times"/>
              </a:rPr>
              <a:t>	</a:t>
            </a:r>
            <a:r>
              <a:rPr lang="en-US" i="1" dirty="0" smtClean="0">
                <a:solidFill>
                  <a:srgbClr val="2F7200"/>
                </a:solidFill>
                <a:latin typeface="Times"/>
                <a:cs typeface="Times"/>
              </a:rPr>
              <a:t>URL </a:t>
            </a:r>
            <a:r>
              <a:rPr lang="en-US" i="1" dirty="0" err="1">
                <a:solidFill>
                  <a:srgbClr val="2F7200"/>
                </a:solidFill>
                <a:latin typeface="Times"/>
                <a:cs typeface="Times"/>
              </a:rPr>
              <a:t>url</a:t>
            </a:r>
            <a:r>
              <a:rPr lang="en-US" i="1" dirty="0">
                <a:solidFill>
                  <a:srgbClr val="2F7200"/>
                </a:solidFill>
                <a:latin typeface="Times"/>
                <a:cs typeface="Times"/>
              </a:rPr>
              <a:t>; </a:t>
            </a:r>
            <a:endParaRPr lang="en-US" i="1" dirty="0" smtClean="0">
              <a:solidFill>
                <a:srgbClr val="2F7200"/>
              </a:solidFill>
              <a:latin typeface="Times"/>
              <a:cs typeface="Times"/>
            </a:endParaRPr>
          </a:p>
          <a:p>
            <a:pPr marL="0" indent="0">
              <a:buNone/>
            </a:pPr>
            <a:r>
              <a:rPr lang="en-US" i="1" dirty="0" smtClean="0">
                <a:solidFill>
                  <a:srgbClr val="2F7200"/>
                </a:solidFill>
                <a:latin typeface="Times"/>
                <a:cs typeface="Times"/>
              </a:rPr>
              <a:t>		try </a:t>
            </a:r>
            <a:r>
              <a:rPr lang="en-US" i="1" dirty="0">
                <a:solidFill>
                  <a:srgbClr val="2F7200"/>
                </a:solidFill>
                <a:latin typeface="Times"/>
                <a:cs typeface="Times"/>
              </a:rPr>
              <a:t>{ </a:t>
            </a:r>
            <a:r>
              <a:rPr lang="en-US" i="1" dirty="0" err="1">
                <a:solidFill>
                  <a:srgbClr val="2F7200"/>
                </a:solidFill>
                <a:latin typeface="Times"/>
                <a:cs typeface="Times"/>
              </a:rPr>
              <a:t>url</a:t>
            </a:r>
            <a:r>
              <a:rPr lang="en-US" i="1" dirty="0">
                <a:solidFill>
                  <a:srgbClr val="2F7200"/>
                </a:solidFill>
                <a:latin typeface="Times"/>
                <a:cs typeface="Times"/>
              </a:rPr>
              <a:t> = new URL(</a:t>
            </a:r>
            <a:r>
              <a:rPr lang="en-US" i="1" dirty="0" err="1">
                <a:solidFill>
                  <a:srgbClr val="2F7200"/>
                </a:solidFill>
                <a:latin typeface="Times"/>
                <a:cs typeface="Times"/>
              </a:rPr>
              <a:t>uri</a:t>
            </a:r>
            <a:r>
              <a:rPr lang="en-US" i="1" dirty="0">
                <a:solidFill>
                  <a:srgbClr val="2F7200"/>
                </a:solidFill>
                <a:latin typeface="Times"/>
                <a:cs typeface="Times"/>
              </a:rPr>
              <a:t>);</a:t>
            </a:r>
          </a:p>
        </p:txBody>
      </p:sp>
    </p:spTree>
    <p:extLst>
      <p:ext uri="{BB962C8B-B14F-4D97-AF65-F5344CB8AC3E}">
        <p14:creationId xmlns:p14="http://schemas.microsoft.com/office/powerpoint/2010/main" val="217124035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a:t>
            </a:r>
            <a:br>
              <a:rPr lang="en-US" dirty="0" smtClean="0"/>
            </a:br>
            <a:r>
              <a:rPr lang="en-US" sz="2800" dirty="0" smtClean="0">
                <a:solidFill>
                  <a:srgbClr val="FF0000"/>
                </a:solidFill>
              </a:rPr>
              <a:t>Java</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latin typeface="+mj-lt"/>
                <a:cs typeface="Times New Roman"/>
              </a:rPr>
              <a:t>Create a connection:</a:t>
            </a:r>
          </a:p>
          <a:p>
            <a:pPr marL="0" indent="0">
              <a:buNone/>
            </a:pPr>
            <a:r>
              <a:rPr lang="en-US" i="1" dirty="0" err="1">
                <a:solidFill>
                  <a:srgbClr val="2F7200"/>
                </a:solidFill>
                <a:latin typeface="Times"/>
                <a:cs typeface="Times"/>
              </a:rPr>
              <a:t>HttpURLConnection</a:t>
            </a:r>
            <a:r>
              <a:rPr lang="en-US" i="1" dirty="0">
                <a:solidFill>
                  <a:srgbClr val="2F7200"/>
                </a:solidFill>
                <a:latin typeface="Times"/>
                <a:cs typeface="Times"/>
              </a:rPr>
              <a:t> connection = (</a:t>
            </a:r>
            <a:r>
              <a:rPr lang="en-US" i="1" dirty="0" err="1">
                <a:solidFill>
                  <a:srgbClr val="2F7200"/>
                </a:solidFill>
                <a:latin typeface="Times"/>
                <a:cs typeface="Times"/>
              </a:rPr>
              <a:t>HttpURLConnection</a:t>
            </a:r>
            <a:r>
              <a:rPr lang="en-US" i="1" dirty="0">
                <a:solidFill>
                  <a:srgbClr val="2F7200"/>
                </a:solidFill>
                <a:latin typeface="Times"/>
                <a:cs typeface="Times"/>
              </a:rPr>
              <a:t>) </a:t>
            </a:r>
            <a:r>
              <a:rPr lang="en-US" i="1" dirty="0" err="1">
                <a:solidFill>
                  <a:srgbClr val="2F7200"/>
                </a:solidFill>
                <a:latin typeface="Times"/>
                <a:cs typeface="Times"/>
              </a:rPr>
              <a:t>url.openConnection</a:t>
            </a:r>
            <a:r>
              <a:rPr lang="en-US" i="1" dirty="0">
                <a:solidFill>
                  <a:srgbClr val="2F7200"/>
                </a:solidFill>
                <a:latin typeface="Times"/>
                <a:cs typeface="Times"/>
              </a:rPr>
              <a:t>();</a:t>
            </a:r>
          </a:p>
          <a:p>
            <a:pPr marL="0" indent="0">
              <a:buNone/>
            </a:pPr>
            <a:r>
              <a:rPr lang="en-US" dirty="0" smtClean="0">
                <a:latin typeface="+mj-lt"/>
                <a:cs typeface="Times New Roman"/>
              </a:rPr>
              <a:t>Test it:</a:t>
            </a:r>
          </a:p>
          <a:p>
            <a:pPr marL="0" indent="0">
              <a:buNone/>
            </a:pPr>
            <a:r>
              <a:rPr lang="en-US" i="1" dirty="0">
                <a:solidFill>
                  <a:srgbClr val="2F7200"/>
                </a:solidFill>
                <a:latin typeface="Times"/>
                <a:cs typeface="Times"/>
              </a:rPr>
              <a:t>if (</a:t>
            </a:r>
            <a:r>
              <a:rPr lang="en-US" i="1" dirty="0" err="1">
                <a:solidFill>
                  <a:srgbClr val="2F7200"/>
                </a:solidFill>
                <a:latin typeface="Times"/>
                <a:cs typeface="Times"/>
              </a:rPr>
              <a:t>connection.getResponseCode</a:t>
            </a:r>
            <a:r>
              <a:rPr lang="en-US" i="1" dirty="0">
                <a:solidFill>
                  <a:srgbClr val="2F7200"/>
                </a:solidFill>
                <a:latin typeface="Times"/>
                <a:cs typeface="Times"/>
              </a:rPr>
              <a:t>() != 200) { throw new </a:t>
            </a:r>
            <a:r>
              <a:rPr lang="en-US" i="1" dirty="0" err="1">
                <a:solidFill>
                  <a:srgbClr val="2F7200"/>
                </a:solidFill>
                <a:latin typeface="Times"/>
                <a:cs typeface="Times"/>
              </a:rPr>
              <a:t>RuntimeException</a:t>
            </a:r>
            <a:r>
              <a:rPr lang="en-US" i="1" dirty="0">
                <a:solidFill>
                  <a:srgbClr val="2F7200"/>
                </a:solidFill>
                <a:latin typeface="Times"/>
                <a:cs typeface="Times"/>
              </a:rPr>
              <a:t>("Failed : The HTTP error code is : " + </a:t>
            </a:r>
            <a:r>
              <a:rPr lang="en-US" i="1" dirty="0" err="1">
                <a:solidFill>
                  <a:srgbClr val="2F7200"/>
                </a:solidFill>
                <a:latin typeface="Times"/>
                <a:cs typeface="Times"/>
              </a:rPr>
              <a:t>connection.getResponseCode</a:t>
            </a:r>
            <a:r>
              <a:rPr lang="en-US" i="1" dirty="0">
                <a:solidFill>
                  <a:srgbClr val="2F7200"/>
                </a:solidFill>
                <a:latin typeface="Times"/>
                <a:cs typeface="Times"/>
              </a:rPr>
              <a:t>()); }</a:t>
            </a:r>
          </a:p>
          <a:p>
            <a:pPr marL="0" indent="0">
              <a:buNone/>
            </a:pPr>
            <a:endParaRPr lang="en-US" dirty="0">
              <a:latin typeface="+mj-lt"/>
              <a:cs typeface="Times New Roman"/>
            </a:endParaRPr>
          </a:p>
          <a:p>
            <a:pPr marL="0" indent="0">
              <a:buNone/>
            </a:pPr>
            <a:endParaRPr lang="en-US" dirty="0">
              <a:latin typeface="+mj-lt"/>
              <a:cs typeface="Times New Roman"/>
            </a:endParaRPr>
          </a:p>
        </p:txBody>
      </p:sp>
    </p:spTree>
    <p:extLst>
      <p:ext uri="{BB962C8B-B14F-4D97-AF65-F5344CB8AC3E}">
        <p14:creationId xmlns:p14="http://schemas.microsoft.com/office/powerpoint/2010/main" val="3617869657"/>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a:t>
            </a:r>
            <a:br>
              <a:rPr lang="en-US" dirty="0" smtClean="0"/>
            </a:br>
            <a:r>
              <a:rPr lang="en-US" sz="2800" dirty="0" smtClean="0">
                <a:solidFill>
                  <a:srgbClr val="FF0000"/>
                </a:solidFill>
              </a:rPr>
              <a:t>Java</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a:cs typeface="Times New Roman"/>
              </a:rPr>
              <a:t>Stream it into a buffered </a:t>
            </a:r>
            <a:r>
              <a:rPr lang="en-US" dirty="0" smtClean="0">
                <a:cs typeface="Times New Roman"/>
              </a:rPr>
              <a:t>reader:</a:t>
            </a:r>
            <a:endParaRPr lang="en-US" dirty="0">
              <a:cs typeface="Times New Roman"/>
            </a:endParaRPr>
          </a:p>
          <a:p>
            <a:pPr marL="0" indent="0">
              <a:buNone/>
            </a:pPr>
            <a:r>
              <a:rPr lang="en-US" i="1" dirty="0" err="1">
                <a:solidFill>
                  <a:srgbClr val="2F7200"/>
                </a:solidFill>
                <a:latin typeface="Times"/>
                <a:cs typeface="Times"/>
              </a:rPr>
              <a:t>BufferedReader</a:t>
            </a:r>
            <a:r>
              <a:rPr lang="en-US" i="1" dirty="0">
                <a:solidFill>
                  <a:srgbClr val="2F7200"/>
                </a:solidFill>
                <a:latin typeface="Times"/>
                <a:cs typeface="Times"/>
              </a:rPr>
              <a:t> </a:t>
            </a:r>
            <a:r>
              <a:rPr lang="en-US" i="1" dirty="0" err="1">
                <a:solidFill>
                  <a:srgbClr val="2F7200"/>
                </a:solidFill>
                <a:latin typeface="Times"/>
                <a:cs typeface="Times"/>
              </a:rPr>
              <a:t>br</a:t>
            </a:r>
            <a:r>
              <a:rPr lang="en-US" i="1" dirty="0">
                <a:solidFill>
                  <a:srgbClr val="2F7200"/>
                </a:solidFill>
                <a:latin typeface="Times"/>
                <a:cs typeface="Times"/>
              </a:rPr>
              <a:t> = new </a:t>
            </a:r>
            <a:r>
              <a:rPr lang="en-US" i="1" dirty="0" err="1">
                <a:solidFill>
                  <a:srgbClr val="2F7200"/>
                </a:solidFill>
                <a:latin typeface="Times"/>
                <a:cs typeface="Times"/>
              </a:rPr>
              <a:t>BufferedReader</a:t>
            </a:r>
            <a:r>
              <a:rPr lang="en-US" i="1" dirty="0">
                <a:solidFill>
                  <a:srgbClr val="2F7200"/>
                </a:solidFill>
                <a:latin typeface="Times"/>
                <a:cs typeface="Times"/>
              </a:rPr>
              <a:t>(new </a:t>
            </a:r>
            <a:r>
              <a:rPr lang="en-US" i="1" dirty="0" err="1">
                <a:solidFill>
                  <a:srgbClr val="2F7200"/>
                </a:solidFill>
                <a:latin typeface="Times"/>
                <a:cs typeface="Times"/>
              </a:rPr>
              <a:t>InputStreamReader</a:t>
            </a:r>
            <a:r>
              <a:rPr lang="en-US" i="1" dirty="0">
                <a:solidFill>
                  <a:srgbClr val="2F7200"/>
                </a:solidFill>
                <a:latin typeface="Times"/>
                <a:cs typeface="Times"/>
              </a:rPr>
              <a:t>( (</a:t>
            </a:r>
            <a:r>
              <a:rPr lang="en-US" i="1" dirty="0" err="1">
                <a:solidFill>
                  <a:srgbClr val="2F7200"/>
                </a:solidFill>
                <a:latin typeface="Times"/>
                <a:cs typeface="Times"/>
              </a:rPr>
              <a:t>connection.getInputStream</a:t>
            </a:r>
            <a:r>
              <a:rPr lang="en-US" i="1" dirty="0">
                <a:solidFill>
                  <a:srgbClr val="2F7200"/>
                </a:solidFill>
                <a:latin typeface="Times"/>
                <a:cs typeface="Times"/>
              </a:rPr>
              <a:t>())))</a:t>
            </a:r>
            <a:r>
              <a:rPr lang="en-US" i="1" dirty="0" smtClean="0">
                <a:solidFill>
                  <a:srgbClr val="2F7200"/>
                </a:solidFill>
                <a:latin typeface="Times"/>
                <a:cs typeface="Times"/>
              </a:rPr>
              <a:t>;</a:t>
            </a:r>
          </a:p>
          <a:p>
            <a:pPr marL="0" indent="0">
              <a:buNone/>
            </a:pPr>
            <a:r>
              <a:rPr lang="en-US" dirty="0" smtClean="0"/>
              <a:t>Here the output can be printed:</a:t>
            </a:r>
          </a:p>
          <a:p>
            <a:pPr marL="0" indent="0">
              <a:buNone/>
            </a:pPr>
            <a:r>
              <a:rPr lang="en-US" i="1" dirty="0">
                <a:solidFill>
                  <a:srgbClr val="2F7200"/>
                </a:solidFill>
                <a:latin typeface="Times"/>
                <a:cs typeface="Times"/>
              </a:rPr>
              <a:t>String output; </a:t>
            </a:r>
            <a:endParaRPr lang="en-US" i="1" dirty="0" smtClean="0">
              <a:solidFill>
                <a:srgbClr val="2F7200"/>
              </a:solidFill>
              <a:latin typeface="Times"/>
              <a:cs typeface="Times"/>
            </a:endParaRPr>
          </a:p>
          <a:p>
            <a:pPr marL="0" indent="0">
              <a:buNone/>
            </a:pPr>
            <a:r>
              <a:rPr lang="en-US" i="1" dirty="0" err="1" smtClean="0">
                <a:solidFill>
                  <a:srgbClr val="2F7200"/>
                </a:solidFill>
                <a:latin typeface="Times"/>
                <a:cs typeface="Times"/>
              </a:rPr>
              <a:t>System.out.println</a:t>
            </a:r>
            <a:r>
              <a:rPr lang="en-US" i="1" dirty="0">
                <a:solidFill>
                  <a:srgbClr val="2F7200"/>
                </a:solidFill>
                <a:latin typeface="Times"/>
                <a:cs typeface="Times"/>
              </a:rPr>
              <a:t>("Output from Server .... \n"); while ((output = </a:t>
            </a:r>
            <a:r>
              <a:rPr lang="en-US" i="1" dirty="0" err="1">
                <a:solidFill>
                  <a:srgbClr val="2F7200"/>
                </a:solidFill>
                <a:latin typeface="Times"/>
                <a:cs typeface="Times"/>
              </a:rPr>
              <a:t>br.readLine</a:t>
            </a:r>
            <a:r>
              <a:rPr lang="en-US" i="1" dirty="0">
                <a:solidFill>
                  <a:srgbClr val="2F7200"/>
                </a:solidFill>
                <a:latin typeface="Times"/>
                <a:cs typeface="Times"/>
              </a:rPr>
              <a:t>()) != null) { </a:t>
            </a:r>
            <a:r>
              <a:rPr lang="en-US" i="1" dirty="0" err="1">
                <a:solidFill>
                  <a:srgbClr val="2F7200"/>
                </a:solidFill>
                <a:latin typeface="Times"/>
                <a:cs typeface="Times"/>
              </a:rPr>
              <a:t>System.out.println</a:t>
            </a:r>
            <a:r>
              <a:rPr lang="en-US" i="1" dirty="0">
                <a:solidFill>
                  <a:srgbClr val="2F7200"/>
                </a:solidFill>
                <a:latin typeface="Times"/>
                <a:cs typeface="Times"/>
              </a:rPr>
              <a:t>(output); }</a:t>
            </a:r>
          </a:p>
        </p:txBody>
      </p:sp>
    </p:spTree>
    <p:extLst>
      <p:ext uri="{BB962C8B-B14F-4D97-AF65-F5344CB8AC3E}">
        <p14:creationId xmlns:p14="http://schemas.microsoft.com/office/powerpoint/2010/main" val="1366628687"/>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a:t>
            </a:r>
            <a:br>
              <a:rPr lang="en-US" dirty="0" smtClean="0"/>
            </a:br>
            <a:r>
              <a:rPr lang="en-US" sz="2800" dirty="0" smtClean="0">
                <a:solidFill>
                  <a:srgbClr val="FF0000"/>
                </a:solidFill>
              </a:rPr>
              <a:t>Java</a:t>
            </a:r>
            <a:endParaRPr lang="en-US" sz="2800" dirty="0">
              <a:solidFill>
                <a:srgbClr val="FF0000"/>
              </a:solidFill>
            </a:endParaRPr>
          </a:p>
        </p:txBody>
      </p:sp>
      <p:sp>
        <p:nvSpPr>
          <p:cNvPr id="3" name="Content Placeholder 2"/>
          <p:cNvSpPr>
            <a:spLocks noGrp="1"/>
          </p:cNvSpPr>
          <p:nvPr>
            <p:ph idx="1"/>
          </p:nvPr>
        </p:nvSpPr>
        <p:spPr>
          <a:xfrm>
            <a:off x="609600" y="1371600"/>
            <a:ext cx="7826375" cy="4800600"/>
          </a:xfrm>
        </p:spPr>
        <p:txBody>
          <a:bodyPr/>
          <a:lstStyle/>
          <a:p>
            <a:pPr marL="0" indent="0">
              <a:buNone/>
            </a:pPr>
            <a:r>
              <a:rPr lang="en-US" dirty="0" smtClean="0"/>
              <a:t>The normal use case for XML consumption is to marshal to java objects.  </a:t>
            </a:r>
          </a:p>
          <a:p>
            <a:pPr marL="0" indent="0">
              <a:buNone/>
            </a:pPr>
            <a:r>
              <a:rPr lang="en-US" dirty="0" smtClean="0"/>
              <a:t>Create a </a:t>
            </a:r>
            <a:r>
              <a:rPr lang="en-US" dirty="0"/>
              <a:t>new method: </a:t>
            </a:r>
            <a:r>
              <a:rPr lang="en-US" i="1" dirty="0" err="1">
                <a:solidFill>
                  <a:srgbClr val="008000"/>
                </a:solidFill>
                <a:latin typeface="Times"/>
                <a:cs typeface="Times"/>
              </a:rPr>
              <a:t>getValueSet</a:t>
            </a:r>
            <a:r>
              <a:rPr lang="en-US" i="1" dirty="0">
                <a:solidFill>
                  <a:srgbClr val="008000"/>
                </a:solidFill>
                <a:latin typeface="Times"/>
                <a:cs typeface="Times"/>
              </a:rPr>
              <a:t>()</a:t>
            </a:r>
            <a:endParaRPr lang="en-US" i="1" dirty="0" smtClean="0">
              <a:solidFill>
                <a:srgbClr val="008000"/>
              </a:solidFill>
              <a:latin typeface="Times"/>
              <a:cs typeface="Times"/>
            </a:endParaRPr>
          </a:p>
          <a:p>
            <a:pPr marL="0" indent="0">
              <a:buNone/>
            </a:pPr>
            <a:r>
              <a:rPr lang="en-US" dirty="0" smtClean="0"/>
              <a:t>We’ll make a REST call that returns JSON and consume it using some CTS2 specific code.</a:t>
            </a:r>
          </a:p>
          <a:p>
            <a:pPr marL="0" indent="0">
              <a:buNone/>
            </a:pPr>
            <a:r>
              <a:rPr lang="en-US" i="1" dirty="0" smtClean="0">
                <a:solidFill>
                  <a:srgbClr val="2F7200"/>
                </a:solidFill>
                <a:latin typeface="Times"/>
                <a:cs typeface="Times"/>
              </a:rPr>
              <a:t>String </a:t>
            </a:r>
            <a:r>
              <a:rPr lang="en-US" i="1" dirty="0" err="1">
                <a:solidFill>
                  <a:srgbClr val="2F7200"/>
                </a:solidFill>
                <a:latin typeface="Times"/>
                <a:cs typeface="Times"/>
              </a:rPr>
              <a:t>uri</a:t>
            </a:r>
            <a:r>
              <a:rPr lang="en-US" i="1" dirty="0">
                <a:solidFill>
                  <a:srgbClr val="2F7200"/>
                </a:solidFill>
                <a:latin typeface="Times"/>
                <a:cs typeface="Times"/>
              </a:rPr>
              <a:t> = "</a:t>
            </a:r>
            <a:r>
              <a:rPr lang="en-US" i="1" dirty="0">
                <a:latin typeface="Times"/>
                <a:cs typeface="Times"/>
                <a:hlinkClick r:id="rId2"/>
              </a:rPr>
              <a:t>http://informatics.mayo.edu/cts2/rest/valuesets?matchvalue=Sequence&amp;format=json</a:t>
            </a:r>
            <a:r>
              <a:rPr lang="en-US" i="1" dirty="0">
                <a:solidFill>
                  <a:srgbClr val="2F7200"/>
                </a:solidFill>
                <a:latin typeface="Times"/>
                <a:cs typeface="Times"/>
              </a:rPr>
              <a:t>"</a:t>
            </a:r>
            <a:r>
              <a:rPr lang="en-US" i="1" dirty="0" smtClean="0">
                <a:solidFill>
                  <a:srgbClr val="2F7200"/>
                </a:solidFill>
                <a:latin typeface="Times"/>
                <a:cs typeface="Times"/>
              </a:rPr>
              <a:t>;</a:t>
            </a:r>
          </a:p>
          <a:p>
            <a:pPr marL="0" indent="0">
              <a:buNone/>
            </a:pPr>
            <a:r>
              <a:rPr lang="en-US" dirty="0" smtClean="0"/>
              <a:t>And add a request parameter to the connection: </a:t>
            </a:r>
            <a:r>
              <a:rPr lang="en-US" i="1" dirty="0" err="1" smtClean="0">
                <a:solidFill>
                  <a:srgbClr val="2F7200"/>
                </a:solidFill>
                <a:latin typeface="Times"/>
                <a:cs typeface="Times"/>
              </a:rPr>
              <a:t>connection.setRequestProperty</a:t>
            </a:r>
            <a:r>
              <a:rPr lang="en-US" i="1" dirty="0">
                <a:solidFill>
                  <a:srgbClr val="2F7200"/>
                </a:solidFill>
                <a:latin typeface="Times"/>
                <a:cs typeface="Times"/>
              </a:rPr>
              <a:t>("Accept", "text/</a:t>
            </a:r>
            <a:r>
              <a:rPr lang="en-US" i="1" dirty="0" err="1">
                <a:solidFill>
                  <a:srgbClr val="2F7200"/>
                </a:solidFill>
                <a:latin typeface="Times"/>
                <a:cs typeface="Times"/>
              </a:rPr>
              <a:t>json</a:t>
            </a:r>
            <a:r>
              <a:rPr lang="en-US" i="1" dirty="0">
                <a:solidFill>
                  <a:srgbClr val="2F7200"/>
                </a:solidFill>
                <a:latin typeface="Times"/>
                <a:cs typeface="Times"/>
              </a:rPr>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539354836"/>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a:t>
            </a:r>
            <a:br>
              <a:rPr lang="en-US" dirty="0" smtClean="0"/>
            </a:br>
            <a:r>
              <a:rPr lang="en-US" sz="2800" dirty="0" smtClean="0">
                <a:solidFill>
                  <a:srgbClr val="FF0000"/>
                </a:solidFill>
              </a:rPr>
              <a:t>Java</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We’ll handle the buffered output differently:</a:t>
            </a:r>
          </a:p>
          <a:p>
            <a:pPr marL="0" indent="0">
              <a:buNone/>
            </a:pPr>
            <a:r>
              <a:rPr lang="en-US" dirty="0">
                <a:solidFill>
                  <a:srgbClr val="2F7200"/>
                </a:solidFill>
                <a:latin typeface="Times"/>
                <a:cs typeface="Times"/>
              </a:rPr>
              <a:t> </a:t>
            </a:r>
            <a:r>
              <a:rPr lang="en-US" i="1" dirty="0">
                <a:solidFill>
                  <a:srgbClr val="2F7200"/>
                </a:solidFill>
                <a:latin typeface="Times"/>
                <a:cs typeface="Times"/>
              </a:rPr>
              <a:t>JsonConverter converter = new JsonConverter();</a:t>
            </a:r>
          </a:p>
          <a:p>
            <a:pPr marL="0" indent="0">
              <a:buNone/>
            </a:pPr>
            <a:r>
              <a:rPr lang="en-US" i="1" dirty="0">
                <a:solidFill>
                  <a:srgbClr val="2F7200"/>
                </a:solidFill>
                <a:latin typeface="Times"/>
                <a:cs typeface="Times"/>
              </a:rPr>
              <a:t>         ValueSetCatalogEntryDirectory valuesetcat = converter.fromJson(builder.toString(), ValueSetCatalogEntryDirectory.class)</a:t>
            </a:r>
            <a:r>
              <a:rPr lang="en-US" i="1" dirty="0" smtClean="0">
                <a:solidFill>
                  <a:srgbClr val="2F7200"/>
                </a:solidFill>
                <a:latin typeface="Times"/>
                <a:cs typeface="Times"/>
              </a:rPr>
              <a:t>;</a:t>
            </a:r>
          </a:p>
          <a:p>
            <a:r>
              <a:rPr lang="en-US" dirty="0" smtClean="0">
                <a:latin typeface="Arial (Body)"/>
                <a:cs typeface="Arial (Body)"/>
              </a:rPr>
              <a:t>Uses CTS2 Development Framework classes to handle parsing and marshaling duties</a:t>
            </a:r>
          </a:p>
          <a:p>
            <a:endParaRPr lang="en-US" dirty="0"/>
          </a:p>
        </p:txBody>
      </p:sp>
    </p:spTree>
    <p:extLst>
      <p:ext uri="{BB962C8B-B14F-4D97-AF65-F5344CB8AC3E}">
        <p14:creationId xmlns:p14="http://schemas.microsoft.com/office/powerpoint/2010/main" val="425766366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a:t>
            </a:r>
            <a:br>
              <a:rPr lang="en-US" dirty="0" smtClean="0"/>
            </a:br>
            <a:r>
              <a:rPr lang="en-US" sz="2800" dirty="0" smtClean="0">
                <a:solidFill>
                  <a:srgbClr val="FF0000"/>
                </a:solidFill>
              </a:rPr>
              <a:t>Java</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This will cause some compiling errors, so we’ll add some values to the maven project. First add a repository:</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(From the CodeandPomSnippets file)</a:t>
            </a:r>
          </a:p>
          <a:p>
            <a:pPr marL="0" indent="0">
              <a:buNone/>
            </a:pPr>
            <a:endParaRPr lang="en-US" dirty="0" smtClean="0"/>
          </a:p>
        </p:txBody>
      </p:sp>
      <p:pic>
        <p:nvPicPr>
          <p:cNvPr id="4" name="Picture 3" descr="Screen Shot 2012-11-30 at 12.18.2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200400"/>
            <a:ext cx="8280400" cy="1714500"/>
          </a:xfrm>
          <a:prstGeom prst="rect">
            <a:avLst/>
          </a:prstGeom>
        </p:spPr>
      </p:pic>
    </p:spTree>
    <p:extLst>
      <p:ext uri="{BB962C8B-B14F-4D97-AF65-F5344CB8AC3E}">
        <p14:creationId xmlns:p14="http://schemas.microsoft.com/office/powerpoint/2010/main" val="324475905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pPr eaLnBrk="1" hangingPunct="1"/>
            <a:r>
              <a:rPr lang="en-US" dirty="0">
                <a:latin typeface="Arial" charset="0"/>
              </a:rPr>
              <a:t>Every </a:t>
            </a:r>
            <a:r>
              <a:rPr lang="en-US" u="sng" dirty="0">
                <a:latin typeface="Arial" charset="0"/>
              </a:rPr>
              <a:t>Module</a:t>
            </a:r>
            <a:r>
              <a:rPr lang="en-US" dirty="0">
                <a:latin typeface="Arial" charset="0"/>
              </a:rPr>
              <a:t> Has</a:t>
            </a:r>
            <a:r>
              <a:rPr lang="en-US" dirty="0" smtClean="0">
                <a:latin typeface="Arial" charset="0"/>
              </a:rPr>
              <a:t>:</a:t>
            </a:r>
            <a:br>
              <a:rPr lang="en-US" dirty="0" smtClean="0">
                <a:latin typeface="Arial" charset="0"/>
              </a:rPr>
            </a:br>
            <a:endParaRPr lang="en-US" dirty="0">
              <a:latin typeface="Arial" charset="0"/>
            </a:endParaRPr>
          </a:p>
        </p:txBody>
      </p:sp>
      <p:sp>
        <p:nvSpPr>
          <p:cNvPr id="3" name="Content Placeholder 2"/>
          <p:cNvSpPr>
            <a:spLocks noGrp="1"/>
          </p:cNvSpPr>
          <p:nvPr>
            <p:ph idx="1"/>
          </p:nvPr>
        </p:nvSpPr>
        <p:spPr/>
        <p:txBody>
          <a:bodyPr rtlCol="0">
            <a:noAutofit/>
          </a:bodyPr>
          <a:lstStyle/>
          <a:p>
            <a:pPr eaLnBrk="1" fontAlgn="auto" hangingPunct="1">
              <a:spcAft>
                <a:spcPts val="0"/>
              </a:spcAft>
              <a:buFont typeface="Arial" pitchFamily="34" charset="0"/>
              <a:buChar char="•"/>
              <a:defRPr/>
            </a:pPr>
            <a:r>
              <a:rPr lang="en-US" dirty="0" smtClean="0">
                <a:ea typeface="+mn-ea"/>
                <a:cs typeface="+mn-cs"/>
              </a:rPr>
              <a:t>Formal Information Model in UML</a:t>
            </a:r>
          </a:p>
          <a:p>
            <a:pPr lvl="1" eaLnBrk="1" fontAlgn="auto" hangingPunct="1">
              <a:spcAft>
                <a:spcPts val="0"/>
              </a:spcAft>
              <a:buClr>
                <a:schemeClr val="bg2">
                  <a:lumMod val="75000"/>
                </a:schemeClr>
              </a:buClr>
              <a:buFont typeface="Arial" pitchFamily="34" charset="0"/>
              <a:buChar char="•"/>
              <a:defRPr/>
            </a:pPr>
            <a:r>
              <a:rPr lang="en-US" dirty="0" smtClean="0">
                <a:ea typeface="+mn-ea"/>
              </a:rPr>
              <a:t>Defines the resource, how it is identified and what information it contains</a:t>
            </a:r>
          </a:p>
          <a:p>
            <a:pPr eaLnBrk="1" fontAlgn="auto" hangingPunct="1">
              <a:spcAft>
                <a:spcPts val="0"/>
              </a:spcAft>
              <a:buFont typeface="Arial" pitchFamily="34" charset="0"/>
              <a:buChar char="•"/>
              <a:defRPr/>
            </a:pPr>
            <a:r>
              <a:rPr lang="en-US" dirty="0" smtClean="0">
                <a:ea typeface="+mn-ea"/>
                <a:cs typeface="+mn-cs"/>
              </a:rPr>
              <a:t>Formal Computational Model in UML</a:t>
            </a:r>
          </a:p>
          <a:p>
            <a:pPr lvl="1" eaLnBrk="1" fontAlgn="auto" hangingPunct="1">
              <a:spcAft>
                <a:spcPts val="0"/>
              </a:spcAft>
              <a:buClr>
                <a:schemeClr val="bg2">
                  <a:lumMod val="75000"/>
                </a:schemeClr>
              </a:buClr>
              <a:buFont typeface="Arial" pitchFamily="34" charset="0"/>
              <a:buChar char="•"/>
              <a:defRPr/>
            </a:pPr>
            <a:r>
              <a:rPr lang="en-US" dirty="0" smtClean="0">
                <a:ea typeface="+mn-ea"/>
              </a:rPr>
              <a:t>Defines operations that are available for each functional (read, query, import, …) profile</a:t>
            </a:r>
          </a:p>
          <a:p>
            <a:pPr marL="0" indent="0" eaLnBrk="1" fontAlgn="auto" hangingPunct="1">
              <a:spcAft>
                <a:spcPts val="0"/>
              </a:spcAft>
              <a:buFont typeface="Arial" pitchFamily="34" charset="0"/>
              <a:buNone/>
              <a:defRPr/>
            </a:pPr>
            <a:endParaRPr lang="en-US" dirty="0">
              <a:ea typeface="+mn-ea"/>
              <a:cs typeface="+mn-cs"/>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a:t>
            </a:r>
            <a:br>
              <a:rPr lang="en-US" dirty="0" smtClean="0"/>
            </a:br>
            <a:r>
              <a:rPr lang="en-US" sz="2800" dirty="0" smtClean="0">
                <a:solidFill>
                  <a:srgbClr val="FF0000"/>
                </a:solidFill>
              </a:rPr>
              <a:t>Java</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Then add a single dependency:</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The CTS2 Development Framework solves a number of the parsing and marshaling problems so long as you marshal the XML or JSON into a CTS2 object.</a:t>
            </a:r>
            <a:endParaRPr lang="en-US" dirty="0"/>
          </a:p>
        </p:txBody>
      </p:sp>
      <p:pic>
        <p:nvPicPr>
          <p:cNvPr id="5" name="Picture 4" descr="Screen Shot 2012-11-30 at 1.16.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200" y="2819400"/>
            <a:ext cx="4914900" cy="1206500"/>
          </a:xfrm>
          <a:prstGeom prst="rect">
            <a:avLst/>
          </a:prstGeom>
        </p:spPr>
      </p:pic>
    </p:spTree>
    <p:extLst>
      <p:ext uri="{BB962C8B-B14F-4D97-AF65-F5344CB8AC3E}">
        <p14:creationId xmlns:p14="http://schemas.microsoft.com/office/powerpoint/2010/main" val="1759463899"/>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a:t>
            </a:r>
            <a:br>
              <a:rPr lang="en-US" dirty="0"/>
            </a:br>
            <a:r>
              <a:rPr lang="en-US" sz="2800" dirty="0">
                <a:solidFill>
                  <a:srgbClr val="FF0000"/>
                </a:solidFill>
              </a:rPr>
              <a:t>Java</a:t>
            </a:r>
            <a:endParaRPr lang="en-US" sz="2800" dirty="0"/>
          </a:p>
        </p:txBody>
      </p:sp>
      <p:sp>
        <p:nvSpPr>
          <p:cNvPr id="3" name="Content Placeholder 2"/>
          <p:cNvSpPr>
            <a:spLocks noGrp="1"/>
          </p:cNvSpPr>
          <p:nvPr>
            <p:ph idx="1"/>
          </p:nvPr>
        </p:nvSpPr>
        <p:spPr/>
        <p:txBody>
          <a:bodyPr/>
          <a:lstStyle/>
          <a:p>
            <a:pPr marL="0" indent="0">
              <a:buNone/>
            </a:pPr>
            <a:r>
              <a:rPr lang="en-US" dirty="0" smtClean="0"/>
              <a:t>Add code to print some output:</a:t>
            </a:r>
          </a:p>
          <a:p>
            <a:pPr marL="0" indent="0">
              <a:buNone/>
            </a:pPr>
            <a:r>
              <a:rPr lang="en-US" sz="2400" dirty="0">
                <a:latin typeface="Times"/>
                <a:cs typeface="Times"/>
              </a:rPr>
              <a:t> </a:t>
            </a:r>
            <a:r>
              <a:rPr lang="en-US" sz="2400" i="1" dirty="0">
                <a:solidFill>
                  <a:srgbClr val="2F7200"/>
                </a:solidFill>
                <a:latin typeface="Times"/>
                <a:cs typeface="Times"/>
              </a:rPr>
              <a:t>List&lt;</a:t>
            </a:r>
            <a:r>
              <a:rPr lang="en-US" sz="2400" i="1" dirty="0" err="1">
                <a:solidFill>
                  <a:srgbClr val="2F7200"/>
                </a:solidFill>
                <a:latin typeface="Times"/>
                <a:cs typeface="Times"/>
              </a:rPr>
              <a:t>ValueSetCatalogEntrySummary</a:t>
            </a:r>
            <a:r>
              <a:rPr lang="en-US" sz="2400" i="1" dirty="0">
                <a:solidFill>
                  <a:srgbClr val="2F7200"/>
                </a:solidFill>
                <a:latin typeface="Times"/>
                <a:cs typeface="Times"/>
              </a:rPr>
              <a:t>&gt; sum = </a:t>
            </a:r>
            <a:r>
              <a:rPr lang="en-US" sz="2400" i="1" dirty="0" err="1">
                <a:solidFill>
                  <a:srgbClr val="2F7200"/>
                </a:solidFill>
                <a:latin typeface="Times"/>
                <a:cs typeface="Times"/>
              </a:rPr>
              <a:t>valuesetcat.getEntryAsReference</a:t>
            </a:r>
            <a:r>
              <a:rPr lang="en-US" sz="2400" i="1" dirty="0">
                <a:solidFill>
                  <a:srgbClr val="2F7200"/>
                </a:solidFill>
                <a:latin typeface="Times"/>
                <a:cs typeface="Times"/>
              </a:rPr>
              <a:t>();</a:t>
            </a:r>
          </a:p>
          <a:p>
            <a:pPr marL="0" indent="0">
              <a:buNone/>
            </a:pPr>
            <a:r>
              <a:rPr lang="en-US" sz="2400" i="1" dirty="0">
                <a:solidFill>
                  <a:srgbClr val="2F7200"/>
                </a:solidFill>
                <a:latin typeface="Times"/>
                <a:cs typeface="Times"/>
              </a:rPr>
              <a:t>            </a:t>
            </a:r>
            <a:r>
              <a:rPr lang="en-US" sz="2400" b="1" i="1" dirty="0">
                <a:solidFill>
                  <a:srgbClr val="2F7200"/>
                </a:solidFill>
                <a:latin typeface="Times"/>
                <a:cs typeface="Times"/>
              </a:rPr>
              <a:t>for(</a:t>
            </a:r>
            <a:r>
              <a:rPr lang="en-US" sz="2400" b="1" i="1" dirty="0" err="1">
                <a:solidFill>
                  <a:srgbClr val="2F7200"/>
                </a:solidFill>
                <a:latin typeface="Times"/>
                <a:cs typeface="Times"/>
              </a:rPr>
              <a:t>ValueSetCatalogEntrySummary</a:t>
            </a:r>
            <a:r>
              <a:rPr lang="en-US" sz="2400" b="1" i="1" dirty="0">
                <a:solidFill>
                  <a:srgbClr val="2F7200"/>
                </a:solidFill>
                <a:latin typeface="Times"/>
                <a:cs typeface="Times"/>
              </a:rPr>
              <a:t> s : sum){</a:t>
            </a:r>
          </a:p>
          <a:p>
            <a:pPr marL="0" indent="0">
              <a:buNone/>
            </a:pPr>
            <a:r>
              <a:rPr lang="en-US" sz="2400" i="1" dirty="0">
                <a:solidFill>
                  <a:srgbClr val="2F7200"/>
                </a:solidFill>
                <a:latin typeface="Times"/>
                <a:cs typeface="Times"/>
              </a:rPr>
              <a:t>       </a:t>
            </a:r>
            <a:r>
              <a:rPr lang="en-US" sz="2400" i="1" dirty="0" smtClean="0">
                <a:solidFill>
                  <a:srgbClr val="2F7200"/>
                </a:solidFill>
                <a:latin typeface="Times"/>
                <a:cs typeface="Times"/>
              </a:rPr>
              <a:t> </a:t>
            </a:r>
            <a:r>
              <a:rPr lang="en-US" sz="2400" i="1" dirty="0">
                <a:solidFill>
                  <a:srgbClr val="2F7200"/>
                </a:solidFill>
                <a:latin typeface="Times"/>
                <a:cs typeface="Times"/>
              </a:rPr>
              <a:t>	</a:t>
            </a:r>
            <a:r>
              <a:rPr lang="en-US" sz="2400" i="1" dirty="0" err="1">
                <a:solidFill>
                  <a:srgbClr val="2F7200"/>
                </a:solidFill>
                <a:latin typeface="Times"/>
                <a:cs typeface="Times"/>
              </a:rPr>
              <a:t>System.out.println</a:t>
            </a:r>
            <a:r>
              <a:rPr lang="en-US" sz="2400" i="1" dirty="0">
                <a:solidFill>
                  <a:srgbClr val="2F7200"/>
                </a:solidFill>
                <a:latin typeface="Times"/>
                <a:cs typeface="Times"/>
              </a:rPr>
              <a:t>(</a:t>
            </a:r>
            <a:r>
              <a:rPr lang="en-US" sz="2400" i="1" dirty="0" err="1">
                <a:solidFill>
                  <a:srgbClr val="2F7200"/>
                </a:solidFill>
                <a:latin typeface="Times"/>
                <a:cs typeface="Times"/>
              </a:rPr>
              <a:t>s.getFormalName</a:t>
            </a:r>
            <a:r>
              <a:rPr lang="en-US" sz="2400" i="1" dirty="0">
                <a:solidFill>
                  <a:srgbClr val="2F7200"/>
                </a:solidFill>
                <a:latin typeface="Times"/>
                <a:cs typeface="Times"/>
              </a:rPr>
              <a:t>());</a:t>
            </a:r>
          </a:p>
          <a:p>
            <a:pPr marL="0" indent="0">
              <a:buNone/>
            </a:pPr>
            <a:r>
              <a:rPr lang="en-US" sz="2400" i="1" dirty="0">
                <a:solidFill>
                  <a:srgbClr val="2F7200"/>
                </a:solidFill>
                <a:latin typeface="Times"/>
                <a:cs typeface="Times"/>
              </a:rPr>
              <a:t>         	</a:t>
            </a:r>
            <a:r>
              <a:rPr lang="en-US" sz="2400" i="1" dirty="0" err="1">
                <a:solidFill>
                  <a:srgbClr val="2F7200"/>
                </a:solidFill>
                <a:latin typeface="Times"/>
                <a:cs typeface="Times"/>
              </a:rPr>
              <a:t>System.out.println</a:t>
            </a:r>
            <a:r>
              <a:rPr lang="en-US" sz="2400" i="1" dirty="0">
                <a:solidFill>
                  <a:srgbClr val="2F7200"/>
                </a:solidFill>
                <a:latin typeface="Times"/>
                <a:cs typeface="Times"/>
              </a:rPr>
              <a:t>(</a:t>
            </a:r>
            <a:r>
              <a:rPr lang="en-US" sz="2400" i="1" dirty="0" err="1">
                <a:solidFill>
                  <a:srgbClr val="2F7200"/>
                </a:solidFill>
                <a:latin typeface="Times"/>
                <a:cs typeface="Times"/>
              </a:rPr>
              <a:t>s.getCurrentDefinition</a:t>
            </a:r>
            <a:r>
              <a:rPr lang="en-US" sz="2400" i="1" dirty="0">
                <a:solidFill>
                  <a:srgbClr val="2F7200"/>
                </a:solidFill>
                <a:latin typeface="Times"/>
                <a:cs typeface="Times"/>
              </a:rPr>
              <a:t>());</a:t>
            </a:r>
          </a:p>
          <a:p>
            <a:pPr marL="0" indent="0">
              <a:buNone/>
            </a:pPr>
            <a:r>
              <a:rPr lang="en-US" sz="2400" i="1" dirty="0">
                <a:solidFill>
                  <a:srgbClr val="2F7200"/>
                </a:solidFill>
                <a:latin typeface="Times"/>
                <a:cs typeface="Times"/>
              </a:rPr>
              <a:t>         	</a:t>
            </a:r>
            <a:r>
              <a:rPr lang="en-US" sz="2400" i="1" dirty="0" err="1">
                <a:solidFill>
                  <a:srgbClr val="2F7200"/>
                </a:solidFill>
                <a:latin typeface="Times"/>
                <a:cs typeface="Times"/>
              </a:rPr>
              <a:t>System.out.println</a:t>
            </a:r>
            <a:r>
              <a:rPr lang="en-US" sz="2400" i="1" dirty="0">
                <a:solidFill>
                  <a:srgbClr val="2F7200"/>
                </a:solidFill>
                <a:latin typeface="Times"/>
                <a:cs typeface="Times"/>
              </a:rPr>
              <a:t>(</a:t>
            </a:r>
            <a:r>
              <a:rPr lang="en-US" sz="2400" i="1" dirty="0" err="1">
                <a:solidFill>
                  <a:srgbClr val="2F7200"/>
                </a:solidFill>
                <a:latin typeface="Times"/>
                <a:cs typeface="Times"/>
              </a:rPr>
              <a:t>s.getResourceName</a:t>
            </a:r>
            <a:r>
              <a:rPr lang="en-US" sz="2400" i="1" dirty="0">
                <a:solidFill>
                  <a:srgbClr val="2F7200"/>
                </a:solidFill>
                <a:latin typeface="Times"/>
                <a:cs typeface="Times"/>
              </a:rPr>
              <a:t>());</a:t>
            </a:r>
          </a:p>
          <a:p>
            <a:pPr marL="0" indent="0">
              <a:buNone/>
            </a:pPr>
            <a:r>
              <a:rPr lang="en-US" sz="2400" i="1" dirty="0">
                <a:solidFill>
                  <a:srgbClr val="2F7200"/>
                </a:solidFill>
                <a:latin typeface="Times"/>
                <a:cs typeface="Times"/>
              </a:rPr>
              <a:t>         	</a:t>
            </a:r>
            <a:r>
              <a:rPr lang="en-US" sz="2400" i="1" dirty="0" err="1">
                <a:solidFill>
                  <a:srgbClr val="2F7200"/>
                </a:solidFill>
                <a:latin typeface="Times"/>
                <a:cs typeface="Times"/>
              </a:rPr>
              <a:t>System.out.println</a:t>
            </a:r>
            <a:r>
              <a:rPr lang="en-US" sz="2400" i="1" dirty="0">
                <a:solidFill>
                  <a:srgbClr val="2F7200"/>
                </a:solidFill>
                <a:latin typeface="Times"/>
                <a:cs typeface="Times"/>
              </a:rPr>
              <a:t>(</a:t>
            </a:r>
            <a:r>
              <a:rPr lang="en-US" sz="2400" i="1" dirty="0" err="1">
                <a:solidFill>
                  <a:srgbClr val="2F7200"/>
                </a:solidFill>
                <a:latin typeface="Times"/>
                <a:cs typeface="Times"/>
              </a:rPr>
              <a:t>s.getValueSetName</a:t>
            </a:r>
            <a:r>
              <a:rPr lang="en-US" sz="2400" i="1" dirty="0">
                <a:solidFill>
                  <a:srgbClr val="2F7200"/>
                </a:solidFill>
                <a:latin typeface="Times"/>
                <a:cs typeface="Times"/>
              </a:rPr>
              <a:t>());</a:t>
            </a:r>
          </a:p>
          <a:p>
            <a:pPr marL="0" indent="0">
              <a:buNone/>
            </a:pPr>
            <a:r>
              <a:rPr lang="en-US" sz="2400" i="1" dirty="0">
                <a:solidFill>
                  <a:srgbClr val="2F7200"/>
                </a:solidFill>
                <a:latin typeface="Times"/>
                <a:cs typeface="Times"/>
              </a:rPr>
              <a:t>            	</a:t>
            </a:r>
            <a:r>
              <a:rPr lang="en-US" sz="2400" i="1" dirty="0" err="1">
                <a:solidFill>
                  <a:srgbClr val="2F7200"/>
                </a:solidFill>
                <a:latin typeface="Times"/>
                <a:cs typeface="Times"/>
              </a:rPr>
              <a:t>System.out.println</a:t>
            </a:r>
            <a:r>
              <a:rPr lang="en-US" sz="2400" i="1" dirty="0">
                <a:solidFill>
                  <a:srgbClr val="2F7200"/>
                </a:solidFill>
                <a:latin typeface="Times"/>
                <a:cs typeface="Times"/>
              </a:rPr>
              <a:t>(</a:t>
            </a:r>
            <a:r>
              <a:rPr lang="en-US" sz="2400" i="1" dirty="0" err="1">
                <a:solidFill>
                  <a:srgbClr val="2F7200"/>
                </a:solidFill>
                <a:latin typeface="Times"/>
                <a:cs typeface="Times"/>
              </a:rPr>
              <a:t>s.getHref</a:t>
            </a:r>
            <a:r>
              <a:rPr lang="en-US" sz="2400" i="1" dirty="0">
                <a:solidFill>
                  <a:srgbClr val="2F7200"/>
                </a:solidFill>
                <a:latin typeface="Times"/>
                <a:cs typeface="Times"/>
              </a:rPr>
              <a:t>());</a:t>
            </a:r>
          </a:p>
          <a:p>
            <a:pPr marL="0" indent="0">
              <a:buNone/>
            </a:pPr>
            <a:r>
              <a:rPr lang="en-US" sz="2400" i="1" dirty="0">
                <a:solidFill>
                  <a:srgbClr val="2F7200"/>
                </a:solidFill>
                <a:latin typeface="Times"/>
                <a:cs typeface="Times"/>
              </a:rPr>
              <a:t>            }</a:t>
            </a:r>
          </a:p>
        </p:txBody>
      </p:sp>
    </p:spTree>
    <p:extLst>
      <p:ext uri="{BB962C8B-B14F-4D97-AF65-F5344CB8AC3E}">
        <p14:creationId xmlns:p14="http://schemas.microsoft.com/office/powerpoint/2010/main" val="1875277410"/>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a:t>
            </a:r>
            <a:br>
              <a:rPr lang="en-US" dirty="0"/>
            </a:br>
            <a:r>
              <a:rPr lang="en-US" sz="2800" dirty="0">
                <a:solidFill>
                  <a:srgbClr val="FF0000"/>
                </a:solidFill>
              </a:rPr>
              <a:t>Java</a:t>
            </a:r>
            <a:endParaRPr lang="en-US" sz="2800" dirty="0"/>
          </a:p>
        </p:txBody>
      </p:sp>
      <p:sp>
        <p:nvSpPr>
          <p:cNvPr id="3" name="Content Placeholder 2"/>
          <p:cNvSpPr>
            <a:spLocks noGrp="1"/>
          </p:cNvSpPr>
          <p:nvPr>
            <p:ph idx="1"/>
          </p:nvPr>
        </p:nvSpPr>
        <p:spPr/>
        <p:txBody>
          <a:bodyPr/>
          <a:lstStyle/>
          <a:p>
            <a:pPr marL="0" indent="0">
              <a:buNone/>
            </a:pPr>
            <a:r>
              <a:rPr lang="en-US" dirty="0" smtClean="0"/>
              <a:t>And disconnect:</a:t>
            </a:r>
          </a:p>
          <a:p>
            <a:pPr marL="0" indent="0">
              <a:buNone/>
            </a:pPr>
            <a:r>
              <a:rPr lang="en-US" i="1" dirty="0">
                <a:solidFill>
                  <a:srgbClr val="2F7200"/>
                </a:solidFill>
                <a:latin typeface="Times"/>
                <a:cs typeface="Times"/>
              </a:rPr>
              <a:t>connection.disconnect();</a:t>
            </a:r>
          </a:p>
        </p:txBody>
      </p:sp>
    </p:spTree>
    <p:extLst>
      <p:ext uri="{BB962C8B-B14F-4D97-AF65-F5344CB8AC3E}">
        <p14:creationId xmlns:p14="http://schemas.microsoft.com/office/powerpoint/2010/main" val="180771582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a:t>
            </a:r>
            <a:br>
              <a:rPr lang="en-US" dirty="0"/>
            </a:br>
            <a:r>
              <a:rPr lang="en-US" sz="2800" dirty="0">
                <a:solidFill>
                  <a:srgbClr val="FF0000"/>
                </a:solidFill>
              </a:rPr>
              <a:t>Java</a:t>
            </a:r>
            <a:endParaRPr lang="en-US" dirty="0"/>
          </a:p>
        </p:txBody>
      </p:sp>
      <p:sp>
        <p:nvSpPr>
          <p:cNvPr id="3" name="Content Placeholder 2"/>
          <p:cNvSpPr>
            <a:spLocks noGrp="1"/>
          </p:cNvSpPr>
          <p:nvPr>
            <p:ph idx="1"/>
          </p:nvPr>
        </p:nvSpPr>
        <p:spPr/>
        <p:txBody>
          <a:bodyPr/>
          <a:lstStyle/>
          <a:p>
            <a:pPr marL="0" indent="0">
              <a:buNone/>
            </a:pPr>
            <a:r>
              <a:rPr lang="en-US" dirty="0" smtClean="0"/>
              <a:t>Create a main method and run one of the methods:</a:t>
            </a:r>
          </a:p>
          <a:p>
            <a:pPr marL="0" indent="0">
              <a:buNone/>
            </a:pPr>
            <a:r>
              <a:rPr lang="en-US" sz="2400" i="1" dirty="0">
                <a:solidFill>
                  <a:srgbClr val="008000"/>
                </a:solidFill>
                <a:latin typeface="Times"/>
                <a:cs typeface="Times"/>
              </a:rPr>
              <a:t>public static void main(String[] </a:t>
            </a:r>
            <a:r>
              <a:rPr lang="en-US" sz="2400" i="1" dirty="0" err="1">
                <a:solidFill>
                  <a:srgbClr val="008000"/>
                </a:solidFill>
                <a:latin typeface="Times"/>
                <a:cs typeface="Times"/>
              </a:rPr>
              <a:t>args</a:t>
            </a:r>
            <a:r>
              <a:rPr lang="en-US" sz="2400" i="1" dirty="0">
                <a:solidFill>
                  <a:srgbClr val="008000"/>
                </a:solidFill>
                <a:latin typeface="Times"/>
                <a:cs typeface="Times"/>
              </a:rPr>
              <a:t>){</a:t>
            </a:r>
          </a:p>
          <a:p>
            <a:pPr marL="0" indent="0">
              <a:buNone/>
            </a:pPr>
            <a:r>
              <a:rPr lang="en-US" sz="2400" i="1" dirty="0">
                <a:solidFill>
                  <a:srgbClr val="008000"/>
                </a:solidFill>
                <a:latin typeface="Times"/>
                <a:cs typeface="Times"/>
              </a:rPr>
              <a:t>	new </a:t>
            </a:r>
            <a:r>
              <a:rPr lang="en-US" sz="2400" i="1" dirty="0" err="1">
                <a:solidFill>
                  <a:srgbClr val="008000"/>
                </a:solidFill>
                <a:latin typeface="Times"/>
                <a:cs typeface="Times"/>
              </a:rPr>
              <a:t>ValueSetClient</a:t>
            </a:r>
            <a:r>
              <a:rPr lang="en-US" sz="2400" i="1" dirty="0">
                <a:solidFill>
                  <a:srgbClr val="008000"/>
                </a:solidFill>
                <a:latin typeface="Times"/>
                <a:cs typeface="Times"/>
              </a:rPr>
              <a:t>().</a:t>
            </a:r>
            <a:r>
              <a:rPr lang="en-US" sz="2400" i="1" dirty="0" err="1">
                <a:solidFill>
                  <a:srgbClr val="008000"/>
                </a:solidFill>
                <a:latin typeface="Times"/>
                <a:cs typeface="Times"/>
              </a:rPr>
              <a:t>getValueSet</a:t>
            </a:r>
            <a:r>
              <a:rPr lang="en-US" sz="2400" i="1" dirty="0">
                <a:solidFill>
                  <a:srgbClr val="008000"/>
                </a:solidFill>
                <a:latin typeface="Times"/>
                <a:cs typeface="Times"/>
              </a:rPr>
              <a:t>();</a:t>
            </a:r>
          </a:p>
          <a:p>
            <a:pPr marL="0" indent="0">
              <a:buNone/>
            </a:pPr>
            <a:r>
              <a:rPr lang="en-US" sz="2400" i="1" dirty="0">
                <a:solidFill>
                  <a:srgbClr val="008000"/>
                </a:solidFill>
                <a:latin typeface="Times"/>
                <a:cs typeface="Times"/>
              </a:rPr>
              <a:t>}</a:t>
            </a:r>
          </a:p>
        </p:txBody>
      </p:sp>
    </p:spTree>
    <p:extLst>
      <p:ext uri="{BB962C8B-B14F-4D97-AF65-F5344CB8AC3E}">
        <p14:creationId xmlns:p14="http://schemas.microsoft.com/office/powerpoint/2010/main" val="483858001"/>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a:t>
            </a:r>
            <a:br>
              <a:rPr lang="en-US" dirty="0"/>
            </a:br>
            <a:r>
              <a:rPr lang="en-US" sz="2800" dirty="0">
                <a:solidFill>
                  <a:srgbClr val="FF0000"/>
                </a:solidFill>
              </a:rPr>
              <a:t>Java</a:t>
            </a:r>
            <a:endParaRPr lang="en-US" sz="2800" dirty="0"/>
          </a:p>
        </p:txBody>
      </p:sp>
      <p:sp>
        <p:nvSpPr>
          <p:cNvPr id="3" name="Content Placeholder 2"/>
          <p:cNvSpPr>
            <a:spLocks noGrp="1"/>
          </p:cNvSpPr>
          <p:nvPr>
            <p:ph idx="1"/>
          </p:nvPr>
        </p:nvSpPr>
        <p:spPr/>
        <p:txBody>
          <a:bodyPr/>
          <a:lstStyle/>
          <a:p>
            <a:pPr marL="0" indent="0">
              <a:buNone/>
            </a:pPr>
            <a:r>
              <a:rPr lang="en-US" dirty="0" smtClean="0"/>
              <a:t>Simple REST clients can be duplicated in any number of implementation environments.   </a:t>
            </a:r>
          </a:p>
          <a:p>
            <a:pPr marL="0" indent="0">
              <a:buNone/>
            </a:pPr>
            <a:r>
              <a:rPr lang="en-US" dirty="0" smtClean="0"/>
              <a:t>See details of more Java, Python, Scala and Unix based curl command implementations here:</a:t>
            </a:r>
          </a:p>
          <a:p>
            <a:pPr marL="0" indent="0">
              <a:buNone/>
            </a:pPr>
            <a:r>
              <a:rPr lang="en-US" dirty="0">
                <a:hlinkClick r:id="rId2"/>
              </a:rPr>
              <a:t>http://informatics.mayo.edu/CTS2_V3/index.php/</a:t>
            </a:r>
            <a:r>
              <a:rPr lang="en-US" dirty="0" smtClean="0">
                <a:hlinkClick r:id="rId2"/>
              </a:rPr>
              <a:t>Value_Set_REST_API_and_Implementation_Examples</a:t>
            </a:r>
            <a:endParaRPr lang="en-US" dirty="0" smtClean="0"/>
          </a:p>
          <a:p>
            <a:pPr marL="0" indent="0">
              <a:buNone/>
            </a:pPr>
            <a:endParaRPr lang="en-US" dirty="0"/>
          </a:p>
        </p:txBody>
      </p:sp>
    </p:spTree>
    <p:extLst>
      <p:ext uri="{BB962C8B-B14F-4D97-AF65-F5344CB8AC3E}">
        <p14:creationId xmlns:p14="http://schemas.microsoft.com/office/powerpoint/2010/main" val="3835308563"/>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Plugin Tutorial Overview</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2797522942"/>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AU" sz="3600" dirty="0">
                <a:latin typeface="Arial" charset="0"/>
              </a:rPr>
              <a:t>CTS2 </a:t>
            </a:r>
            <a:r>
              <a:rPr lang="en-AU" sz="3600" dirty="0" smtClean="0">
                <a:latin typeface="Arial" charset="0"/>
              </a:rPr>
              <a:t>Development Framework</a:t>
            </a:r>
            <a:r>
              <a:rPr lang="en-AU" sz="3600" dirty="0">
                <a:latin typeface="Arial" charset="0"/>
              </a:rPr>
              <a:t/>
            </a:r>
            <a:br>
              <a:rPr lang="en-AU" sz="3600" dirty="0">
                <a:latin typeface="Arial" charset="0"/>
              </a:rPr>
            </a:br>
            <a:r>
              <a:rPr lang="en-US" sz="2800" dirty="0" smtClean="0">
                <a:solidFill>
                  <a:srgbClr val="FF0000"/>
                </a:solidFill>
                <a:latin typeface="Arial" charset="0"/>
              </a:rPr>
              <a:t>Providing a Toolset</a:t>
            </a:r>
            <a:endParaRPr lang="en-US" sz="2800" dirty="0">
              <a:solidFill>
                <a:srgbClr val="FF0000"/>
              </a:solidFill>
              <a:latin typeface="Arial" charset="0"/>
            </a:endParaRPr>
          </a:p>
        </p:txBody>
      </p:sp>
      <p:sp>
        <p:nvSpPr>
          <p:cNvPr id="45058" name="Content Placeholder 2"/>
          <p:cNvSpPr>
            <a:spLocks noGrp="1"/>
          </p:cNvSpPr>
          <p:nvPr>
            <p:ph idx="1"/>
          </p:nvPr>
        </p:nvSpPr>
        <p:spPr/>
        <p:txBody>
          <a:bodyPr/>
          <a:lstStyle/>
          <a:p>
            <a:pPr eaLnBrk="1" hangingPunct="1"/>
            <a:r>
              <a:rPr lang="en-US" dirty="0">
                <a:latin typeface="Arial" charset="0"/>
              </a:rPr>
              <a:t>REST HTTP URL bindings</a:t>
            </a:r>
          </a:p>
          <a:p>
            <a:pPr eaLnBrk="1" hangingPunct="1"/>
            <a:r>
              <a:rPr lang="en-US" dirty="0" smtClean="0">
                <a:latin typeface="Arial" charset="0"/>
              </a:rPr>
              <a:t>CTS2 </a:t>
            </a:r>
            <a:r>
              <a:rPr lang="en-US" dirty="0">
                <a:latin typeface="Arial" charset="0"/>
              </a:rPr>
              <a:t>model as Java Beans</a:t>
            </a:r>
          </a:p>
          <a:p>
            <a:pPr eaLnBrk="1" hangingPunct="1"/>
            <a:r>
              <a:rPr lang="en-US" dirty="0">
                <a:latin typeface="Arial" charset="0"/>
              </a:rPr>
              <a:t>Various Builder pattern query building objects</a:t>
            </a:r>
          </a:p>
          <a:p>
            <a:pPr eaLnBrk="1" hangingPunct="1"/>
            <a:r>
              <a:rPr lang="en-US" dirty="0" smtClean="0">
                <a:latin typeface="Arial" charset="0"/>
              </a:rPr>
              <a:t>CTS2 </a:t>
            </a:r>
            <a:r>
              <a:rPr lang="en-US" dirty="0">
                <a:latin typeface="Arial" charset="0"/>
              </a:rPr>
              <a:t>REST client</a:t>
            </a:r>
          </a:p>
          <a:p>
            <a:pPr lvl="1" eaLnBrk="1" hangingPunct="1"/>
            <a:r>
              <a:rPr lang="en-US" dirty="0">
                <a:latin typeface="Arial" charset="0"/>
              </a:rPr>
              <a:t>Manages JSON and XML parsing and Marshaling of either into CTS2 </a:t>
            </a:r>
            <a:r>
              <a:rPr lang="en-US" dirty="0" smtClean="0">
                <a:latin typeface="Arial" charset="0"/>
              </a:rPr>
              <a:t>model </a:t>
            </a:r>
            <a:r>
              <a:rPr lang="en-US" dirty="0">
                <a:latin typeface="Arial" charset="0"/>
              </a:rPr>
              <a:t>objects</a:t>
            </a:r>
          </a:p>
          <a:p>
            <a:pPr eaLnBrk="1" hangingPunct="1"/>
            <a:r>
              <a:rPr lang="en-US" dirty="0">
                <a:latin typeface="Arial" charset="0"/>
              </a:rPr>
              <a:t>Plugin admin structure </a:t>
            </a:r>
          </a:p>
          <a:p>
            <a:pPr lvl="2" eaLnBrk="1" hangingPunct="1"/>
            <a:r>
              <a:rPr lang="en-US" dirty="0">
                <a:latin typeface="Arial" charset="0"/>
              </a:rPr>
              <a:t>A quick start on your own </a:t>
            </a:r>
            <a:r>
              <a:rPr lang="en-US" dirty="0" smtClean="0">
                <a:latin typeface="Arial" charset="0"/>
              </a:rPr>
              <a:t>service</a:t>
            </a:r>
            <a:endParaRPr lang="en-US" dirty="0">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CTS2 Implementation</a:t>
            </a:r>
            <a:br>
              <a:rPr lang="en-US" dirty="0" smtClean="0"/>
            </a:br>
            <a:r>
              <a:rPr lang="en-US" sz="2800" dirty="0" smtClean="0">
                <a:solidFill>
                  <a:srgbClr val="FF0000"/>
                </a:solidFill>
              </a:rPr>
              <a:t>Service Plugin Tutorial</a:t>
            </a:r>
            <a:endParaRPr lang="en-US" sz="2800" dirty="0">
              <a:solidFill>
                <a:srgbClr val="FF0000"/>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559115030"/>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a:xfrm>
            <a:off x="685800" y="-26988"/>
            <a:ext cx="7826375" cy="1371601"/>
          </a:xfrm>
        </p:spPr>
        <p:txBody>
          <a:bodyPr/>
          <a:lstStyle/>
          <a:p>
            <a:pPr eaLnBrk="1" hangingPunct="1"/>
            <a:r>
              <a:rPr lang="en-US" sz="3600" dirty="0" smtClean="0">
                <a:latin typeface="Arial" charset="0"/>
              </a:rPr>
              <a:t>CTS2 Plugins</a:t>
            </a:r>
            <a:r>
              <a:rPr lang="en-US" dirty="0">
                <a:latin typeface="Arial" charset="0"/>
              </a:rPr>
              <a:t/>
            </a:r>
            <a:br>
              <a:rPr lang="en-US" dirty="0">
                <a:latin typeface="Arial" charset="0"/>
              </a:rPr>
            </a:br>
            <a:r>
              <a:rPr lang="en-AU" sz="2800" dirty="0">
                <a:solidFill>
                  <a:srgbClr val="FF0000"/>
                </a:solidFill>
                <a:latin typeface="Arial" charset="0"/>
              </a:rPr>
              <a:t>How </a:t>
            </a:r>
            <a:r>
              <a:rPr lang="en-AU" sz="2800" dirty="0" smtClean="0">
                <a:solidFill>
                  <a:srgbClr val="FF0000"/>
                </a:solidFill>
                <a:latin typeface="Arial" charset="0"/>
              </a:rPr>
              <a:t>are Development Framework Plugins Used</a:t>
            </a:r>
            <a:r>
              <a:rPr lang="en-AU" sz="2800" dirty="0">
                <a:solidFill>
                  <a:srgbClr val="FF0000"/>
                </a:solidFill>
                <a:latin typeface="Arial" charset="0"/>
              </a:rPr>
              <a:t>?</a:t>
            </a:r>
            <a:endParaRPr lang="en-US" sz="2800" dirty="0">
              <a:solidFill>
                <a:srgbClr val="FF0000"/>
              </a:solidFill>
              <a:latin typeface="Arial" charset="0"/>
            </a:endParaRPr>
          </a:p>
        </p:txBody>
      </p:sp>
      <p:sp>
        <p:nvSpPr>
          <p:cNvPr id="31746" name="Content Placeholder 2"/>
          <p:cNvSpPr>
            <a:spLocks noGrp="1"/>
          </p:cNvSpPr>
          <p:nvPr>
            <p:ph idx="1"/>
          </p:nvPr>
        </p:nvSpPr>
        <p:spPr/>
        <p:txBody>
          <a:bodyPr/>
          <a:lstStyle/>
          <a:p>
            <a:pPr marL="0" indent="0" eaLnBrk="1" hangingPunct="1">
              <a:buFont typeface="Arial" charset="0"/>
              <a:buNone/>
              <a:defRPr/>
            </a:pPr>
            <a:r>
              <a:rPr lang="en-AU" dirty="0" smtClean="0">
                <a:latin typeface="Arial" charset="0"/>
              </a:rPr>
              <a:t>A plugin can be used to add a service to the CTS2 Development Framework base.  </a:t>
            </a:r>
            <a:endParaRPr lang="en-AU" dirty="0">
              <a:latin typeface="Arial" charset="0"/>
            </a:endParaRPr>
          </a:p>
          <a:p>
            <a:pPr eaLnBrk="1" hangingPunct="1">
              <a:defRPr/>
            </a:pPr>
            <a:r>
              <a:rPr lang="en-AU" dirty="0" smtClean="0">
                <a:latin typeface="Arial" charset="0"/>
              </a:rPr>
              <a:t>Given a source terminology with it’s own data model and corresponding database schema</a:t>
            </a:r>
          </a:p>
          <a:p>
            <a:pPr eaLnBrk="1" hangingPunct="1">
              <a:defRPr/>
            </a:pPr>
            <a:r>
              <a:rPr lang="en-AU" dirty="0" smtClean="0">
                <a:latin typeface="Arial" charset="0"/>
              </a:rPr>
              <a:t>Map it into a set of CTS2 Model Objects and attach it to the framework where it can be served up in CTS2 REST</a:t>
            </a:r>
            <a:endParaRPr lang="en-AU" dirty="0">
              <a:latin typeface="Arial" charset="0"/>
            </a:endParaRPr>
          </a:p>
          <a:p>
            <a:pPr eaLnBrk="1" hangingPunct="1">
              <a:defRPr/>
            </a:pPr>
            <a:endParaRPr lang="en-US" dirty="0">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p:txBody>
          <a:bodyPr/>
          <a:lstStyle/>
          <a:p>
            <a:r>
              <a:rPr lang="en-US" sz="3600" dirty="0">
                <a:latin typeface="Arial" charset="0"/>
              </a:rPr>
              <a:t>CTS2 plugins</a:t>
            </a:r>
            <a:br>
              <a:rPr lang="en-US" sz="3600" dirty="0">
                <a:latin typeface="Arial" charset="0"/>
              </a:rPr>
            </a:br>
            <a:r>
              <a:rPr lang="en-US" sz="2800" dirty="0">
                <a:solidFill>
                  <a:srgbClr val="FF0000"/>
                </a:solidFill>
                <a:latin typeface="Arial" charset="0"/>
              </a:rPr>
              <a:t>How are </a:t>
            </a:r>
            <a:r>
              <a:rPr lang="en-US" sz="2800" dirty="0" smtClean="0">
                <a:solidFill>
                  <a:srgbClr val="FF0000"/>
                </a:solidFill>
                <a:latin typeface="Arial" charset="0"/>
              </a:rPr>
              <a:t>Plugins </a:t>
            </a:r>
            <a:r>
              <a:rPr lang="en-US" sz="2800" dirty="0">
                <a:solidFill>
                  <a:srgbClr val="FF0000"/>
                </a:solidFill>
                <a:latin typeface="Arial" charset="0"/>
              </a:rPr>
              <a:t>U</a:t>
            </a:r>
            <a:r>
              <a:rPr lang="en-US" sz="2800" dirty="0" smtClean="0">
                <a:solidFill>
                  <a:srgbClr val="FF0000"/>
                </a:solidFill>
                <a:latin typeface="Arial" charset="0"/>
              </a:rPr>
              <a:t>sed</a:t>
            </a:r>
            <a:r>
              <a:rPr lang="en-US" sz="2800" dirty="0">
                <a:solidFill>
                  <a:srgbClr val="FF0000"/>
                </a:solidFill>
                <a:latin typeface="Arial" charset="0"/>
              </a:rPr>
              <a:t>?</a:t>
            </a:r>
          </a:p>
        </p:txBody>
      </p:sp>
      <p:sp>
        <p:nvSpPr>
          <p:cNvPr id="3" name="Content Placeholder 2"/>
          <p:cNvSpPr>
            <a:spLocks noGrp="1"/>
          </p:cNvSpPr>
          <p:nvPr>
            <p:ph idx="1"/>
          </p:nvPr>
        </p:nvSpPr>
        <p:spPr/>
        <p:txBody>
          <a:bodyPr/>
          <a:lstStyle/>
          <a:p>
            <a:pPr marL="0" indent="0">
              <a:buFont typeface="Arial" charset="0"/>
              <a:buNone/>
              <a:defRPr/>
            </a:pPr>
            <a:r>
              <a:rPr lang="en-AU" dirty="0" smtClean="0">
                <a:latin typeface="Arial" charset="0"/>
              </a:rPr>
              <a:t>How can a plugin be enabled within the CTS2 Development Framework?</a:t>
            </a:r>
            <a:endParaRPr lang="en-AU" dirty="0">
              <a:latin typeface="Arial" charset="0"/>
            </a:endParaRPr>
          </a:p>
          <a:p>
            <a:pPr>
              <a:defRPr/>
            </a:pPr>
            <a:r>
              <a:rPr lang="en-AU" dirty="0">
                <a:latin typeface="Arial" charset="0"/>
              </a:rPr>
              <a:t>Every </a:t>
            </a:r>
            <a:r>
              <a:rPr lang="en-US" dirty="0" smtClean="0">
                <a:latin typeface="Arial" charset="0"/>
              </a:rPr>
              <a:t>plugin must implement the </a:t>
            </a:r>
            <a:r>
              <a:rPr lang="en-US" dirty="0" err="1" smtClean="0">
                <a:latin typeface="Arial" charset="0"/>
              </a:rPr>
              <a:t>ServiceProvider</a:t>
            </a:r>
            <a:r>
              <a:rPr lang="en-US" dirty="0" smtClean="0">
                <a:latin typeface="Arial" charset="0"/>
              </a:rPr>
              <a:t> Interface*</a:t>
            </a:r>
          </a:p>
          <a:p>
            <a:pPr>
              <a:defRPr/>
            </a:pPr>
            <a:r>
              <a:rPr lang="en-US" dirty="0" smtClean="0"/>
              <a:t>The jarred plugin will be uploaded to the stand alone CTS2 Development Framework server.</a:t>
            </a:r>
            <a:endParaRPr lang="en-US" dirty="0"/>
          </a:p>
          <a:p>
            <a:pPr marL="0" indent="0">
              <a:buNone/>
              <a:defRPr/>
            </a:pPr>
            <a:endParaRPr lang="en-US" dirty="0" smtClean="0"/>
          </a:p>
          <a:p>
            <a:pPr marL="0" lvl="1" indent="0">
              <a:spcBef>
                <a:spcPts val="1500"/>
              </a:spcBef>
              <a:buClr>
                <a:schemeClr val="tx2"/>
              </a:buClr>
              <a:buNone/>
              <a:defRPr/>
            </a:pPr>
            <a:r>
              <a:rPr lang="en-US" sz="2400" dirty="0" smtClean="0">
                <a:latin typeface="Times New Roman"/>
                <a:cs typeface="Times New Roman"/>
              </a:rPr>
              <a:t>*edu.mayo.cts2</a:t>
            </a:r>
            <a:r>
              <a:rPr lang="en-US" sz="2400" dirty="0">
                <a:latin typeface="Times New Roman"/>
                <a:cs typeface="Times New Roman"/>
              </a:rPr>
              <a:t>.framework.service.provider.ServiceProvider</a:t>
            </a:r>
          </a:p>
          <a:p>
            <a:pPr marL="0" indent="0">
              <a:buNone/>
              <a:defRPr/>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pPr eaLnBrk="1" hangingPunct="1"/>
            <a:r>
              <a:rPr lang="en-US" dirty="0">
                <a:latin typeface="Arial" charset="0"/>
              </a:rPr>
              <a:t>Every </a:t>
            </a:r>
            <a:r>
              <a:rPr lang="en-US" u="sng" dirty="0">
                <a:latin typeface="Arial" charset="0"/>
              </a:rPr>
              <a:t>Module</a:t>
            </a:r>
            <a:r>
              <a:rPr lang="en-US" dirty="0">
                <a:latin typeface="Arial" charset="0"/>
              </a:rPr>
              <a:t> Also </a:t>
            </a:r>
            <a:r>
              <a:rPr lang="en-US" dirty="0" smtClean="0">
                <a:latin typeface="Arial" charset="0"/>
              </a:rPr>
              <a:t>Has</a:t>
            </a:r>
            <a:br>
              <a:rPr lang="en-US" dirty="0" smtClean="0">
                <a:latin typeface="Arial" charset="0"/>
              </a:rPr>
            </a:br>
            <a:endParaRPr lang="en-US" dirty="0">
              <a:latin typeface="Arial" charset="0"/>
            </a:endParaRPr>
          </a:p>
        </p:txBody>
      </p:sp>
      <p:sp>
        <p:nvSpPr>
          <p:cNvPr id="3" name="Content Placeholder 2"/>
          <p:cNvSpPr>
            <a:spLocks noGrp="1"/>
          </p:cNvSpPr>
          <p:nvPr>
            <p:ph idx="1"/>
          </p:nvPr>
        </p:nvSpPr>
        <p:spPr/>
        <p:txBody>
          <a:bodyPr rtlCol="0">
            <a:noAutofit/>
          </a:bodyPr>
          <a:lstStyle/>
          <a:p>
            <a:pPr eaLnBrk="1" fontAlgn="auto" hangingPunct="1">
              <a:spcAft>
                <a:spcPts val="0"/>
              </a:spcAft>
              <a:buFont typeface="Arial" pitchFamily="34" charset="0"/>
              <a:buChar char="•"/>
              <a:defRPr/>
            </a:pPr>
            <a:r>
              <a:rPr lang="en-US" dirty="0" smtClean="0">
                <a:ea typeface="+mn-ea"/>
                <a:cs typeface="+mn-cs"/>
              </a:rPr>
              <a:t>XML Schema representation of the Information Model</a:t>
            </a:r>
          </a:p>
          <a:p>
            <a:pPr eaLnBrk="1" fontAlgn="auto" hangingPunct="1">
              <a:spcAft>
                <a:spcPts val="0"/>
              </a:spcAft>
              <a:buFont typeface="Arial" pitchFamily="34" charset="0"/>
              <a:buChar char="•"/>
              <a:defRPr/>
            </a:pPr>
            <a:r>
              <a:rPr lang="en-US" dirty="0" smtClean="0">
                <a:ea typeface="+mn-ea"/>
                <a:cs typeface="+mn-cs"/>
              </a:rPr>
              <a:t>WADL rendering of Computational Model</a:t>
            </a:r>
          </a:p>
          <a:p>
            <a:pPr lvl="1" eaLnBrk="1" fontAlgn="auto" hangingPunct="1">
              <a:spcAft>
                <a:spcPts val="0"/>
              </a:spcAft>
              <a:buClr>
                <a:schemeClr val="bg2">
                  <a:lumMod val="75000"/>
                </a:schemeClr>
              </a:buClr>
              <a:buFont typeface="Arial" pitchFamily="34" charset="0"/>
              <a:buChar char="•"/>
              <a:defRPr/>
            </a:pPr>
            <a:r>
              <a:rPr lang="en-US" dirty="0" smtClean="0">
                <a:ea typeface="+mn-ea"/>
              </a:rPr>
              <a:t>Defines the URLs  + operations (GET, PUT, POST, REMOVE) that implement the computations</a:t>
            </a:r>
          </a:p>
          <a:p>
            <a:pPr eaLnBrk="1" fontAlgn="auto" hangingPunct="1">
              <a:spcAft>
                <a:spcPts val="0"/>
              </a:spcAft>
              <a:buFont typeface="Arial" pitchFamily="34" charset="0"/>
              <a:buChar char="•"/>
              <a:defRPr/>
            </a:pPr>
            <a:r>
              <a:rPr lang="en-US" dirty="0" smtClean="0">
                <a:ea typeface="+mn-ea"/>
                <a:cs typeface="+mn-cs"/>
              </a:rPr>
              <a:t>WSDL rendering of Computational Model</a:t>
            </a:r>
          </a:p>
          <a:p>
            <a:pPr marL="0" indent="0" eaLnBrk="1" fontAlgn="auto" hangingPunct="1">
              <a:spcAft>
                <a:spcPts val="0"/>
              </a:spcAft>
              <a:buFont typeface="Arial" pitchFamily="34" charset="0"/>
              <a:buNone/>
              <a:defRPr/>
            </a:pPr>
            <a:endParaRPr lang="en-US" dirty="0">
              <a:ea typeface="+mn-ea"/>
              <a:cs typeface="+mn-cs"/>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dirty="0">
                <a:latin typeface="Arial" charset="0"/>
              </a:rPr>
              <a:t>CTS2 </a:t>
            </a:r>
            <a:r>
              <a:rPr lang="en-US" dirty="0" smtClean="0">
                <a:latin typeface="Arial" charset="0"/>
              </a:rPr>
              <a:t>Development Framework </a:t>
            </a:r>
            <a:r>
              <a:rPr lang="en-US" dirty="0">
                <a:latin typeface="Arial" charset="0"/>
              </a:rPr>
              <a:t>Service Plugin </a:t>
            </a:r>
            <a:r>
              <a:rPr lang="en-US" dirty="0" smtClean="0">
                <a:latin typeface="Arial" charset="0"/>
              </a:rPr>
              <a:t>Example</a:t>
            </a:r>
            <a:br>
              <a:rPr lang="en-US" dirty="0" smtClean="0">
                <a:latin typeface="Arial" charset="0"/>
              </a:rPr>
            </a:br>
            <a:r>
              <a:rPr lang="en-US" sz="2800" dirty="0" smtClean="0">
                <a:solidFill>
                  <a:srgbClr val="FF0000"/>
                </a:solidFill>
              </a:rPr>
              <a:t>Requirements</a:t>
            </a:r>
            <a:endParaRPr lang="en-US" sz="2800" dirty="0">
              <a:solidFill>
                <a:srgbClr val="FF0000"/>
              </a:solidFill>
              <a:latin typeface="Arial" charset="0"/>
            </a:endParaRPr>
          </a:p>
        </p:txBody>
      </p:sp>
      <p:sp>
        <p:nvSpPr>
          <p:cNvPr id="3" name="Content Placeholder 2"/>
          <p:cNvSpPr>
            <a:spLocks noGrp="1"/>
          </p:cNvSpPr>
          <p:nvPr>
            <p:ph idx="1"/>
          </p:nvPr>
        </p:nvSpPr>
        <p:spPr/>
        <p:txBody>
          <a:bodyPr/>
          <a:lstStyle/>
          <a:p>
            <a:pPr>
              <a:defRPr/>
            </a:pPr>
            <a:r>
              <a:rPr lang="en-US" dirty="0" smtClean="0"/>
              <a:t>Maven</a:t>
            </a:r>
          </a:p>
          <a:p>
            <a:pPr>
              <a:defRPr/>
            </a:pPr>
            <a:r>
              <a:rPr lang="en-US" dirty="0" smtClean="0"/>
              <a:t>Eclipse with the Maven plugin</a:t>
            </a:r>
          </a:p>
          <a:p>
            <a:pPr>
              <a:defRPr/>
            </a:pPr>
            <a:r>
              <a:rPr lang="en-US" dirty="0" smtClean="0"/>
              <a:t>Example Code</a:t>
            </a:r>
          </a:p>
          <a:p>
            <a:pPr>
              <a:defRPr/>
            </a:pPr>
            <a:r>
              <a:rPr lang="en-US" dirty="0" smtClean="0"/>
              <a:t>Stand alone CTS2 Framework Server</a:t>
            </a:r>
          </a:p>
          <a:p>
            <a:pPr>
              <a:defRPr/>
            </a:pPr>
            <a:r>
              <a:rPr lang="en-US" dirty="0" smtClean="0"/>
              <a:t>MySQL loaded with small Gene Ontology database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dirty="0">
                <a:latin typeface="Arial" charset="0"/>
              </a:rPr>
              <a:t>CTS2 </a:t>
            </a:r>
            <a:r>
              <a:rPr lang="en-US" dirty="0" smtClean="0">
                <a:latin typeface="Arial" charset="0"/>
              </a:rPr>
              <a:t>Development Framework </a:t>
            </a:r>
            <a:r>
              <a:rPr lang="en-US" dirty="0">
                <a:latin typeface="Arial" charset="0"/>
              </a:rPr>
              <a:t>Service Plugin </a:t>
            </a:r>
            <a:r>
              <a:rPr lang="en-US" dirty="0" smtClean="0">
                <a:latin typeface="Arial" charset="0"/>
              </a:rPr>
              <a:t>Example</a:t>
            </a:r>
            <a:br>
              <a:rPr lang="en-US" dirty="0" smtClean="0">
                <a:latin typeface="Arial" charset="0"/>
              </a:rPr>
            </a:br>
            <a:r>
              <a:rPr lang="en-US" sz="2800" dirty="0">
                <a:solidFill>
                  <a:srgbClr val="FF0000"/>
                </a:solidFill>
              </a:rPr>
              <a:t>Goals for this part of </a:t>
            </a:r>
            <a:r>
              <a:rPr lang="en-US" sz="2800" dirty="0" smtClean="0">
                <a:solidFill>
                  <a:srgbClr val="FF0000"/>
                </a:solidFill>
              </a:rPr>
              <a:t>tutorial</a:t>
            </a:r>
            <a:endParaRPr lang="en-US" sz="2800" dirty="0">
              <a:solidFill>
                <a:srgbClr val="FF0000"/>
              </a:solidFill>
              <a:latin typeface="Arial" charset="0"/>
            </a:endParaRPr>
          </a:p>
        </p:txBody>
      </p:sp>
      <p:sp>
        <p:nvSpPr>
          <p:cNvPr id="3" name="Content Placeholder 2"/>
          <p:cNvSpPr>
            <a:spLocks noGrp="1"/>
          </p:cNvSpPr>
          <p:nvPr>
            <p:ph idx="1"/>
          </p:nvPr>
        </p:nvSpPr>
        <p:spPr/>
        <p:txBody>
          <a:bodyPr/>
          <a:lstStyle/>
          <a:p>
            <a:pPr>
              <a:defRPr/>
            </a:pPr>
            <a:r>
              <a:rPr lang="en-US" dirty="0" smtClean="0"/>
              <a:t>Connect to a database</a:t>
            </a:r>
          </a:p>
          <a:p>
            <a:pPr>
              <a:defRPr/>
            </a:pPr>
            <a:r>
              <a:rPr lang="en-US" dirty="0" smtClean="0"/>
              <a:t>Integrate 3</a:t>
            </a:r>
            <a:r>
              <a:rPr lang="en-US" baseline="30000" dirty="0" smtClean="0"/>
              <a:t>rd</a:t>
            </a:r>
            <a:r>
              <a:rPr lang="en-US" dirty="0" smtClean="0"/>
              <a:t> party software into the build</a:t>
            </a:r>
          </a:p>
          <a:p>
            <a:pPr>
              <a:defRPr/>
            </a:pPr>
            <a:r>
              <a:rPr lang="en-US" dirty="0" smtClean="0"/>
              <a:t>Map source data to a CTS2 model element</a:t>
            </a:r>
          </a:p>
          <a:p>
            <a:pPr>
              <a:defRPr/>
            </a:pPr>
            <a:r>
              <a:rPr lang="en-US" dirty="0" smtClean="0"/>
              <a:t>Get the standalone development framework service up and running</a:t>
            </a:r>
          </a:p>
          <a:p>
            <a:pPr>
              <a:defRPr/>
            </a:pPr>
            <a:r>
              <a:rPr lang="en-US" dirty="0" smtClean="0"/>
              <a:t>Integrate the plugin into the service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r>
              <a:rPr lang="en-US" dirty="0">
                <a:latin typeface="Arial" charset="0"/>
              </a:rPr>
              <a:t>Interactive </a:t>
            </a:r>
            <a:r>
              <a:rPr lang="en-US" dirty="0" smtClean="0">
                <a:latin typeface="Arial" charset="0"/>
              </a:rPr>
              <a:t>Demo</a:t>
            </a:r>
            <a:br>
              <a:rPr lang="en-US" dirty="0" smtClean="0">
                <a:latin typeface="Arial" charset="0"/>
              </a:rPr>
            </a:br>
            <a:r>
              <a:rPr lang="en-US" sz="2800" dirty="0" smtClean="0">
                <a:solidFill>
                  <a:srgbClr val="FF0000"/>
                </a:solidFill>
                <a:latin typeface="Arial" charset="0"/>
              </a:rPr>
              <a:t>Service </a:t>
            </a:r>
            <a:r>
              <a:rPr lang="en-US" sz="2800" dirty="0">
                <a:solidFill>
                  <a:srgbClr val="FF0000"/>
                </a:solidFill>
                <a:latin typeface="Arial" charset="0"/>
              </a:rPr>
              <a:t>Plugin</a:t>
            </a:r>
          </a:p>
        </p:txBody>
      </p:sp>
      <p:sp>
        <p:nvSpPr>
          <p:cNvPr id="64514" name="Content Placeholder 2"/>
          <p:cNvSpPr>
            <a:spLocks noGrp="1"/>
          </p:cNvSpPr>
          <p:nvPr>
            <p:ph idx="1"/>
          </p:nvPr>
        </p:nvSpPr>
        <p:spPr/>
        <p:txBody>
          <a:bodyPr/>
          <a:lstStyle/>
          <a:p>
            <a:pPr marL="0" indent="0">
              <a:buFont typeface="Arial" charset="0"/>
              <a:buNone/>
              <a:defRPr/>
            </a:pPr>
            <a:r>
              <a:rPr lang="en-US" dirty="0" smtClean="0">
                <a:latin typeface="Arial" charset="0"/>
              </a:rPr>
              <a:t>If you want to follow along, you should at this point have: </a:t>
            </a:r>
          </a:p>
          <a:p>
            <a:pPr>
              <a:defRPr/>
            </a:pPr>
            <a:r>
              <a:rPr lang="en-US" dirty="0" smtClean="0">
                <a:latin typeface="Arial" charset="0"/>
              </a:rPr>
              <a:t>Maven installed</a:t>
            </a:r>
          </a:p>
          <a:p>
            <a:pPr>
              <a:defRPr/>
            </a:pPr>
            <a:r>
              <a:rPr lang="en-US" dirty="0" smtClean="0">
                <a:latin typeface="Arial" charset="0"/>
              </a:rPr>
              <a:t>MySQL server started with the Gene Ontology loaded into a database named “</a:t>
            </a:r>
            <a:r>
              <a:rPr lang="en-US" dirty="0" err="1" smtClean="0">
                <a:latin typeface="Arial" charset="0"/>
              </a:rPr>
              <a:t>godata</a:t>
            </a:r>
            <a:r>
              <a:rPr lang="en-US" dirty="0" smtClean="0">
                <a:latin typeface="Arial" charset="0"/>
              </a:rPr>
              <a:t>”</a:t>
            </a:r>
          </a:p>
          <a:p>
            <a:pPr>
              <a:defRPr/>
            </a:pPr>
            <a:r>
              <a:rPr lang="en-US" dirty="0" smtClean="0">
                <a:latin typeface="Arial" charset="0"/>
              </a:rPr>
              <a:t>The example project pulled into Eclipse</a:t>
            </a:r>
          </a:p>
          <a:p>
            <a:pPr>
              <a:defRPr/>
            </a:pPr>
            <a:r>
              <a:rPr lang="en-US" dirty="0" smtClean="0">
                <a:latin typeface="Arial" charset="0"/>
              </a:rPr>
              <a:t>The code snippet folder available</a:t>
            </a:r>
          </a:p>
          <a:p>
            <a:pPr>
              <a:defRPr/>
            </a:pPr>
            <a:r>
              <a:rPr lang="en-US" dirty="0" smtClean="0">
                <a:latin typeface="Arial" charset="0"/>
              </a:rPr>
              <a:t>Initial clean and install of the maven build</a:t>
            </a:r>
          </a:p>
          <a:p>
            <a:pPr marL="0" indent="0">
              <a:buNone/>
              <a:defRPr/>
            </a:pPr>
            <a:r>
              <a:rPr lang="en-US" sz="1400" dirty="0">
                <a:latin typeface="Arial" charset="0"/>
              </a:rPr>
              <a:t>Instructions here: </a:t>
            </a:r>
            <a:r>
              <a:rPr lang="en-US" sz="1400" dirty="0">
                <a:latin typeface="Arial" charset="0"/>
                <a:hlinkClick r:id="rId2"/>
              </a:rPr>
              <a:t>https://github.com/hsbauer/cts2-example-service/archive/</a:t>
            </a:r>
            <a:r>
              <a:rPr lang="en-US" sz="1400" dirty="0" smtClean="0">
                <a:latin typeface="Arial" charset="0"/>
                <a:hlinkClick r:id="rId2"/>
              </a:rPr>
              <a:t>master.zip</a:t>
            </a:r>
            <a:endParaRPr lang="en-US" sz="1400" dirty="0" smtClean="0">
              <a:latin typeface="Arial" charset="0"/>
            </a:endParaRPr>
          </a:p>
          <a:p>
            <a:pPr marL="0" indent="0">
              <a:buFont typeface="Arial" charset="0"/>
              <a:buNone/>
              <a:defRPr/>
            </a:pPr>
            <a:endParaRPr lang="en-US" dirty="0" smtClean="0">
              <a:latin typeface="Arial" charset="0"/>
            </a:endParaRPr>
          </a:p>
          <a:p>
            <a:pPr>
              <a:defRPr/>
            </a:pPr>
            <a:endParaRPr lang="en-US" dirty="0">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p:txBody>
          <a:bodyPr/>
          <a:lstStyle/>
          <a:p>
            <a:pPr marL="0" indent="0">
              <a:buNone/>
            </a:pPr>
            <a:r>
              <a:rPr lang="en-US" dirty="0" smtClean="0"/>
              <a:t>After running the clean install command your output should look something like this:</a:t>
            </a:r>
          </a:p>
          <a:p>
            <a:pPr marL="0" indent="0">
              <a:buNone/>
            </a:pPr>
            <a:endParaRPr lang="en-US" dirty="0"/>
          </a:p>
        </p:txBody>
      </p:sp>
      <p:pic>
        <p:nvPicPr>
          <p:cNvPr id="4" name="Picture 3" descr="Screen Shot 2012-11-26 at 11.39.2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3200"/>
            <a:ext cx="9144000" cy="2701890"/>
          </a:xfrm>
          <a:prstGeom prst="rect">
            <a:avLst/>
          </a:prstGeom>
        </p:spPr>
      </p:pic>
    </p:spTree>
    <p:extLst>
      <p:ext uri="{BB962C8B-B14F-4D97-AF65-F5344CB8AC3E}">
        <p14:creationId xmlns:p14="http://schemas.microsoft.com/office/powerpoint/2010/main" val="1007690053"/>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a:xfrm>
            <a:off x="609600" y="1447800"/>
            <a:ext cx="7826375" cy="2209800"/>
          </a:xfrm>
        </p:spPr>
        <p:txBody>
          <a:bodyPr/>
          <a:lstStyle/>
          <a:p>
            <a:pPr marL="0" indent="-6350">
              <a:buNone/>
            </a:pPr>
            <a:r>
              <a:rPr lang="en-US" dirty="0" smtClean="0"/>
              <a:t>Connecting to a unique source.</a:t>
            </a:r>
          </a:p>
          <a:p>
            <a:r>
              <a:rPr lang="en-US" dirty="0" smtClean="0"/>
              <a:t>Copy the </a:t>
            </a:r>
            <a:r>
              <a:rPr lang="en-US" dirty="0" err="1" smtClean="0"/>
              <a:t>JDBConnnector.java</a:t>
            </a:r>
            <a:r>
              <a:rPr lang="en-US" dirty="0" smtClean="0"/>
              <a:t> file to the </a:t>
            </a:r>
            <a:r>
              <a:rPr lang="en-US" dirty="0"/>
              <a:t>edu.mayo.cts2.</a:t>
            </a:r>
            <a:r>
              <a:rPr lang="en-US" dirty="0" smtClean="0"/>
              <a:t>framework.plugin.service.example folder of the example-service</a:t>
            </a:r>
          </a:p>
        </p:txBody>
      </p:sp>
      <p:pic>
        <p:nvPicPr>
          <p:cNvPr id="4" name="Picture 3" descr="Screen Shot 2012-11-26 at 11.41.1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4114800"/>
            <a:ext cx="7861300" cy="1651000"/>
          </a:xfrm>
          <a:prstGeom prst="rect">
            <a:avLst/>
          </a:prstGeom>
        </p:spPr>
      </p:pic>
    </p:spTree>
    <p:extLst>
      <p:ext uri="{BB962C8B-B14F-4D97-AF65-F5344CB8AC3E}">
        <p14:creationId xmlns:p14="http://schemas.microsoft.com/office/powerpoint/2010/main" val="529964532"/>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p:txBody>
          <a:bodyPr/>
          <a:lstStyle/>
          <a:p>
            <a:pPr marL="0" indent="0">
              <a:buNone/>
            </a:pPr>
            <a:r>
              <a:rPr lang="en-US" dirty="0" smtClean="0"/>
              <a:t>Adjust the hard coded connection properties to your local MySQL installation.</a:t>
            </a:r>
          </a:p>
          <a:p>
            <a:pPr marL="0" indent="0">
              <a:buNone/>
            </a:pPr>
            <a:endParaRPr lang="en-US" dirty="0"/>
          </a:p>
        </p:txBody>
      </p:sp>
      <p:pic>
        <p:nvPicPr>
          <p:cNvPr id="4" name="Picture 3" descr="Screen Shot 2012-12-04 at 11.51.3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2667000"/>
            <a:ext cx="6197600" cy="2997200"/>
          </a:xfrm>
          <a:prstGeom prst="rect">
            <a:avLst/>
          </a:prstGeom>
        </p:spPr>
      </p:pic>
    </p:spTree>
    <p:extLst>
      <p:ext uri="{BB962C8B-B14F-4D97-AF65-F5344CB8AC3E}">
        <p14:creationId xmlns:p14="http://schemas.microsoft.com/office/powerpoint/2010/main" val="1656572977"/>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p:txBody>
          <a:bodyPr/>
          <a:lstStyle/>
          <a:p>
            <a:pPr marL="0" lvl="1" indent="0">
              <a:spcBef>
                <a:spcPts val="1500"/>
              </a:spcBef>
              <a:buClr>
                <a:schemeClr val="tx2"/>
              </a:buClr>
              <a:buNone/>
            </a:pPr>
            <a:r>
              <a:rPr lang="en-US" dirty="0"/>
              <a:t>Running the main method we see we need a JDBC driver class.</a:t>
            </a:r>
          </a:p>
          <a:p>
            <a:endParaRPr lang="en-US" dirty="0"/>
          </a:p>
        </p:txBody>
      </p:sp>
      <p:pic>
        <p:nvPicPr>
          <p:cNvPr id="4" name="Picture 3" descr="Screen Shot 2012-11-26 at 11.44.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19400"/>
            <a:ext cx="9144000" cy="1196529"/>
          </a:xfrm>
          <a:prstGeom prst="rect">
            <a:avLst/>
          </a:prstGeom>
        </p:spPr>
      </p:pic>
    </p:spTree>
    <p:extLst>
      <p:ext uri="{BB962C8B-B14F-4D97-AF65-F5344CB8AC3E}">
        <p14:creationId xmlns:p14="http://schemas.microsoft.com/office/powerpoint/2010/main" val="1807021858"/>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p:txBody>
          <a:bodyPr/>
          <a:lstStyle/>
          <a:p>
            <a:pPr marL="0" indent="0">
              <a:buNone/>
            </a:pPr>
            <a:r>
              <a:rPr lang="en-US" dirty="0" smtClean="0"/>
              <a:t>Using Eclipse as our example we’ll add a dependency to the </a:t>
            </a:r>
            <a:r>
              <a:rPr lang="en-US" dirty="0" err="1" smtClean="0"/>
              <a:t>pom.xml</a:t>
            </a:r>
            <a:r>
              <a:rPr lang="en-US" dirty="0" smtClean="0"/>
              <a:t> file:</a:t>
            </a:r>
            <a:endParaRPr lang="en-US" dirty="0"/>
          </a:p>
        </p:txBody>
      </p:sp>
      <p:pic>
        <p:nvPicPr>
          <p:cNvPr id="4" name="Picture 3" descr="Screen Shot 2012-11-26 at 11.44.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700" y="2933700"/>
            <a:ext cx="5549900" cy="977900"/>
          </a:xfrm>
          <a:prstGeom prst="rect">
            <a:avLst/>
          </a:prstGeom>
        </p:spPr>
      </p:pic>
    </p:spTree>
    <p:extLst>
      <p:ext uri="{BB962C8B-B14F-4D97-AF65-F5344CB8AC3E}">
        <p14:creationId xmlns:p14="http://schemas.microsoft.com/office/powerpoint/2010/main" val="3447777376"/>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p:txBody>
          <a:bodyPr/>
          <a:lstStyle/>
          <a:p>
            <a:pPr marL="0" indent="0">
              <a:buNone/>
            </a:pPr>
            <a:r>
              <a:rPr lang="en-US" dirty="0" smtClean="0"/>
              <a:t>Add the MySQL connector version 5.1.6 to the </a:t>
            </a:r>
            <a:r>
              <a:rPr lang="en-US" dirty="0" err="1" smtClean="0"/>
              <a:t>pom</a:t>
            </a:r>
            <a:r>
              <a:rPr lang="en-US" dirty="0" smtClean="0"/>
              <a:t> file:</a:t>
            </a:r>
          </a:p>
          <a:p>
            <a:pPr marL="0" indent="0">
              <a:buNone/>
            </a:pPr>
            <a:endParaRPr lang="en-US" dirty="0"/>
          </a:p>
        </p:txBody>
      </p:sp>
      <p:pic>
        <p:nvPicPr>
          <p:cNvPr id="5" name="Picture 4" descr="Screen Shot 2012-11-26 at 11.51.2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2133600"/>
            <a:ext cx="4343400" cy="4090035"/>
          </a:xfrm>
          <a:prstGeom prst="rect">
            <a:avLst/>
          </a:prstGeom>
        </p:spPr>
      </p:pic>
    </p:spTree>
    <p:extLst>
      <p:ext uri="{BB962C8B-B14F-4D97-AF65-F5344CB8AC3E}">
        <p14:creationId xmlns:p14="http://schemas.microsoft.com/office/powerpoint/2010/main" val="2104165936"/>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p:txBody>
          <a:bodyPr/>
          <a:lstStyle/>
          <a:p>
            <a:pPr marL="0" indent="0">
              <a:buNone/>
            </a:pPr>
            <a:r>
              <a:rPr lang="en-US" dirty="0" smtClean="0"/>
              <a:t>Alternatively you can cut and paste from the </a:t>
            </a:r>
            <a:r>
              <a:rPr lang="en-US" dirty="0" err="1" smtClean="0"/>
              <a:t>CodeAndPomSnippets</a:t>
            </a:r>
            <a:r>
              <a:rPr lang="en-US" dirty="0" smtClean="0"/>
              <a:t> file:</a:t>
            </a:r>
          </a:p>
          <a:p>
            <a:pPr marL="0" indent="0">
              <a:buNone/>
            </a:pPr>
            <a:endParaRPr lang="en-US" dirty="0"/>
          </a:p>
        </p:txBody>
      </p:sp>
      <p:pic>
        <p:nvPicPr>
          <p:cNvPr id="5" name="Picture 4" descr="Screen Shot 2012-11-26 at 11.46.2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2819400"/>
            <a:ext cx="5638800" cy="1282700"/>
          </a:xfrm>
          <a:prstGeom prst="rect">
            <a:avLst/>
          </a:prstGeom>
        </p:spPr>
      </p:pic>
    </p:spTree>
    <p:extLst>
      <p:ext uri="{BB962C8B-B14F-4D97-AF65-F5344CB8AC3E}">
        <p14:creationId xmlns:p14="http://schemas.microsoft.com/office/powerpoint/2010/main" val="133615909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eaLnBrk="1" hangingPunct="1"/>
            <a:r>
              <a:rPr lang="en-US" dirty="0">
                <a:latin typeface="Arial" charset="0"/>
              </a:rPr>
              <a:t>Combined they provide a set of rules that</a:t>
            </a:r>
            <a:r>
              <a:rPr lang="en-US" dirty="0" smtClean="0">
                <a:latin typeface="Arial" charset="0"/>
              </a:rPr>
              <a:t>:</a:t>
            </a:r>
            <a:r>
              <a:rPr lang="en-US" dirty="0">
                <a:latin typeface="Arial" charset="0"/>
              </a:rPr>
              <a:t/>
            </a:r>
            <a:br>
              <a:rPr lang="en-US" dirty="0">
                <a:latin typeface="Arial" charset="0"/>
              </a:rPr>
            </a:br>
            <a:endParaRPr lang="en-US" dirty="0">
              <a:latin typeface="Arial" charset="0"/>
            </a:endParaRPr>
          </a:p>
        </p:txBody>
      </p:sp>
      <p:sp>
        <p:nvSpPr>
          <p:cNvPr id="27650" name="Content Placeholder 2"/>
          <p:cNvSpPr>
            <a:spLocks noGrp="1"/>
          </p:cNvSpPr>
          <p:nvPr>
            <p:ph idx="1"/>
          </p:nvPr>
        </p:nvSpPr>
        <p:spPr/>
        <p:txBody>
          <a:bodyPr/>
          <a:lstStyle/>
          <a:p>
            <a:pPr eaLnBrk="1" hangingPunct="1"/>
            <a:r>
              <a:rPr lang="en-US" dirty="0" smtClean="0">
                <a:latin typeface="Arial" charset="0"/>
              </a:rPr>
              <a:t>Describe </a:t>
            </a:r>
            <a:r>
              <a:rPr lang="en-US" dirty="0">
                <a:latin typeface="Arial" charset="0"/>
              </a:rPr>
              <a:t>(some of) what can be said about various aspects of terminologies</a:t>
            </a:r>
          </a:p>
          <a:p>
            <a:pPr eaLnBrk="1" hangingPunct="1"/>
            <a:r>
              <a:rPr lang="en-US" dirty="0" smtClean="0">
                <a:latin typeface="Arial" charset="0"/>
              </a:rPr>
              <a:t>Provide </a:t>
            </a:r>
            <a:r>
              <a:rPr lang="en-US" dirty="0">
                <a:latin typeface="Arial" charset="0"/>
              </a:rPr>
              <a:t>a straight-forward format for structuring the information</a:t>
            </a:r>
          </a:p>
          <a:p>
            <a:pPr eaLnBrk="1" hangingPunct="1"/>
            <a:r>
              <a:rPr lang="en-US" dirty="0" smtClean="0">
                <a:latin typeface="Arial" charset="0"/>
              </a:rPr>
              <a:t>Provide </a:t>
            </a:r>
            <a:r>
              <a:rPr lang="en-US" dirty="0">
                <a:latin typeface="Arial" charset="0"/>
              </a:rPr>
              <a:t>rules for publishing, querying, exchanging and updating </a:t>
            </a:r>
            <a:r>
              <a:rPr lang="en-US" dirty="0" smtClean="0">
                <a:latin typeface="Arial" charset="0"/>
              </a:rPr>
              <a:t>information in </a:t>
            </a:r>
            <a:r>
              <a:rPr lang="en-US" dirty="0">
                <a:latin typeface="Arial" charset="0"/>
              </a:rPr>
              <a:t>a distributed, federated environment</a:t>
            </a:r>
          </a:p>
        </p:txBody>
      </p:sp>
      <p:sp>
        <p:nvSpPr>
          <p:cNvPr id="6" name="Slide Number Placeholder 5"/>
          <p:cNvSpPr>
            <a:spLocks noGrp="1"/>
          </p:cNvSpPr>
          <p:nvPr>
            <p:ph type="sldNum" sz="quarter" idx="12"/>
          </p:nvPr>
        </p:nvSpPr>
        <p:spPr/>
        <p:txBody>
          <a:bodyPr/>
          <a:lstStyle/>
          <a:p>
            <a:pPr>
              <a:defRPr/>
            </a:pPr>
            <a:fld id="{6F10C67C-C24D-C740-87BA-6B06C138E0F4}" type="slidenum">
              <a:rPr lang="en-US"/>
              <a:pPr>
                <a:defRPr/>
              </a:pPr>
              <a:t>13</a:t>
            </a:fld>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p:txBody>
          <a:bodyPr/>
          <a:lstStyle/>
          <a:p>
            <a:pPr marL="0" indent="0">
              <a:buNone/>
            </a:pPr>
            <a:r>
              <a:rPr lang="en-US" dirty="0" smtClean="0"/>
              <a:t>Running the main method against the “</a:t>
            </a:r>
            <a:r>
              <a:rPr lang="en-US" dirty="0" err="1" smtClean="0"/>
              <a:t>godata</a:t>
            </a:r>
            <a:r>
              <a:rPr lang="en-US" dirty="0" smtClean="0"/>
              <a:t>” database should give you output like this:</a:t>
            </a:r>
          </a:p>
          <a:p>
            <a:pPr marL="0" indent="0">
              <a:buNone/>
            </a:pPr>
            <a:endParaRPr lang="en-US" dirty="0"/>
          </a:p>
        </p:txBody>
      </p:sp>
      <p:pic>
        <p:nvPicPr>
          <p:cNvPr id="5" name="Picture 4" descr="Screen Shot 2012-11-26 at 11.56.3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90800"/>
            <a:ext cx="9144000" cy="2794000"/>
          </a:xfrm>
          <a:prstGeom prst="rect">
            <a:avLst/>
          </a:prstGeom>
        </p:spPr>
      </p:pic>
    </p:spTree>
    <p:extLst>
      <p:ext uri="{BB962C8B-B14F-4D97-AF65-F5344CB8AC3E}">
        <p14:creationId xmlns:p14="http://schemas.microsoft.com/office/powerpoint/2010/main" val="1429227876"/>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p:txBody>
          <a:bodyPr/>
          <a:lstStyle/>
          <a:p>
            <a:pPr marL="0" indent="0">
              <a:buNone/>
            </a:pPr>
            <a:r>
              <a:rPr lang="en-US" dirty="0" smtClean="0"/>
              <a:t>This gives us local runtime access to the connector – Let’s add it to the build using the OSGI bundling plugin (</a:t>
            </a:r>
            <a:r>
              <a:rPr lang="en-US" dirty="0"/>
              <a:t>maven-bundle-</a:t>
            </a:r>
            <a:r>
              <a:rPr lang="en-US" dirty="0" smtClean="0"/>
              <a:t>plugin) and leave the other dependencies unresolved.  We do this by adding it to the </a:t>
            </a:r>
            <a:r>
              <a:rPr lang="en-US" dirty="0" err="1" smtClean="0"/>
              <a:t>pom</a:t>
            </a:r>
            <a:r>
              <a:rPr lang="en-US" dirty="0" smtClean="0"/>
              <a:t> file:</a:t>
            </a:r>
          </a:p>
          <a:p>
            <a:pPr marL="0" indent="0">
              <a:buNone/>
            </a:pPr>
            <a:endParaRPr lang="en-US" dirty="0"/>
          </a:p>
        </p:txBody>
      </p:sp>
      <p:pic>
        <p:nvPicPr>
          <p:cNvPr id="5" name="Picture 4" descr="Screen Shot 2012-11-26 at 1.50.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3733800"/>
            <a:ext cx="4483100" cy="1397000"/>
          </a:xfrm>
          <a:prstGeom prst="rect">
            <a:avLst/>
          </a:prstGeom>
        </p:spPr>
      </p:pic>
    </p:spTree>
    <p:extLst>
      <p:ext uri="{BB962C8B-B14F-4D97-AF65-F5344CB8AC3E}">
        <p14:creationId xmlns:p14="http://schemas.microsoft.com/office/powerpoint/2010/main" val="4143247948"/>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p:txBody>
          <a:bodyPr/>
          <a:lstStyle/>
          <a:p>
            <a:r>
              <a:rPr lang="en-US" dirty="0" smtClean="0"/>
              <a:t>The current mapping of the CTS2 CodeSystemCatalogEntry object is hardcoded  </a:t>
            </a:r>
          </a:p>
          <a:p>
            <a:r>
              <a:rPr lang="en-US" dirty="0" smtClean="0"/>
              <a:t>Change that to a dynamic method:</a:t>
            </a:r>
          </a:p>
          <a:p>
            <a:pPr lvl="1"/>
            <a:r>
              <a:rPr lang="en-US" dirty="0" smtClean="0"/>
              <a:t>Copy and paste over the entire read method with the snippet from the </a:t>
            </a:r>
            <a:r>
              <a:rPr lang="en-US" dirty="0" err="1" smtClean="0"/>
              <a:t>CodeAndPomSnippet’s</a:t>
            </a:r>
            <a:r>
              <a:rPr lang="en-US" dirty="0" smtClean="0"/>
              <a:t> file</a:t>
            </a:r>
          </a:p>
          <a:p>
            <a:pPr lvl="1"/>
            <a:r>
              <a:rPr lang="en-US" dirty="0" smtClean="0"/>
              <a:t>This runs a query against the database depending upon the abbreviated name of a code system</a:t>
            </a:r>
          </a:p>
          <a:p>
            <a:r>
              <a:rPr lang="en-US" dirty="0" smtClean="0"/>
              <a:t>Run the Maven </a:t>
            </a:r>
            <a:r>
              <a:rPr lang="en-US" dirty="0" smtClean="0">
                <a:solidFill>
                  <a:srgbClr val="FF0000"/>
                </a:solidFill>
              </a:rPr>
              <a:t>clean</a:t>
            </a:r>
            <a:r>
              <a:rPr lang="en-US" dirty="0" smtClean="0"/>
              <a:t> and </a:t>
            </a:r>
            <a:r>
              <a:rPr lang="en-US" dirty="0" smtClean="0">
                <a:solidFill>
                  <a:srgbClr val="FF0000"/>
                </a:solidFill>
              </a:rPr>
              <a:t>install</a:t>
            </a:r>
            <a:r>
              <a:rPr lang="en-US" dirty="0" smtClean="0"/>
              <a:t> methods</a:t>
            </a:r>
          </a:p>
        </p:txBody>
      </p:sp>
    </p:spTree>
    <p:extLst>
      <p:ext uri="{BB962C8B-B14F-4D97-AF65-F5344CB8AC3E}">
        <p14:creationId xmlns:p14="http://schemas.microsoft.com/office/powerpoint/2010/main" val="4143247948"/>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p:txBody>
          <a:bodyPr/>
          <a:lstStyle/>
          <a:p>
            <a:pPr marL="0" indent="0">
              <a:buNone/>
            </a:pPr>
            <a:r>
              <a:rPr lang="en-US" dirty="0" smtClean="0"/>
              <a:t>Start the standalone server:</a:t>
            </a:r>
          </a:p>
          <a:p>
            <a:pPr marL="0" indent="0">
              <a:buNone/>
            </a:pPr>
            <a:endParaRPr lang="en-US" dirty="0" smtClean="0"/>
          </a:p>
          <a:p>
            <a:pPr marL="0" indent="0">
              <a:buNone/>
            </a:pPr>
            <a:endParaRPr lang="en-US" dirty="0"/>
          </a:p>
        </p:txBody>
      </p:sp>
      <p:pic>
        <p:nvPicPr>
          <p:cNvPr id="4" name="Picture 3" descr="Screen Shot 2012-11-26 at 1.21.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33" y="2362200"/>
            <a:ext cx="8611829" cy="495300"/>
          </a:xfrm>
          <a:prstGeom prst="rect">
            <a:avLst/>
          </a:prstGeom>
        </p:spPr>
      </p:pic>
      <p:pic>
        <p:nvPicPr>
          <p:cNvPr id="5" name="Picture 4" descr="Screen Shot 2012-11-26 at 12.03.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2971800"/>
            <a:ext cx="2959100" cy="2858133"/>
          </a:xfrm>
          <a:prstGeom prst="rect">
            <a:avLst/>
          </a:prstGeom>
        </p:spPr>
      </p:pic>
    </p:spTree>
    <p:extLst>
      <p:ext uri="{BB962C8B-B14F-4D97-AF65-F5344CB8AC3E}">
        <p14:creationId xmlns:p14="http://schemas.microsoft.com/office/powerpoint/2010/main" val="2952433423"/>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p:txBody>
          <a:bodyPr/>
          <a:lstStyle/>
          <a:p>
            <a:pPr marL="0" indent="0">
              <a:buNone/>
            </a:pPr>
            <a:r>
              <a:rPr lang="en-US" dirty="0" smtClean="0"/>
              <a:t>Click on the Admin Console button on the resulting web page:</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Login using admin/admin.</a:t>
            </a:r>
            <a:endParaRPr lang="en-US" dirty="0"/>
          </a:p>
        </p:txBody>
      </p:sp>
      <p:pic>
        <p:nvPicPr>
          <p:cNvPr id="4" name="Picture 3" descr="Screen Shot 2012-11-26 at 12.04.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5600"/>
            <a:ext cx="9144000" cy="2262433"/>
          </a:xfrm>
          <a:prstGeom prst="rect">
            <a:avLst/>
          </a:prstGeom>
        </p:spPr>
      </p:pic>
    </p:spTree>
    <p:extLst>
      <p:ext uri="{BB962C8B-B14F-4D97-AF65-F5344CB8AC3E}">
        <p14:creationId xmlns:p14="http://schemas.microsoft.com/office/powerpoint/2010/main" val="782828158"/>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Demo: Service Plugin</a:t>
            </a:r>
            <a:br>
              <a:rPr lang="en-US" dirty="0" smtClean="0"/>
            </a:br>
            <a:r>
              <a:rPr lang="en-US" sz="2800" dirty="0" smtClean="0">
                <a:solidFill>
                  <a:srgbClr val="FF0000"/>
                </a:solidFill>
              </a:rPr>
              <a:t>Import Plugin to Framework</a:t>
            </a:r>
            <a:endParaRPr lang="en-US" sz="2800" dirty="0">
              <a:solidFill>
                <a:srgbClr val="FF0000"/>
              </a:solidFill>
            </a:endParaRPr>
          </a:p>
        </p:txBody>
      </p:sp>
      <p:pic>
        <p:nvPicPr>
          <p:cNvPr id="4" name="Content Placeholder 3" descr="Screen Shot 2012-12-07 at 6.24.34 AM.png"/>
          <p:cNvPicPr>
            <a:picLocks noGrp="1" noChangeAspect="1"/>
          </p:cNvPicPr>
          <p:nvPr>
            <p:ph idx="1"/>
          </p:nvPr>
        </p:nvPicPr>
        <p:blipFill>
          <a:blip r:embed="rId3">
            <a:extLst>
              <a:ext uri="{28A0092B-C50C-407E-A947-70E740481C1C}">
                <a14:useLocalDpi xmlns:a14="http://schemas.microsoft.com/office/drawing/2010/main" val="0"/>
              </a:ext>
            </a:extLst>
          </a:blip>
          <a:srcRect t="-157460" b="-157460"/>
          <a:stretch>
            <a:fillRect/>
          </a:stretch>
        </p:blipFill>
        <p:spPr/>
      </p:pic>
      <p:sp>
        <p:nvSpPr>
          <p:cNvPr id="5" name="TextBox 4"/>
          <p:cNvSpPr txBox="1"/>
          <p:nvPr/>
        </p:nvSpPr>
        <p:spPr>
          <a:xfrm>
            <a:off x="762000" y="1447800"/>
            <a:ext cx="6019800" cy="523220"/>
          </a:xfrm>
          <a:prstGeom prst="rect">
            <a:avLst/>
          </a:prstGeom>
          <a:noFill/>
        </p:spPr>
        <p:txBody>
          <a:bodyPr wrap="square" rtlCol="0">
            <a:spAutoFit/>
          </a:bodyPr>
          <a:lstStyle/>
          <a:p>
            <a:r>
              <a:rPr lang="en-US" sz="2800" dirty="0" smtClean="0"/>
              <a:t>Click on install/update</a:t>
            </a:r>
            <a:endParaRPr lang="en-US" sz="2800" dirty="0"/>
          </a:p>
        </p:txBody>
      </p:sp>
      <p:sp>
        <p:nvSpPr>
          <p:cNvPr id="3" name="Rectangle 2"/>
          <p:cNvSpPr/>
          <p:nvPr/>
        </p:nvSpPr>
        <p:spPr>
          <a:xfrm>
            <a:off x="7086600" y="3810000"/>
            <a:ext cx="609600" cy="381000"/>
          </a:xfrm>
          <a:prstGeom prst="rect">
            <a:avLst/>
          </a:prstGeom>
          <a:noFill/>
          <a:ln w="15875">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218893"/>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Demo: Service </a:t>
            </a:r>
            <a:r>
              <a:rPr lang="en-US" dirty="0" smtClean="0"/>
              <a:t>Plugin</a:t>
            </a:r>
            <a:br>
              <a:rPr lang="en-US" dirty="0" smtClean="0"/>
            </a:br>
            <a:r>
              <a:rPr lang="en-US" sz="2800" dirty="0">
                <a:solidFill>
                  <a:srgbClr val="FF0000"/>
                </a:solidFill>
              </a:rPr>
              <a:t>Import Plugin to Framework</a:t>
            </a:r>
            <a:endParaRPr lang="en-US" sz="2800" dirty="0"/>
          </a:p>
        </p:txBody>
      </p:sp>
      <p:sp>
        <p:nvSpPr>
          <p:cNvPr id="3" name="Content Placeholder 2"/>
          <p:cNvSpPr>
            <a:spLocks noGrp="1"/>
          </p:cNvSpPr>
          <p:nvPr>
            <p:ph idx="1"/>
          </p:nvPr>
        </p:nvSpPr>
        <p:spPr>
          <a:xfrm>
            <a:off x="658813" y="1371600"/>
            <a:ext cx="7826375" cy="838200"/>
          </a:xfrm>
        </p:spPr>
        <p:txBody>
          <a:bodyPr/>
          <a:lstStyle/>
          <a:p>
            <a:pPr marL="0" indent="0">
              <a:buNone/>
            </a:pPr>
            <a:r>
              <a:rPr lang="en-US" dirty="0" smtClean="0"/>
              <a:t>Upload the jar</a:t>
            </a:r>
          </a:p>
          <a:p>
            <a:pPr marL="0" indent="0">
              <a:buNone/>
            </a:pPr>
            <a:endParaRPr lang="en-US" dirty="0"/>
          </a:p>
        </p:txBody>
      </p:sp>
      <p:pic>
        <p:nvPicPr>
          <p:cNvPr id="4" name="Picture 3" descr="Screen Shot 2012-11-26 at 12.11.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24100"/>
            <a:ext cx="9144000" cy="2209800"/>
          </a:xfrm>
          <a:prstGeom prst="rect">
            <a:avLst/>
          </a:prstGeom>
        </p:spPr>
      </p:pic>
    </p:spTree>
    <p:extLst>
      <p:ext uri="{BB962C8B-B14F-4D97-AF65-F5344CB8AC3E}">
        <p14:creationId xmlns:p14="http://schemas.microsoft.com/office/powerpoint/2010/main" val="782828158"/>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Demo: Service </a:t>
            </a:r>
            <a:r>
              <a:rPr lang="en-US" dirty="0" smtClean="0"/>
              <a:t>Plugin</a:t>
            </a:r>
            <a:br>
              <a:rPr lang="en-US" dirty="0" smtClean="0"/>
            </a:br>
            <a:r>
              <a:rPr lang="en-US" sz="2800" dirty="0">
                <a:solidFill>
                  <a:srgbClr val="FF0000"/>
                </a:solidFill>
              </a:rPr>
              <a:t>Import Plugin to Framework</a:t>
            </a:r>
            <a:endParaRPr lang="en-US" sz="2800" dirty="0"/>
          </a:p>
        </p:txBody>
      </p:sp>
      <p:pic>
        <p:nvPicPr>
          <p:cNvPr id="5" name="Content Placeholder 4" descr="Screen Shot 2012-11-26 at 12.05.48 PM.png"/>
          <p:cNvPicPr>
            <a:picLocks noGrp="1" noChangeAspect="1"/>
          </p:cNvPicPr>
          <p:nvPr>
            <p:ph idx="1"/>
          </p:nvPr>
        </p:nvPicPr>
        <p:blipFill>
          <a:blip r:embed="rId2">
            <a:extLst>
              <a:ext uri="{28A0092B-C50C-407E-A947-70E740481C1C}">
                <a14:useLocalDpi xmlns:a14="http://schemas.microsoft.com/office/drawing/2010/main" val="0"/>
              </a:ext>
            </a:extLst>
          </a:blip>
          <a:srcRect t="39" b="39"/>
          <a:stretch>
            <a:fillRect/>
          </a:stretch>
        </p:blipFill>
        <p:spPr>
          <a:xfrm>
            <a:off x="1295401" y="2362201"/>
            <a:ext cx="5334000" cy="3271808"/>
          </a:xfrm>
        </p:spPr>
      </p:pic>
    </p:spTree>
    <p:extLst>
      <p:ext uri="{BB962C8B-B14F-4D97-AF65-F5344CB8AC3E}">
        <p14:creationId xmlns:p14="http://schemas.microsoft.com/office/powerpoint/2010/main" val="782828158"/>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Demo: Service </a:t>
            </a:r>
            <a:r>
              <a:rPr lang="en-US" dirty="0" smtClean="0"/>
              <a:t>Plugin</a:t>
            </a:r>
            <a:br>
              <a:rPr lang="en-US" dirty="0" smtClean="0"/>
            </a:br>
            <a:r>
              <a:rPr lang="en-US" sz="2800" dirty="0">
                <a:solidFill>
                  <a:srgbClr val="FF0000"/>
                </a:solidFill>
              </a:rPr>
              <a:t>Import Plugin to Framework</a:t>
            </a:r>
            <a:endParaRPr lang="en-US" sz="2800" dirty="0"/>
          </a:p>
        </p:txBody>
      </p:sp>
      <p:sp>
        <p:nvSpPr>
          <p:cNvPr id="3" name="Content Placeholder 2"/>
          <p:cNvSpPr>
            <a:spLocks noGrp="1"/>
          </p:cNvSpPr>
          <p:nvPr>
            <p:ph idx="1"/>
          </p:nvPr>
        </p:nvSpPr>
        <p:spPr/>
        <p:txBody>
          <a:bodyPr/>
          <a:lstStyle/>
          <a:p>
            <a:pPr marL="0" indent="0">
              <a:buNone/>
            </a:pPr>
            <a:r>
              <a:rPr lang="en-US" dirty="0" smtClean="0"/>
              <a:t>If necessary start the plugin:</a:t>
            </a:r>
          </a:p>
          <a:p>
            <a:pPr marL="0" indent="0">
              <a:buNone/>
            </a:pPr>
            <a:endParaRPr lang="en-US" dirty="0"/>
          </a:p>
        </p:txBody>
      </p:sp>
      <p:pic>
        <p:nvPicPr>
          <p:cNvPr id="4" name="Picture 3" descr="Screen Shot 2012-11-26 at 12.06.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9300"/>
            <a:ext cx="9144000" cy="520700"/>
          </a:xfrm>
          <a:prstGeom prst="rect">
            <a:avLst/>
          </a:prstGeom>
        </p:spPr>
      </p:pic>
      <p:cxnSp>
        <p:nvCxnSpPr>
          <p:cNvPr id="6" name="Straight Arrow Connector 5"/>
          <p:cNvCxnSpPr/>
          <p:nvPr/>
        </p:nvCxnSpPr>
        <p:spPr>
          <a:xfrm>
            <a:off x="8305800" y="2667000"/>
            <a:ext cx="1524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2828158"/>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Demo: Service </a:t>
            </a:r>
            <a:r>
              <a:rPr lang="en-US" dirty="0" smtClean="0"/>
              <a:t>Plugin</a:t>
            </a:r>
            <a:br>
              <a:rPr lang="en-US" dirty="0" smtClean="0"/>
            </a:br>
            <a:r>
              <a:rPr lang="en-US" sz="2800" dirty="0">
                <a:solidFill>
                  <a:srgbClr val="FF0000"/>
                </a:solidFill>
              </a:rPr>
              <a:t>Import Plugin to Framework</a:t>
            </a:r>
            <a:endParaRPr lang="en-US" sz="2800" dirty="0"/>
          </a:p>
        </p:txBody>
      </p:sp>
      <p:sp>
        <p:nvSpPr>
          <p:cNvPr id="3" name="Content Placeholder 2"/>
          <p:cNvSpPr>
            <a:spLocks noGrp="1"/>
          </p:cNvSpPr>
          <p:nvPr>
            <p:ph idx="1"/>
          </p:nvPr>
        </p:nvSpPr>
        <p:spPr/>
        <p:txBody>
          <a:bodyPr/>
          <a:lstStyle/>
          <a:p>
            <a:pPr marL="0" indent="0">
              <a:buNone/>
            </a:pPr>
            <a:r>
              <a:rPr lang="en-US" dirty="0" smtClean="0"/>
              <a:t>Create a REST call in a browser address bar:</a:t>
            </a:r>
          </a:p>
          <a:p>
            <a:pPr marL="0" indent="0">
              <a:buNone/>
            </a:pPr>
            <a:endParaRPr lang="en-US" dirty="0"/>
          </a:p>
          <a:p>
            <a:pPr marL="0" indent="0">
              <a:buNone/>
            </a:pPr>
            <a:endParaRPr lang="en-US" dirty="0" smtClean="0"/>
          </a:p>
          <a:p>
            <a:pPr marL="0" indent="0">
              <a:buNone/>
            </a:pPr>
            <a:endParaRPr lang="en-US" dirty="0"/>
          </a:p>
        </p:txBody>
      </p:sp>
      <p:pic>
        <p:nvPicPr>
          <p:cNvPr id="4" name="Picture 3" descr="Screen Shot 2012-11-26 at 12.23.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400" y="3187700"/>
            <a:ext cx="7061200" cy="469900"/>
          </a:xfrm>
          <a:prstGeom prst="rect">
            <a:avLst/>
          </a:prstGeom>
        </p:spPr>
      </p:pic>
    </p:spTree>
    <p:extLst>
      <p:ext uri="{BB962C8B-B14F-4D97-AF65-F5344CB8AC3E}">
        <p14:creationId xmlns:p14="http://schemas.microsoft.com/office/powerpoint/2010/main" val="53743181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pPr eaLnBrk="1" hangingPunct="1"/>
            <a:r>
              <a:rPr lang="en-US" dirty="0">
                <a:latin typeface="Arial" charset="0"/>
              </a:rPr>
              <a:t>CTS2 in a </a:t>
            </a:r>
            <a:r>
              <a:rPr lang="en-US" dirty="0" smtClean="0">
                <a:latin typeface="Arial" charset="0"/>
              </a:rPr>
              <a:t>nutshell</a:t>
            </a:r>
            <a:br>
              <a:rPr lang="en-US" dirty="0" smtClean="0">
                <a:latin typeface="Arial" charset="0"/>
              </a:rPr>
            </a:br>
            <a:endParaRPr lang="en-US" dirty="0">
              <a:latin typeface="Arial" charset="0"/>
            </a:endParaRPr>
          </a:p>
        </p:txBody>
      </p:sp>
      <p:sp>
        <p:nvSpPr>
          <p:cNvPr id="3" name="Content Placeholder 2"/>
          <p:cNvSpPr>
            <a:spLocks noGrp="1"/>
          </p:cNvSpPr>
          <p:nvPr>
            <p:ph idx="1"/>
          </p:nvPr>
        </p:nvSpPr>
        <p:spPr/>
        <p:txBody>
          <a:bodyPr rtlCol="0">
            <a:noAutofit/>
          </a:bodyPr>
          <a:lstStyle/>
          <a:p>
            <a:pPr marL="0" indent="0" eaLnBrk="1" fontAlgn="auto" hangingPunct="1">
              <a:spcAft>
                <a:spcPts val="0"/>
              </a:spcAft>
              <a:buFont typeface="Arial" pitchFamily="34" charset="0"/>
              <a:buNone/>
              <a:defRPr/>
            </a:pPr>
            <a:r>
              <a:rPr lang="en-US" dirty="0" smtClean="0">
                <a:ea typeface="+mn-ea"/>
                <a:cs typeface="+mn-cs"/>
              </a:rPr>
              <a:t>A set of XML Schemas for:</a:t>
            </a:r>
          </a:p>
          <a:p>
            <a:pPr eaLnBrk="1" fontAlgn="auto" hangingPunct="1">
              <a:spcAft>
                <a:spcPts val="0"/>
              </a:spcAft>
              <a:buFont typeface="Arial" pitchFamily="34" charset="0"/>
              <a:buChar char="•"/>
              <a:defRPr/>
            </a:pPr>
            <a:r>
              <a:rPr lang="en-US" dirty="0" smtClean="0">
                <a:ea typeface="+mn-ea"/>
                <a:cs typeface="+mn-cs"/>
              </a:rPr>
              <a:t>Code Systems, Maps, Value Sets and Concept Domain Bindings</a:t>
            </a:r>
          </a:p>
          <a:p>
            <a:pPr marL="0" indent="0" eaLnBrk="1" fontAlgn="auto" hangingPunct="1">
              <a:spcAft>
                <a:spcPts val="0"/>
              </a:spcAft>
              <a:buFont typeface="Arial" pitchFamily="34" charset="0"/>
              <a:buNone/>
              <a:defRPr/>
            </a:pPr>
            <a:r>
              <a:rPr lang="en-US" dirty="0" smtClean="0">
                <a:ea typeface="+mn-ea"/>
                <a:cs typeface="+mn-cs"/>
              </a:rPr>
              <a:t>A set of URL formation rules for:</a:t>
            </a:r>
          </a:p>
          <a:p>
            <a:pPr eaLnBrk="1" fontAlgn="auto" hangingPunct="1">
              <a:spcAft>
                <a:spcPts val="0"/>
              </a:spcAft>
              <a:buFont typeface="Arial" pitchFamily="34" charset="0"/>
              <a:buChar char="•"/>
              <a:defRPr/>
            </a:pPr>
            <a:r>
              <a:rPr lang="en-US" dirty="0" smtClean="0">
                <a:ea typeface="+mn-ea"/>
                <a:cs typeface="+mn-cs"/>
              </a:rPr>
              <a:t>Reading, Querying, Importing and Updating the XML Documents</a:t>
            </a:r>
          </a:p>
          <a:p>
            <a:pPr marL="0" indent="0" eaLnBrk="1" fontAlgn="auto" hangingPunct="1">
              <a:spcAft>
                <a:spcPts val="0"/>
              </a:spcAft>
              <a:buFont typeface="Arial" pitchFamily="34" charset="0"/>
              <a:buNone/>
              <a:defRPr/>
            </a:pPr>
            <a:r>
              <a:rPr lang="en-US" dirty="0" smtClean="0">
                <a:ea typeface="+mn-ea"/>
                <a:cs typeface="+mn-cs"/>
              </a:rPr>
              <a:t>A set of rules for representing XML in JSON, RDF, Java, Python, …</a:t>
            </a:r>
          </a:p>
        </p:txBody>
      </p:sp>
      <p:sp>
        <p:nvSpPr>
          <p:cNvPr id="6" name="Slide Number Placeholder 5"/>
          <p:cNvSpPr>
            <a:spLocks noGrp="1"/>
          </p:cNvSpPr>
          <p:nvPr>
            <p:ph type="sldNum" sz="quarter" idx="12"/>
          </p:nvPr>
        </p:nvSpPr>
        <p:spPr/>
        <p:txBody>
          <a:bodyPr/>
          <a:lstStyle/>
          <a:p>
            <a:pPr>
              <a:defRPr/>
            </a:pPr>
            <a:fld id="{6C92699E-F6F1-6E4F-AA6D-AF09296F8D2D}" type="slidenum">
              <a:rPr lang="en-US"/>
              <a:pPr>
                <a:defRPr/>
              </a:pPr>
              <a:t>14</a:t>
            </a:fld>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charset="0"/>
              </a:rPr>
              <a:t>Interactive Demo</a:t>
            </a:r>
            <a:br>
              <a:rPr lang="en-US" dirty="0" smtClean="0">
                <a:latin typeface="Arial" charset="0"/>
              </a:rPr>
            </a:br>
            <a:r>
              <a:rPr lang="en-US" sz="2800" dirty="0" smtClean="0">
                <a:solidFill>
                  <a:srgbClr val="FF0000"/>
                </a:solidFill>
                <a:latin typeface="Arial" charset="0"/>
              </a:rPr>
              <a:t>Service Plugin</a:t>
            </a:r>
            <a:endParaRPr lang="en-US" dirty="0"/>
          </a:p>
        </p:txBody>
      </p:sp>
      <p:pic>
        <p:nvPicPr>
          <p:cNvPr id="4" name="Content Placeholder 3" descr="Screen Shot 2012-11-26 at 12.23.46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61" t="-27404" r="-20" b="-74943"/>
          <a:stretch/>
        </p:blipFill>
        <p:spPr>
          <a:xfrm>
            <a:off x="609600" y="1447800"/>
            <a:ext cx="7826375" cy="4800600"/>
          </a:xfrm>
        </p:spPr>
      </p:pic>
      <p:sp>
        <p:nvSpPr>
          <p:cNvPr id="3" name="TextBox 2"/>
          <p:cNvSpPr txBox="1"/>
          <p:nvPr/>
        </p:nvSpPr>
        <p:spPr>
          <a:xfrm>
            <a:off x="609600" y="1371600"/>
            <a:ext cx="2978875" cy="523220"/>
          </a:xfrm>
          <a:prstGeom prst="rect">
            <a:avLst/>
          </a:prstGeom>
          <a:noFill/>
        </p:spPr>
        <p:txBody>
          <a:bodyPr wrap="none" rtlCol="0">
            <a:spAutoFit/>
          </a:bodyPr>
          <a:lstStyle/>
          <a:p>
            <a:r>
              <a:rPr lang="en-US" sz="2800" dirty="0" smtClean="0"/>
              <a:t>Expected Results</a:t>
            </a:r>
            <a:endParaRPr lang="en-US" sz="2800" dirty="0"/>
          </a:p>
        </p:txBody>
      </p:sp>
    </p:spTree>
    <p:extLst>
      <p:ext uri="{BB962C8B-B14F-4D97-AF65-F5344CB8AC3E}">
        <p14:creationId xmlns:p14="http://schemas.microsoft.com/office/powerpoint/2010/main" val="1983619027"/>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a:t>
            </a:r>
            <a:r>
              <a:rPr lang="en-US" sz="2800" dirty="0" smtClean="0">
                <a:solidFill>
                  <a:srgbClr val="FF0000"/>
                </a:solidFill>
                <a:latin typeface="Arial" charset="0"/>
              </a:rPr>
              <a:t>Plugin</a:t>
            </a:r>
            <a:endParaRPr lang="en-US" dirty="0"/>
          </a:p>
        </p:txBody>
      </p:sp>
      <p:sp>
        <p:nvSpPr>
          <p:cNvPr id="3" name="Content Placeholder 2"/>
          <p:cNvSpPr>
            <a:spLocks noGrp="1"/>
          </p:cNvSpPr>
          <p:nvPr>
            <p:ph idx="1"/>
          </p:nvPr>
        </p:nvSpPr>
        <p:spPr/>
        <p:txBody>
          <a:bodyPr/>
          <a:lstStyle/>
          <a:p>
            <a:pPr marL="0" indent="0">
              <a:buNone/>
            </a:pPr>
            <a:r>
              <a:rPr lang="en-US" dirty="0" smtClean="0"/>
              <a:t>What have we learned:</a:t>
            </a:r>
          </a:p>
          <a:p>
            <a:r>
              <a:rPr lang="en-US" dirty="0" smtClean="0"/>
              <a:t>What class needs to be extended to create a plugin class</a:t>
            </a:r>
          </a:p>
          <a:p>
            <a:r>
              <a:rPr lang="en-US" dirty="0" smtClean="0"/>
              <a:t>How to create a mapping from a source to a CTS2 compatible element</a:t>
            </a:r>
          </a:p>
          <a:p>
            <a:r>
              <a:rPr lang="en-US" dirty="0" smtClean="0"/>
              <a:t>How to import third party software into the OSGI bundling system using maven</a:t>
            </a:r>
          </a:p>
          <a:p>
            <a:r>
              <a:rPr lang="en-US" dirty="0" smtClean="0"/>
              <a:t>How to run the CTS2 Development Framework Standalone server and upload a plugin to it</a:t>
            </a:r>
            <a:endParaRPr lang="en-US" dirty="0"/>
          </a:p>
        </p:txBody>
      </p:sp>
    </p:spTree>
    <p:extLst>
      <p:ext uri="{BB962C8B-B14F-4D97-AF65-F5344CB8AC3E}">
        <p14:creationId xmlns:p14="http://schemas.microsoft.com/office/powerpoint/2010/main" val="1022752348"/>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p:txBody>
          <a:bodyPr/>
          <a:lstStyle/>
          <a:p>
            <a:pPr eaLnBrk="1" hangingPunct="1"/>
            <a:r>
              <a:rPr lang="en-US" dirty="0" smtClean="0">
                <a:latin typeface="Arial" charset="0"/>
              </a:rPr>
              <a:t>References</a:t>
            </a:r>
            <a:br>
              <a:rPr lang="en-US" dirty="0" smtClean="0">
                <a:latin typeface="Arial" charset="0"/>
              </a:rPr>
            </a:br>
            <a:endParaRPr lang="en-US" dirty="0">
              <a:latin typeface="Arial" charset="0"/>
            </a:endParaRPr>
          </a:p>
        </p:txBody>
      </p:sp>
      <p:sp>
        <p:nvSpPr>
          <p:cNvPr id="54274" name="Content Placeholder 2"/>
          <p:cNvSpPr>
            <a:spLocks noGrp="1"/>
          </p:cNvSpPr>
          <p:nvPr>
            <p:ph idx="1"/>
          </p:nvPr>
        </p:nvSpPr>
        <p:spPr/>
        <p:txBody>
          <a:bodyPr/>
          <a:lstStyle/>
          <a:p>
            <a:pPr eaLnBrk="1" hangingPunct="1"/>
            <a:r>
              <a:rPr lang="en-US" sz="1600" dirty="0">
                <a:latin typeface="Arial" charset="0"/>
              </a:rPr>
              <a:t>Sample REST calls for Module Specifications:  </a:t>
            </a:r>
            <a:endParaRPr lang="en-US" sz="1600" dirty="0" smtClean="0">
              <a:latin typeface="Arial" charset="0"/>
            </a:endParaRPr>
          </a:p>
          <a:p>
            <a:pPr lvl="1" eaLnBrk="1" hangingPunct="1"/>
            <a:r>
              <a:rPr lang="en-US" sz="1600" dirty="0" smtClean="0">
                <a:latin typeface="Arial" charset="0"/>
                <a:hlinkClick r:id="rId2"/>
              </a:rPr>
              <a:t>http</a:t>
            </a:r>
            <a:r>
              <a:rPr lang="en-US" sz="1600" dirty="0">
                <a:latin typeface="Arial" charset="0"/>
                <a:hlinkClick r:id="rId2"/>
              </a:rPr>
              <a:t>://www.bioontology.org/wiki/index.php/CTS2_BioPortal_wrapper_summary</a:t>
            </a:r>
            <a:endParaRPr lang="en-US" sz="1600" dirty="0">
              <a:latin typeface="Arial" charset="0"/>
            </a:endParaRPr>
          </a:p>
          <a:p>
            <a:pPr eaLnBrk="1" hangingPunct="1"/>
            <a:r>
              <a:rPr lang="en-US" sz="1600" dirty="0">
                <a:latin typeface="Arial" charset="0"/>
              </a:rPr>
              <a:t>Sample REST calls for Module Specifications against an RDF triple store:  </a:t>
            </a:r>
            <a:endParaRPr lang="en-US" sz="1600" dirty="0" smtClean="0">
              <a:latin typeface="Arial" charset="0"/>
            </a:endParaRPr>
          </a:p>
          <a:p>
            <a:pPr lvl="1" eaLnBrk="1" hangingPunct="1"/>
            <a:r>
              <a:rPr lang="en-US" sz="1600" dirty="0" smtClean="0">
                <a:latin typeface="Arial" charset="0"/>
                <a:hlinkClick r:id="rId3"/>
              </a:rPr>
              <a:t>http</a:t>
            </a:r>
            <a:r>
              <a:rPr lang="en-US" sz="1600" dirty="0">
                <a:latin typeface="Arial" charset="0"/>
                <a:hlinkClick r:id="rId3"/>
              </a:rPr>
              <a:t>://www.bioontology.org/wiki/index.php/CTS2_RDF_Plugin</a:t>
            </a:r>
            <a:endParaRPr lang="en-US" sz="1600" dirty="0">
              <a:latin typeface="Arial" charset="0"/>
            </a:endParaRPr>
          </a:p>
          <a:p>
            <a:pPr eaLnBrk="1" hangingPunct="1"/>
            <a:r>
              <a:rPr lang="en-US" sz="1600" dirty="0">
                <a:latin typeface="Arial" charset="0"/>
              </a:rPr>
              <a:t>REST interfaces for CTS2:  </a:t>
            </a:r>
            <a:endParaRPr lang="en-US" sz="1600" dirty="0" smtClean="0">
              <a:latin typeface="Arial" charset="0"/>
            </a:endParaRPr>
          </a:p>
          <a:p>
            <a:pPr lvl="1" eaLnBrk="1" hangingPunct="1"/>
            <a:r>
              <a:rPr lang="en-US" sz="1600" dirty="0" smtClean="0">
                <a:latin typeface="Arial" charset="0"/>
                <a:hlinkClick r:id="rId4"/>
              </a:rPr>
              <a:t>http</a:t>
            </a:r>
            <a:r>
              <a:rPr lang="en-US" sz="1600" dirty="0">
                <a:latin typeface="Arial" charset="0"/>
                <a:hlinkClick r:id="rId4"/>
              </a:rPr>
              <a:t>://informatics.mayo.edu/cts2/index.php/REST</a:t>
            </a:r>
            <a:endParaRPr lang="en-US" sz="1600" dirty="0">
              <a:latin typeface="Arial" charset="0"/>
            </a:endParaRPr>
          </a:p>
          <a:p>
            <a:pPr eaLnBrk="1" hangingPunct="1"/>
            <a:r>
              <a:rPr lang="en-US" sz="1600" dirty="0" smtClean="0">
                <a:latin typeface="Arial" charset="0"/>
              </a:rPr>
              <a:t>Service Plugin resources:</a:t>
            </a:r>
          </a:p>
          <a:p>
            <a:pPr lvl="1" eaLnBrk="1" hangingPunct="1"/>
            <a:r>
              <a:rPr lang="en-US" sz="1600" dirty="0" smtClean="0">
                <a:latin typeface="Arial" charset="0"/>
                <a:hlinkClick r:id="rId5"/>
              </a:rPr>
              <a:t>https</a:t>
            </a:r>
            <a:r>
              <a:rPr lang="en-US" sz="1600" dirty="0">
                <a:latin typeface="Arial" charset="0"/>
                <a:hlinkClick r:id="rId5"/>
              </a:rPr>
              <a:t>://github.com/hsbauer/cts2-example-service/archive/</a:t>
            </a:r>
            <a:r>
              <a:rPr lang="en-US" sz="1600" dirty="0" smtClean="0">
                <a:latin typeface="Arial" charset="0"/>
                <a:hlinkClick r:id="rId5"/>
              </a:rPr>
              <a:t>master.zip</a:t>
            </a:r>
            <a:endParaRPr lang="en-US" sz="1600" dirty="0" smtClean="0">
              <a:latin typeface="Arial" charset="0"/>
            </a:endParaRPr>
          </a:p>
          <a:p>
            <a:pPr lvl="1" eaLnBrk="1" hangingPunct="1"/>
            <a:r>
              <a:rPr lang="en-US" sz="1600" dirty="0">
                <a:latin typeface="Arial" charset="0"/>
                <a:hlinkClick r:id="rId6"/>
              </a:rPr>
              <a:t>http://informatics.mayo.edu/cts2/framework/downloads/cts2framework-</a:t>
            </a:r>
            <a:r>
              <a:rPr lang="en-US" sz="1600" dirty="0" smtClean="0">
                <a:latin typeface="Arial" charset="0"/>
                <a:hlinkClick r:id="rId6"/>
              </a:rPr>
              <a:t>standalone.jar</a:t>
            </a:r>
            <a:endParaRPr lang="en-US" sz="1600" dirty="0" smtClean="0">
              <a:latin typeface="Arial" charset="0"/>
            </a:endParaRPr>
          </a:p>
          <a:p>
            <a:pPr lvl="1" eaLnBrk="1" hangingPunct="1"/>
            <a:r>
              <a:rPr lang="en-US" sz="1600" dirty="0">
                <a:hlinkClick r:id="rId7"/>
              </a:rPr>
              <a:t>http://www.mysql.com/downloads/mysql/5.1.html</a:t>
            </a:r>
            <a:endParaRPr lang="en-US" sz="1600" dirty="0"/>
          </a:p>
          <a:p>
            <a:pPr lvl="1" eaLnBrk="1" hangingPunct="1"/>
            <a:r>
              <a:rPr lang="en-US" sz="1600" dirty="0">
                <a:hlinkClick r:id="rId8"/>
              </a:rPr>
              <a:t>http://maven.apache.org/</a:t>
            </a:r>
            <a:r>
              <a:rPr lang="en-US" sz="1600" dirty="0" smtClean="0">
                <a:hlinkClick r:id="rId8"/>
              </a:rPr>
              <a:t>download.html</a:t>
            </a:r>
            <a:r>
              <a:rPr lang="en-US" sz="1600" dirty="0" smtClean="0"/>
              <a:t> (Maven 2.2.1)</a:t>
            </a:r>
            <a:endParaRPr lang="en-US" sz="1600" dirty="0"/>
          </a:p>
          <a:p>
            <a:pPr lvl="1" eaLnBrk="1" hangingPunct="1"/>
            <a:r>
              <a:rPr lang="en-US" sz="1600" dirty="0">
                <a:hlinkClick r:id="rId9"/>
              </a:rPr>
              <a:t>http://www.eclipse.org/downloads</a:t>
            </a:r>
            <a:r>
              <a:rPr lang="en-US" sz="1600" dirty="0" smtClean="0">
                <a:hlinkClick r:id="rId9"/>
              </a:rPr>
              <a:t>/</a:t>
            </a:r>
            <a:endParaRPr lang="en-US" sz="1600" dirty="0" smtClean="0">
              <a:latin typeface="Arial" charset="0"/>
            </a:endParaRPr>
          </a:p>
          <a:p>
            <a:pPr eaLnBrk="1" hangingPunct="1"/>
            <a:endParaRPr lang="en-US" sz="1600" dirty="0">
              <a:latin typeface="Arial" charset="0"/>
            </a:endParaRPr>
          </a:p>
        </p:txBody>
      </p:sp>
    </p:spTree>
    <p:extLst>
      <p:ext uri="{BB962C8B-B14F-4D97-AF65-F5344CB8AC3E}">
        <p14:creationId xmlns:p14="http://schemas.microsoft.com/office/powerpoint/2010/main" val="462116822"/>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charset="0"/>
              </a:rPr>
              <a:t>References</a:t>
            </a:r>
            <a:br>
              <a:rPr lang="en-US" dirty="0" smtClean="0">
                <a:latin typeface="Arial" charset="0"/>
              </a:rPr>
            </a:br>
            <a:endParaRPr lang="en-US" dirty="0"/>
          </a:p>
        </p:txBody>
      </p:sp>
      <p:sp>
        <p:nvSpPr>
          <p:cNvPr id="3" name="Content Placeholder 2"/>
          <p:cNvSpPr>
            <a:spLocks noGrp="1"/>
          </p:cNvSpPr>
          <p:nvPr>
            <p:ph idx="1"/>
          </p:nvPr>
        </p:nvSpPr>
        <p:spPr/>
        <p:txBody>
          <a:bodyPr/>
          <a:lstStyle/>
          <a:p>
            <a:r>
              <a:rPr lang="en-US" sz="1600" dirty="0" smtClean="0"/>
              <a:t>BioPortal REST Wrapper</a:t>
            </a:r>
          </a:p>
          <a:p>
            <a:pPr lvl="1"/>
            <a:r>
              <a:rPr lang="en-US" sz="1600" dirty="0">
                <a:hlinkClick r:id="rId2"/>
              </a:rPr>
              <a:t>http://informatics.mayo.edu/cts2/rest/</a:t>
            </a:r>
            <a:r>
              <a:rPr lang="en-US" sz="1600" dirty="0" smtClean="0">
                <a:hlinkClick r:id="rId2"/>
              </a:rPr>
              <a:t>valuesets</a:t>
            </a:r>
            <a:endParaRPr lang="en-US" sz="1600" dirty="0" smtClean="0"/>
          </a:p>
          <a:p>
            <a:r>
              <a:rPr lang="en-US" sz="1600" dirty="0" smtClean="0"/>
              <a:t>BioPortal RDF Wrapper</a:t>
            </a:r>
          </a:p>
          <a:p>
            <a:pPr lvl="1"/>
            <a:r>
              <a:rPr lang="en-US" sz="1600" dirty="0">
                <a:hlinkClick r:id="rId3"/>
              </a:rPr>
              <a:t>http://informatics.mayo.edu/cts2/services/bioportal-rdf/</a:t>
            </a:r>
            <a:r>
              <a:rPr lang="en-US" sz="1600" dirty="0" smtClean="0">
                <a:hlinkClick r:id="rId3"/>
              </a:rPr>
              <a:t>valuesets</a:t>
            </a:r>
            <a:endParaRPr lang="en-US" sz="1600" dirty="0" smtClean="0">
              <a:latin typeface="Arial" charset="0"/>
            </a:endParaRPr>
          </a:p>
          <a:p>
            <a:r>
              <a:rPr lang="en-US" sz="1600" dirty="0" smtClean="0">
                <a:latin typeface="Arial" charset="0"/>
              </a:rPr>
              <a:t>BioPortal </a:t>
            </a:r>
            <a:r>
              <a:rPr lang="en-US" sz="1600" dirty="0"/>
              <a:t>SPARQL endpoint</a:t>
            </a:r>
            <a:r>
              <a:rPr lang="en-US" sz="1600" dirty="0" smtClean="0">
                <a:latin typeface="Arial" charset="0"/>
              </a:rPr>
              <a:t>:</a:t>
            </a:r>
          </a:p>
          <a:p>
            <a:pPr lvl="1"/>
            <a:r>
              <a:rPr lang="en-US" sz="1600" dirty="0">
                <a:latin typeface="Arial" charset="0"/>
                <a:hlinkClick r:id="rId4"/>
              </a:rPr>
              <a:t>http://sparql.bioontology.org</a:t>
            </a:r>
            <a:r>
              <a:rPr lang="en-US" sz="1600" dirty="0" smtClean="0">
                <a:latin typeface="Arial" charset="0"/>
                <a:hlinkClick r:id="rId4"/>
              </a:rPr>
              <a:t>/</a:t>
            </a:r>
            <a:endParaRPr lang="en-US" sz="1600" dirty="0" smtClean="0">
              <a:latin typeface="Arial" charset="0"/>
            </a:endParaRPr>
          </a:p>
          <a:p>
            <a:pPr marL="228600" lvl="1" indent="-228600">
              <a:spcBef>
                <a:spcPts val="1500"/>
              </a:spcBef>
              <a:buClr>
                <a:schemeClr val="tx2"/>
              </a:buClr>
            </a:pPr>
            <a:r>
              <a:rPr lang="en-US" sz="1600" dirty="0"/>
              <a:t>MU </a:t>
            </a:r>
            <a:r>
              <a:rPr lang="en-US" sz="1600" dirty="0">
                <a:latin typeface="Arial"/>
                <a:cs typeface="Arial"/>
              </a:rPr>
              <a:t>Quality</a:t>
            </a:r>
            <a:r>
              <a:rPr lang="en-US" sz="1600" dirty="0"/>
              <a:t> Measure Value Set </a:t>
            </a:r>
            <a:r>
              <a:rPr lang="en-US" sz="1600" dirty="0" smtClean="0"/>
              <a:t>Service</a:t>
            </a:r>
          </a:p>
          <a:p>
            <a:pPr lvl="1"/>
            <a:r>
              <a:rPr lang="en-US" sz="1600" dirty="0" smtClean="0">
                <a:latin typeface="Arial" charset="0"/>
                <a:hlinkClick r:id="rId5"/>
              </a:rPr>
              <a:t>https</a:t>
            </a:r>
            <a:r>
              <a:rPr lang="en-US" sz="1600" dirty="0">
                <a:latin typeface="Arial" charset="0"/>
                <a:hlinkClick r:id="rId5"/>
              </a:rPr>
              <a:t>://informatics.mayo.edu/cts2/services/mat/</a:t>
            </a:r>
            <a:r>
              <a:rPr lang="en-US" sz="1600" dirty="0" smtClean="0">
                <a:latin typeface="Arial" charset="0"/>
                <a:hlinkClick r:id="rId5"/>
              </a:rPr>
              <a:t>valuesets</a:t>
            </a:r>
            <a:endParaRPr lang="en-US" sz="1600" dirty="0" smtClean="0">
              <a:latin typeface="Arial" charset="0"/>
            </a:endParaRPr>
          </a:p>
          <a:p>
            <a:r>
              <a:rPr lang="en-US" sz="1600" dirty="0" smtClean="0">
                <a:latin typeface="Arial" charset="0"/>
              </a:rPr>
              <a:t>GUIs that display CTS2 Content:</a:t>
            </a:r>
          </a:p>
          <a:p>
            <a:pPr lvl="1"/>
            <a:r>
              <a:rPr lang="en-US" sz="1600" dirty="0">
                <a:hlinkClick r:id="rId6"/>
              </a:rPr>
              <a:t>https://informatics.mayo.edu/</a:t>
            </a:r>
            <a:r>
              <a:rPr lang="en-US" sz="1600" dirty="0" smtClean="0">
                <a:hlinkClick r:id="rId6"/>
              </a:rPr>
              <a:t>vsmc</a:t>
            </a:r>
            <a:endParaRPr lang="en-US" sz="1600" dirty="0" smtClean="0"/>
          </a:p>
          <a:p>
            <a:pPr lvl="1"/>
            <a:r>
              <a:rPr lang="en-US" sz="1600" dirty="0" smtClean="0">
                <a:latin typeface="Arial" charset="0"/>
                <a:hlinkClick r:id="rId7"/>
              </a:rPr>
              <a:t>http</a:t>
            </a:r>
            <a:r>
              <a:rPr lang="en-US" sz="1600" dirty="0">
                <a:latin typeface="Arial" charset="0"/>
                <a:hlinkClick r:id="rId7"/>
              </a:rPr>
              <a:t>://www.phenotypeportal.org</a:t>
            </a:r>
            <a:r>
              <a:rPr lang="en-US" sz="1600" dirty="0" smtClean="0">
                <a:latin typeface="Arial" charset="0"/>
                <a:hlinkClick r:id="rId7"/>
              </a:rPr>
              <a:t>/</a:t>
            </a:r>
            <a:endParaRPr lang="en-US" sz="1600" dirty="0">
              <a:latin typeface="Arial" charset="0"/>
            </a:endParaRPr>
          </a:p>
          <a:p>
            <a:r>
              <a:rPr lang="en-US" sz="1600" dirty="0" smtClean="0">
                <a:latin typeface="Arial" charset="0"/>
              </a:rPr>
              <a:t>UI Widgets Example:  </a:t>
            </a:r>
          </a:p>
          <a:p>
            <a:pPr lvl="1"/>
            <a:r>
              <a:rPr lang="en-US" sz="1600" dirty="0" smtClean="0">
                <a:hlinkClick r:id="rId8"/>
              </a:rPr>
              <a:t>http://informatics.mayo.edu/cts2widgets/widgets.html</a:t>
            </a:r>
            <a:endParaRPr lang="en-US" sz="1600" dirty="0" smtClean="0"/>
          </a:p>
          <a:p>
            <a:pPr marL="457200" lvl="1" indent="0">
              <a:buNone/>
            </a:pPr>
            <a:endParaRPr lang="en-US" sz="1600" dirty="0" smtClean="0"/>
          </a:p>
          <a:p>
            <a:pPr lvl="1"/>
            <a:endParaRPr lang="en-US" sz="1600" dirty="0"/>
          </a:p>
        </p:txBody>
      </p:sp>
    </p:spTree>
    <p:extLst>
      <p:ext uri="{BB962C8B-B14F-4D97-AF65-F5344CB8AC3E}">
        <p14:creationId xmlns:p14="http://schemas.microsoft.com/office/powerpoint/2010/main" val="2517447661"/>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br>
              <a:rPr lang="en-US" dirty="0" smtClean="0"/>
            </a:br>
            <a:endParaRPr lang="en-US" dirty="0"/>
          </a:p>
        </p:txBody>
      </p:sp>
      <p:sp>
        <p:nvSpPr>
          <p:cNvPr id="3" name="Content Placeholder 2"/>
          <p:cNvSpPr>
            <a:spLocks noGrp="1"/>
          </p:cNvSpPr>
          <p:nvPr>
            <p:ph idx="1"/>
          </p:nvPr>
        </p:nvSpPr>
        <p:spPr/>
        <p:txBody>
          <a:bodyPr/>
          <a:lstStyle/>
          <a:p>
            <a:r>
              <a:rPr lang="en-US" sz="1600" dirty="0"/>
              <a:t>UI Widgets in </a:t>
            </a:r>
            <a:r>
              <a:rPr lang="en-US" sz="1600" dirty="0" err="1"/>
              <a:t>GitHub</a:t>
            </a:r>
            <a:r>
              <a:rPr lang="en-US" sz="1600" dirty="0"/>
              <a:t>:</a:t>
            </a:r>
          </a:p>
          <a:p>
            <a:pPr lvl="1"/>
            <a:r>
              <a:rPr lang="en-US" sz="1600" dirty="0">
                <a:hlinkClick r:id="rId2"/>
              </a:rPr>
              <a:t>https://github.com/cts2/</a:t>
            </a:r>
            <a:endParaRPr lang="en-US" sz="1600" dirty="0"/>
          </a:p>
          <a:p>
            <a:pPr lvl="1"/>
            <a:r>
              <a:rPr lang="en-US" sz="1600" dirty="0">
                <a:hlinkClick r:id="rId3"/>
              </a:rPr>
              <a:t>https://github.com/cts2/cts2autocomplete</a:t>
            </a:r>
            <a:endParaRPr lang="en-US" sz="1600" dirty="0"/>
          </a:p>
          <a:p>
            <a:pPr lvl="1"/>
            <a:r>
              <a:rPr lang="en-US" sz="1600" dirty="0">
                <a:hlinkClick r:id="rId4"/>
              </a:rPr>
              <a:t>https://github.com/cts2/cts2tooltip</a:t>
            </a:r>
            <a:endParaRPr lang="en-US" sz="1600" dirty="0"/>
          </a:p>
          <a:p>
            <a:pPr lvl="1"/>
            <a:r>
              <a:rPr lang="en-US" sz="1600" dirty="0">
                <a:hlinkClick r:id="rId5"/>
              </a:rPr>
              <a:t>https://github.com/cts2/cts2dropdown</a:t>
            </a:r>
            <a:endParaRPr lang="en-US" sz="1600" dirty="0"/>
          </a:p>
          <a:p>
            <a:r>
              <a:rPr lang="en-US" sz="1600" dirty="0" err="1"/>
              <a:t>jQuery</a:t>
            </a:r>
            <a:r>
              <a:rPr lang="en-US" sz="1600" dirty="0"/>
              <a:t> UI Widget Reference:</a:t>
            </a:r>
          </a:p>
          <a:p>
            <a:pPr lvl="1"/>
            <a:r>
              <a:rPr lang="en-US" sz="1600" dirty="0">
                <a:hlinkClick r:id="rId6"/>
              </a:rPr>
              <a:t>http://jqueryui.com</a:t>
            </a:r>
            <a:r>
              <a:rPr lang="en-US" sz="1600" dirty="0" smtClean="0">
                <a:hlinkClick r:id="rId6"/>
              </a:rPr>
              <a:t>/</a:t>
            </a:r>
            <a:endParaRPr lang="en-US" sz="1600" dirty="0" smtClean="0"/>
          </a:p>
          <a:p>
            <a:r>
              <a:rPr lang="en-US" sz="1600" dirty="0" err="1" smtClean="0"/>
              <a:t>JSFiddle</a:t>
            </a:r>
            <a:r>
              <a:rPr lang="en-US" sz="1600" dirty="0" smtClean="0"/>
              <a:t> UI Widgets Lab Exercises:</a:t>
            </a:r>
          </a:p>
          <a:p>
            <a:pPr lvl="1"/>
            <a:r>
              <a:rPr lang="en-US" sz="1600" dirty="0" smtClean="0"/>
              <a:t>Tooltip: </a:t>
            </a:r>
            <a:r>
              <a:rPr lang="en-US" sz="1600" dirty="0" smtClean="0">
                <a:hlinkClick r:id="rId7"/>
              </a:rPr>
              <a:t>http</a:t>
            </a:r>
            <a:r>
              <a:rPr lang="en-US" sz="1600" dirty="0">
                <a:hlinkClick r:id="rId7"/>
              </a:rPr>
              <a:t>://jsfiddle.net/coryendle/n9bWF</a:t>
            </a:r>
            <a:r>
              <a:rPr lang="en-US" sz="1600" dirty="0" smtClean="0">
                <a:hlinkClick r:id="rId7"/>
              </a:rPr>
              <a:t>/</a:t>
            </a:r>
            <a:endParaRPr lang="en-US" sz="1600" dirty="0" smtClean="0"/>
          </a:p>
          <a:p>
            <a:pPr lvl="1"/>
            <a:r>
              <a:rPr lang="en-US" sz="1600" dirty="0"/>
              <a:t>Autocomplete: </a:t>
            </a:r>
            <a:r>
              <a:rPr lang="en-US" sz="1600" dirty="0">
                <a:hlinkClick r:id="rId8"/>
              </a:rPr>
              <a:t>http://jsfiddle.net/coryendle/dKjXs</a:t>
            </a:r>
            <a:r>
              <a:rPr lang="en-US" sz="1600" dirty="0" smtClean="0">
                <a:hlinkClick r:id="rId8"/>
              </a:rPr>
              <a:t>/</a:t>
            </a:r>
            <a:endParaRPr lang="en-US" sz="1600" dirty="0" smtClean="0"/>
          </a:p>
          <a:p>
            <a:pPr lvl="1"/>
            <a:r>
              <a:rPr lang="en-US" sz="1600" dirty="0"/>
              <a:t>Dropdown: </a:t>
            </a:r>
            <a:r>
              <a:rPr lang="en-US" sz="1600" dirty="0">
                <a:hlinkClick r:id="rId9"/>
              </a:rPr>
              <a:t>http://jsfiddle.net/coryendle/bhTaD</a:t>
            </a:r>
            <a:r>
              <a:rPr lang="en-US" sz="1600" dirty="0" smtClean="0">
                <a:hlinkClick r:id="rId9"/>
              </a:rPr>
              <a:t>/</a:t>
            </a:r>
            <a:endParaRPr lang="en-US" sz="1600" dirty="0" smtClean="0"/>
          </a:p>
          <a:p>
            <a:pPr marL="457200" lvl="1" indent="0">
              <a:buNone/>
            </a:pPr>
            <a:endParaRPr lang="en-US" sz="1600" dirty="0" smtClean="0"/>
          </a:p>
          <a:p>
            <a:pPr marL="457200" lvl="1" indent="0">
              <a:buNone/>
            </a:pPr>
            <a:endParaRPr lang="en-US" sz="1600" dirty="0" smtClean="0"/>
          </a:p>
        </p:txBody>
      </p:sp>
    </p:spTree>
    <p:extLst>
      <p:ext uri="{BB962C8B-B14F-4D97-AF65-F5344CB8AC3E}">
        <p14:creationId xmlns:p14="http://schemas.microsoft.com/office/powerpoint/2010/main" val="3778493475"/>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2"/>
          <p:cNvSpPr>
            <a:spLocks noGrp="1"/>
          </p:cNvSpPr>
          <p:nvPr>
            <p:ph type="title"/>
          </p:nvPr>
        </p:nvSpPr>
        <p:spPr/>
        <p:txBody>
          <a:bodyPr/>
          <a:lstStyle/>
          <a:p>
            <a:pPr eaLnBrk="1" hangingPunct="1"/>
            <a:r>
              <a:rPr lang="en-US">
                <a:latin typeface="Arial" charset="0"/>
              </a:rPr>
              <a:t>Questions &amp; Discussion</a:t>
            </a:r>
          </a:p>
        </p:txBody>
      </p:sp>
    </p:spTree>
    <p:extLst>
      <p:ext uri="{BB962C8B-B14F-4D97-AF65-F5344CB8AC3E}">
        <p14:creationId xmlns:p14="http://schemas.microsoft.com/office/powerpoint/2010/main" val="147473573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CTS2 Implementation</a:t>
            </a:r>
            <a:br>
              <a:rPr lang="en-US" dirty="0" smtClean="0"/>
            </a:br>
            <a:r>
              <a:rPr lang="en-US" sz="2800" dirty="0" smtClean="0">
                <a:solidFill>
                  <a:srgbClr val="FF0000"/>
                </a:solidFill>
              </a:rPr>
              <a:t>Planning an Implementation</a:t>
            </a:r>
            <a:endParaRPr lang="en-US" sz="2800" dirty="0">
              <a:solidFill>
                <a:srgbClr val="FF0000"/>
              </a:solidFill>
            </a:endParaRPr>
          </a:p>
        </p:txBody>
      </p:sp>
      <p:sp>
        <p:nvSpPr>
          <p:cNvPr id="7" name="Text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30763425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AU" dirty="0">
                <a:latin typeface="Arial" charset="0"/>
              </a:rPr>
              <a:t>How do I plan an implementation</a:t>
            </a:r>
            <a:r>
              <a:rPr lang="en-AU" dirty="0" smtClean="0">
                <a:latin typeface="Arial" charset="0"/>
              </a:rPr>
              <a:t>?</a:t>
            </a:r>
            <a:br>
              <a:rPr lang="en-AU" dirty="0" smtClean="0">
                <a:latin typeface="Arial" charset="0"/>
              </a:rPr>
            </a:br>
            <a:endParaRPr lang="en-US" dirty="0">
              <a:latin typeface="Arial" charset="0"/>
            </a:endParaRPr>
          </a:p>
        </p:txBody>
      </p:sp>
      <p:sp>
        <p:nvSpPr>
          <p:cNvPr id="3" name="Content Placeholder 2"/>
          <p:cNvSpPr>
            <a:spLocks noGrp="1"/>
          </p:cNvSpPr>
          <p:nvPr>
            <p:ph idx="1"/>
          </p:nvPr>
        </p:nvSpPr>
        <p:spPr/>
        <p:txBody>
          <a:bodyPr/>
          <a:lstStyle/>
          <a:p>
            <a:pPr marL="0" indent="0">
              <a:buFont typeface="Arial" charset="0"/>
              <a:buNone/>
              <a:defRPr/>
            </a:pPr>
            <a:r>
              <a:rPr lang="en-US" dirty="0" smtClean="0"/>
              <a:t>Ask the following questions:</a:t>
            </a:r>
          </a:p>
          <a:p>
            <a:pPr>
              <a:defRPr/>
            </a:pPr>
            <a:r>
              <a:rPr lang="en-US" dirty="0" smtClean="0"/>
              <a:t>Do I need to implement a terminology service of my own?</a:t>
            </a:r>
          </a:p>
          <a:p>
            <a:pPr>
              <a:defRPr/>
            </a:pPr>
            <a:r>
              <a:rPr lang="en-US" dirty="0" smtClean="0"/>
              <a:t>Do I need unique content?</a:t>
            </a:r>
          </a:p>
          <a:p>
            <a:pPr>
              <a:defRPr/>
            </a:pPr>
            <a:r>
              <a:rPr lang="en-US" dirty="0" smtClean="0"/>
              <a:t>Do I need unique services from the content?</a:t>
            </a:r>
          </a:p>
          <a:p>
            <a:pPr>
              <a:defRPr/>
            </a:pPr>
            <a:r>
              <a:rPr lang="en-US" dirty="0" smtClean="0"/>
              <a:t>Can I adequately map the content into the  CTS2 Model or do I need expert help?</a:t>
            </a: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a:xfrm>
            <a:off x="609600" y="0"/>
            <a:ext cx="7827963" cy="1371600"/>
          </a:xfrm>
        </p:spPr>
        <p:txBody>
          <a:bodyPr/>
          <a:lstStyle/>
          <a:p>
            <a:pPr eaLnBrk="1" hangingPunct="1"/>
            <a:r>
              <a:rPr lang="en-AU" dirty="0">
                <a:latin typeface="Arial" charset="0"/>
              </a:rPr>
              <a:t>How do I plan an implementation</a:t>
            </a:r>
            <a:r>
              <a:rPr lang="en-AU" dirty="0" smtClean="0">
                <a:latin typeface="Arial" charset="0"/>
              </a:rPr>
              <a:t>?</a:t>
            </a:r>
            <a:br>
              <a:rPr lang="en-AU" dirty="0" smtClean="0">
                <a:latin typeface="Arial" charset="0"/>
              </a:rPr>
            </a:br>
            <a:r>
              <a:rPr lang="en-US" sz="2800" dirty="0">
                <a:solidFill>
                  <a:srgbClr val="FF0000"/>
                </a:solidFill>
                <a:latin typeface="Arial" charset="0"/>
              </a:rPr>
              <a:t>CTS2 Service</a:t>
            </a:r>
          </a:p>
        </p:txBody>
      </p:sp>
      <p:sp>
        <p:nvSpPr>
          <p:cNvPr id="30722" name="Content Placeholder 7"/>
          <p:cNvSpPr>
            <a:spLocks noGrp="1"/>
          </p:cNvSpPr>
          <p:nvPr>
            <p:ph idx="1"/>
          </p:nvPr>
        </p:nvSpPr>
        <p:spPr/>
        <p:txBody>
          <a:bodyPr/>
          <a:lstStyle/>
          <a:p>
            <a:pPr marL="0" indent="0" eaLnBrk="1" hangingPunct="1">
              <a:buNone/>
              <a:defRPr/>
            </a:pPr>
            <a:r>
              <a:rPr lang="en-US" dirty="0" smtClean="0">
                <a:latin typeface="Arial" charset="0"/>
              </a:rPr>
              <a:t>A </a:t>
            </a:r>
            <a:r>
              <a:rPr lang="en-US" dirty="0">
                <a:latin typeface="Arial" charset="0"/>
              </a:rPr>
              <a:t>persisted Terminology</a:t>
            </a:r>
          </a:p>
          <a:p>
            <a:pPr lvl="1" eaLnBrk="1" hangingPunct="1">
              <a:defRPr/>
            </a:pPr>
            <a:r>
              <a:rPr lang="en-US" dirty="0">
                <a:latin typeface="Arial" charset="0"/>
              </a:rPr>
              <a:t>CTS2 doesn’t specify how this is done</a:t>
            </a:r>
          </a:p>
          <a:p>
            <a:pPr eaLnBrk="1" hangingPunct="1">
              <a:defRPr/>
            </a:pPr>
            <a:r>
              <a:rPr lang="en-US" dirty="0" smtClean="0">
                <a:latin typeface="Arial" charset="0"/>
              </a:rPr>
              <a:t>It may require wrapping </a:t>
            </a:r>
            <a:r>
              <a:rPr lang="en-US" dirty="0">
                <a:latin typeface="Arial" charset="0"/>
              </a:rPr>
              <a:t>an existing terminology service</a:t>
            </a:r>
          </a:p>
          <a:p>
            <a:pPr lvl="1" eaLnBrk="1" hangingPunct="1">
              <a:defRPr/>
            </a:pPr>
            <a:r>
              <a:rPr lang="en-US" dirty="0">
                <a:latin typeface="Arial" charset="0"/>
              </a:rPr>
              <a:t>Providing a mapping and a bridge for legacy technology</a:t>
            </a:r>
          </a:p>
          <a:p>
            <a:pPr eaLnBrk="1" hangingPunct="1">
              <a:defRPr/>
            </a:pPr>
            <a:r>
              <a:rPr lang="en-US" dirty="0" smtClean="0">
                <a:latin typeface="Arial" charset="0"/>
              </a:rPr>
              <a:t>Or creating </a:t>
            </a:r>
            <a:r>
              <a:rPr lang="en-US" dirty="0">
                <a:latin typeface="Arial" charset="0"/>
              </a:rPr>
              <a:t>a direct implementation of CTS2 over a database</a:t>
            </a:r>
          </a:p>
          <a:p>
            <a:pPr lvl="1" eaLnBrk="1" hangingPunct="1">
              <a:defRPr/>
            </a:pPr>
            <a:r>
              <a:rPr lang="en-US" dirty="0">
                <a:latin typeface="Arial" charset="0"/>
              </a:rPr>
              <a:t>Starting from scratch against a (set of) persisted terminologies.</a:t>
            </a: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r>
              <a:rPr lang="en-AU" dirty="0">
                <a:latin typeface="Arial" charset="0"/>
              </a:rPr>
              <a:t>How do I </a:t>
            </a:r>
            <a:r>
              <a:rPr lang="en-AU" dirty="0" smtClean="0">
                <a:latin typeface="Arial" charset="0"/>
              </a:rPr>
              <a:t>plan </a:t>
            </a:r>
            <a:r>
              <a:rPr lang="en-AU" dirty="0">
                <a:latin typeface="Arial" charset="0"/>
              </a:rPr>
              <a:t>an implementation</a:t>
            </a:r>
            <a:r>
              <a:rPr lang="en-AU" dirty="0" smtClean="0">
                <a:latin typeface="Arial" charset="0"/>
              </a:rPr>
              <a:t>?</a:t>
            </a:r>
            <a:br>
              <a:rPr lang="en-AU" dirty="0" smtClean="0">
                <a:latin typeface="Arial" charset="0"/>
              </a:rPr>
            </a:br>
            <a:r>
              <a:rPr lang="en-AU" sz="2800" dirty="0" smtClean="0">
                <a:solidFill>
                  <a:srgbClr val="FF0000"/>
                </a:solidFill>
                <a:latin typeface="Arial" charset="0"/>
              </a:rPr>
              <a:t>Are You </a:t>
            </a:r>
            <a:r>
              <a:rPr lang="en-US" sz="2800" dirty="0" smtClean="0">
                <a:solidFill>
                  <a:srgbClr val="FF0000"/>
                </a:solidFill>
              </a:rPr>
              <a:t>Consuming Terminology Content?</a:t>
            </a:r>
            <a:endParaRPr lang="en-US" sz="2800" dirty="0">
              <a:solidFill>
                <a:srgbClr val="FF0000"/>
              </a:solidFill>
              <a:latin typeface="Arial" charset="0"/>
            </a:endParaRPr>
          </a:p>
        </p:txBody>
      </p:sp>
      <p:sp>
        <p:nvSpPr>
          <p:cNvPr id="3" name="Content Placeholder 2"/>
          <p:cNvSpPr>
            <a:spLocks noGrp="1"/>
          </p:cNvSpPr>
          <p:nvPr>
            <p:ph idx="1"/>
          </p:nvPr>
        </p:nvSpPr>
        <p:spPr/>
        <p:txBody>
          <a:bodyPr/>
          <a:lstStyle/>
          <a:p>
            <a:pPr marL="0" indent="0">
              <a:buNone/>
              <a:defRPr/>
            </a:pPr>
            <a:r>
              <a:rPr lang="en-US" dirty="0" smtClean="0"/>
              <a:t>If so what services do I need from the terminology service:</a:t>
            </a:r>
          </a:p>
          <a:p>
            <a:pPr lvl="1">
              <a:defRPr/>
            </a:pPr>
            <a:r>
              <a:rPr lang="en-US" dirty="0" smtClean="0"/>
              <a:t>Do I want to search for terminology entities?</a:t>
            </a:r>
          </a:p>
          <a:p>
            <a:pPr lvl="1">
              <a:defRPr/>
            </a:pPr>
            <a:r>
              <a:rPr lang="en-US" dirty="0" smtClean="0"/>
              <a:t>Do I need value sets for research forms?</a:t>
            </a:r>
          </a:p>
          <a:p>
            <a:pPr lvl="1">
              <a:defRPr/>
            </a:pPr>
            <a:r>
              <a:rPr lang="en-US" dirty="0" smtClean="0"/>
              <a:t>Do I need to map from one terminology to another?</a:t>
            </a:r>
          </a:p>
          <a:p>
            <a:pPr lvl="1">
              <a:defRPr/>
            </a:pPr>
            <a:r>
              <a:rPr lang="en-US" dirty="0" smtClean="0"/>
              <a:t>Do I need to traverse from a specific term to a more general one.  Or establish term classification siblings? Semantic types?</a:t>
            </a:r>
          </a:p>
          <a:p>
            <a:pPr>
              <a:defRPr/>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dirty="0">
                <a:latin typeface="Arial" charset="0"/>
              </a:rPr>
              <a:t>Ways to </a:t>
            </a:r>
            <a:r>
              <a:rPr lang="en-US" dirty="0" smtClean="0">
                <a:latin typeface="Arial" charset="0"/>
              </a:rPr>
              <a:t>Implement</a:t>
            </a:r>
            <a:br>
              <a:rPr lang="en-US" dirty="0" smtClean="0">
                <a:latin typeface="Arial" charset="0"/>
              </a:rPr>
            </a:br>
            <a:endParaRPr lang="en-US" dirty="0">
              <a:latin typeface="Arial" charset="0"/>
            </a:endParaRPr>
          </a:p>
        </p:txBody>
      </p:sp>
      <p:sp>
        <p:nvSpPr>
          <p:cNvPr id="32770" name="Content Placeholder 2"/>
          <p:cNvSpPr>
            <a:spLocks noGrp="1"/>
          </p:cNvSpPr>
          <p:nvPr>
            <p:ph idx="1"/>
          </p:nvPr>
        </p:nvSpPr>
        <p:spPr/>
        <p:txBody>
          <a:bodyPr/>
          <a:lstStyle/>
          <a:p>
            <a:r>
              <a:rPr lang="en-US" dirty="0">
                <a:latin typeface="Arial" charset="0"/>
              </a:rPr>
              <a:t>Service Implementers </a:t>
            </a:r>
            <a:r>
              <a:rPr lang="en-US" dirty="0" smtClean="0">
                <a:latin typeface="Arial" charset="0"/>
              </a:rPr>
              <a:t>may </a:t>
            </a:r>
            <a:r>
              <a:rPr lang="en-US" dirty="0">
                <a:latin typeface="Arial" charset="0"/>
              </a:rPr>
              <a:t>want to implement a CTS2 </a:t>
            </a:r>
            <a:r>
              <a:rPr lang="en-US" dirty="0" smtClean="0">
                <a:latin typeface="Arial" charset="0"/>
              </a:rPr>
              <a:t>Development Framework (DF) service plugin (This isn’t required.)</a:t>
            </a:r>
            <a:endParaRPr lang="en-US" dirty="0">
              <a:latin typeface="Arial" charset="0"/>
            </a:endParaRPr>
          </a:p>
          <a:p>
            <a:r>
              <a:rPr lang="en-US" dirty="0">
                <a:latin typeface="Arial" charset="0"/>
              </a:rPr>
              <a:t>CTS2 consumers will want to implement a REST/</a:t>
            </a:r>
            <a:r>
              <a:rPr lang="en-US" dirty="0" smtClean="0">
                <a:latin typeface="Arial" charset="0"/>
              </a:rPr>
              <a:t>JSON, REST/XML </a:t>
            </a:r>
            <a:r>
              <a:rPr lang="en-US" dirty="0">
                <a:latin typeface="Arial" charset="0"/>
              </a:rPr>
              <a:t>or SOAP client</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Pre-tutorial House Keeping</a:t>
            </a:r>
            <a:br>
              <a:rPr lang="en-US" dirty="0" smtClean="0"/>
            </a:br>
            <a:endParaRPr lang="en-US" dirty="0"/>
          </a:p>
        </p:txBody>
      </p:sp>
      <p:sp>
        <p:nvSpPr>
          <p:cNvPr id="3" name="Content Placeholder 2"/>
          <p:cNvSpPr>
            <a:spLocks noGrp="1"/>
          </p:cNvSpPr>
          <p:nvPr>
            <p:ph idx="1"/>
          </p:nvPr>
        </p:nvSpPr>
        <p:spPr/>
        <p:txBody>
          <a:bodyPr/>
          <a:lstStyle/>
          <a:p>
            <a:r>
              <a:rPr lang="en-US" dirty="0" smtClean="0"/>
              <a:t>This tutorial is not in a computer lab  </a:t>
            </a:r>
          </a:p>
          <a:p>
            <a:r>
              <a:rPr lang="en-US" dirty="0" smtClean="0"/>
              <a:t>If you wish to follow along with the interactive demos you’ll need a laptop and the tech stack and set up noted in the requirements document</a:t>
            </a:r>
          </a:p>
          <a:p>
            <a:r>
              <a:rPr lang="en-US" dirty="0" smtClean="0"/>
              <a:t>This will need to be done before the tutorial starts if you want to follow along</a:t>
            </a:r>
          </a:p>
          <a:p>
            <a:r>
              <a:rPr lang="en-US" dirty="0" smtClean="0"/>
              <a:t>Instructions are in the requirements document </a:t>
            </a:r>
            <a:r>
              <a:rPr lang="en-US" dirty="0" err="1" smtClean="0"/>
              <a:t>here:</a:t>
            </a:r>
            <a:r>
              <a:rPr lang="en-US" dirty="0" err="1" smtClean="0">
                <a:hlinkClick r:id="rId2"/>
              </a:rPr>
              <a:t>https</a:t>
            </a:r>
            <a:r>
              <a:rPr lang="en-US" dirty="0">
                <a:hlinkClick r:id="rId2"/>
              </a:rPr>
              <a:t>://github.com/hsbauer/cts2-example-service/archive/master.zip</a:t>
            </a:r>
            <a:endParaRPr lang="en-US" dirty="0" smtClean="0"/>
          </a:p>
          <a:p>
            <a:pPr marL="0" indent="0">
              <a:buNone/>
            </a:pPr>
            <a:endParaRPr lang="en-US" dirty="0"/>
          </a:p>
        </p:txBody>
      </p:sp>
    </p:spTree>
    <p:extLst>
      <p:ext uri="{BB962C8B-B14F-4D97-AF65-F5344CB8AC3E}">
        <p14:creationId xmlns:p14="http://schemas.microsoft.com/office/powerpoint/2010/main" val="64047763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r>
              <a:rPr lang="en-US" sz="3600" dirty="0" smtClean="0">
                <a:latin typeface="Arial" charset="0"/>
              </a:rPr>
              <a:t>Tutorial </a:t>
            </a:r>
            <a:r>
              <a:rPr lang="en-US" sz="3600" dirty="0">
                <a:latin typeface="Arial" charset="0"/>
              </a:rPr>
              <a:t>Overview</a:t>
            </a:r>
            <a:br>
              <a:rPr lang="en-US" sz="3600" dirty="0">
                <a:latin typeface="Arial" charset="0"/>
              </a:rPr>
            </a:br>
            <a:r>
              <a:rPr lang="en-US" sz="2800" dirty="0">
                <a:solidFill>
                  <a:srgbClr val="FF0000"/>
                </a:solidFill>
                <a:latin typeface="Arial" charset="0"/>
              </a:rPr>
              <a:t>Where to </a:t>
            </a:r>
            <a:r>
              <a:rPr lang="en-US" sz="2800" dirty="0" smtClean="0">
                <a:solidFill>
                  <a:srgbClr val="FF0000"/>
                </a:solidFill>
                <a:latin typeface="Arial" charset="0"/>
              </a:rPr>
              <a:t>Start</a:t>
            </a:r>
            <a:endParaRPr lang="en-US" sz="2800" dirty="0">
              <a:solidFill>
                <a:srgbClr val="FF0000"/>
              </a:solidFill>
              <a:latin typeface="Arial" charset="0"/>
            </a:endParaRPr>
          </a:p>
        </p:txBody>
      </p:sp>
      <p:sp>
        <p:nvSpPr>
          <p:cNvPr id="3" name="Content Placeholder 2"/>
          <p:cNvSpPr>
            <a:spLocks noGrp="1"/>
          </p:cNvSpPr>
          <p:nvPr>
            <p:ph idx="1"/>
          </p:nvPr>
        </p:nvSpPr>
        <p:spPr/>
        <p:txBody>
          <a:bodyPr/>
          <a:lstStyle/>
          <a:p>
            <a:pPr marL="0" indent="0">
              <a:buNone/>
              <a:defRPr/>
            </a:pPr>
            <a:r>
              <a:rPr lang="en-US" dirty="0" smtClean="0"/>
              <a:t>We’ll choose CTS2 modules that can serve a fairly wide set of use cases:</a:t>
            </a:r>
          </a:p>
          <a:p>
            <a:pPr marL="0" indent="0">
              <a:buNone/>
              <a:defRPr/>
            </a:pPr>
            <a:r>
              <a:rPr lang="en-US" dirty="0" err="1" smtClean="0"/>
              <a:t>CodeSystemCatalogEntry</a:t>
            </a:r>
            <a:r>
              <a:rPr lang="en-US" dirty="0" smtClean="0"/>
              <a:t>, Entity Description, Value Sets</a:t>
            </a:r>
          </a:p>
          <a:p>
            <a:pPr>
              <a:defRPr/>
            </a:pPr>
            <a:r>
              <a:rPr lang="en-US" dirty="0"/>
              <a:t>And use the same model elements to access code system entities</a:t>
            </a:r>
            <a:r>
              <a:rPr lang="en-US" dirty="0" smtClean="0"/>
              <a:t>, value </a:t>
            </a:r>
            <a:r>
              <a:rPr lang="en-US" dirty="0"/>
              <a:t>sets, and versions of code systems</a:t>
            </a:r>
            <a:r>
              <a:rPr lang="en-US" dirty="0" smtClean="0"/>
              <a:t>.</a:t>
            </a:r>
          </a:p>
          <a:p>
            <a:pPr>
              <a:defRPr/>
            </a:pPr>
            <a:r>
              <a:rPr lang="en-US" dirty="0" smtClean="0"/>
              <a:t>Create a service plugin based on the </a:t>
            </a:r>
            <a:r>
              <a:rPr lang="en-US" dirty="0" err="1" smtClean="0"/>
              <a:t>CodeSystemCatalog</a:t>
            </a:r>
            <a:r>
              <a:rPr lang="en-US" dirty="0" smtClean="0"/>
              <a:t> model element</a:t>
            </a:r>
          </a:p>
          <a:p>
            <a:pPr>
              <a:defRPr/>
            </a:pPr>
            <a:r>
              <a:rPr lang="en-US" dirty="0" smtClean="0"/>
              <a:t>Note that these are a small part of the API</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a:t>
            </a:r>
            <a:r>
              <a:rPr lang="en-US" dirty="0" smtClean="0"/>
              <a:t>Client API</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374116739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r>
              <a:rPr lang="en-US" dirty="0" smtClean="0"/>
              <a:t/>
            </a:r>
            <a:br>
              <a:rPr lang="en-US" dirty="0" smtClean="0"/>
            </a:br>
            <a:endParaRPr lang="en-US" dirty="0"/>
          </a:p>
        </p:txBody>
      </p:sp>
      <p:sp>
        <p:nvSpPr>
          <p:cNvPr id="3" name="Content Placeholder 2"/>
          <p:cNvSpPr>
            <a:spLocks noGrp="1"/>
          </p:cNvSpPr>
          <p:nvPr>
            <p:ph idx="1"/>
          </p:nvPr>
        </p:nvSpPr>
        <p:spPr/>
        <p:txBody>
          <a:bodyPr/>
          <a:lstStyle/>
          <a:p>
            <a:pPr marL="0" indent="0">
              <a:buNone/>
            </a:pPr>
            <a:r>
              <a:rPr lang="en-US" dirty="0" smtClean="0"/>
              <a:t>CTS2 is designed on a REST architecture:</a:t>
            </a:r>
          </a:p>
          <a:p>
            <a:r>
              <a:rPr lang="en-US" dirty="0" smtClean="0"/>
              <a:t>This shapes method calls and naming conventions</a:t>
            </a:r>
          </a:p>
          <a:p>
            <a:pPr lvl="1"/>
            <a:r>
              <a:rPr lang="en-US" dirty="0" smtClean="0"/>
              <a:t>A directory is a summary of a group of objects, such as code systems or entities. </a:t>
            </a:r>
          </a:p>
          <a:p>
            <a:pPr lvl="1"/>
            <a:r>
              <a:rPr lang="en-US" dirty="0" smtClean="0"/>
              <a:t>Read services generally are looking for a unique identifier for input</a:t>
            </a:r>
          </a:p>
          <a:p>
            <a:pPr lvl="1"/>
            <a:r>
              <a:rPr lang="en-US" dirty="0" smtClean="0"/>
              <a:t>Query services offer filters on a matching value</a:t>
            </a:r>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386659515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Demo: </a:t>
            </a:r>
            <a:r>
              <a:rPr lang="en-US" dirty="0"/>
              <a:t>CTS2 REST Client API</a:t>
            </a:r>
            <a:r>
              <a:rPr lang="en-US" dirty="0" smtClean="0"/>
              <a:t/>
            </a:r>
            <a:br>
              <a:rPr lang="en-US" dirty="0" smtClean="0"/>
            </a:br>
            <a:endParaRPr lang="en-US" dirty="0"/>
          </a:p>
        </p:txBody>
      </p:sp>
      <p:sp>
        <p:nvSpPr>
          <p:cNvPr id="3" name="Content Placeholder 2"/>
          <p:cNvSpPr>
            <a:spLocks noGrp="1"/>
          </p:cNvSpPr>
          <p:nvPr>
            <p:ph idx="1"/>
          </p:nvPr>
        </p:nvSpPr>
        <p:spPr/>
        <p:txBody>
          <a:bodyPr/>
          <a:lstStyle/>
          <a:p>
            <a:r>
              <a:rPr lang="en-US" dirty="0" smtClean="0"/>
              <a:t>The focus will be on read and query module functions</a:t>
            </a:r>
          </a:p>
          <a:p>
            <a:r>
              <a:rPr lang="en-US" dirty="0" smtClean="0"/>
              <a:t>Entity, code system(s), code system versions and value sets to comprise the examples</a:t>
            </a:r>
          </a:p>
          <a:p>
            <a:r>
              <a:rPr lang="en-US" dirty="0" smtClean="0"/>
              <a:t>REST calls will be to the NCBO Bioportal CTS2 REST wrapper</a:t>
            </a:r>
            <a:endParaRPr lang="en-US" dirty="0"/>
          </a:p>
        </p:txBody>
      </p:sp>
    </p:spTree>
    <p:extLst>
      <p:ext uri="{BB962C8B-B14F-4D97-AF65-F5344CB8AC3E}">
        <p14:creationId xmlns:p14="http://schemas.microsoft.com/office/powerpoint/2010/main" val="407869772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t>
            </a:r>
            <a:r>
              <a:rPr lang="en-US" dirty="0" smtClean="0"/>
              <a:t>API</a:t>
            </a:r>
            <a:br>
              <a:rPr lang="en-US" dirty="0" smtClean="0"/>
            </a:br>
            <a:endParaRPr lang="en-US" dirty="0"/>
          </a:p>
        </p:txBody>
      </p:sp>
      <p:sp>
        <p:nvSpPr>
          <p:cNvPr id="3" name="Content Placeholder 2"/>
          <p:cNvSpPr>
            <a:spLocks noGrp="1"/>
          </p:cNvSpPr>
          <p:nvPr>
            <p:ph idx="1"/>
          </p:nvPr>
        </p:nvSpPr>
        <p:spPr/>
        <p:txBody>
          <a:bodyPr/>
          <a:lstStyle/>
          <a:p>
            <a:pPr marL="0" indent="0">
              <a:buNone/>
            </a:pPr>
            <a:r>
              <a:rPr lang="en-US" dirty="0" smtClean="0"/>
              <a:t>How do we know what systems are at a service?</a:t>
            </a:r>
          </a:p>
          <a:p>
            <a:r>
              <a:rPr lang="en-US" dirty="0" smtClean="0"/>
              <a:t>Start by querying the code systems</a:t>
            </a:r>
          </a:p>
          <a:p>
            <a:r>
              <a:rPr lang="en-US" dirty="0">
                <a:hlinkClick r:id="rId2"/>
              </a:rPr>
              <a:t>http://informatics.mayo.edu/cts2/rest/</a:t>
            </a:r>
            <a:r>
              <a:rPr lang="en-US" dirty="0" smtClean="0">
                <a:hlinkClick r:id="rId2"/>
              </a:rPr>
              <a:t>codesystems</a:t>
            </a:r>
            <a:endParaRPr lang="en-US" dirty="0" smtClean="0"/>
          </a:p>
          <a:p>
            <a:r>
              <a:rPr lang="en-US" dirty="0" smtClean="0"/>
              <a:t>This returns a directory, or list of summaries of the code systems on that service</a:t>
            </a:r>
          </a:p>
        </p:txBody>
      </p:sp>
    </p:spTree>
    <p:extLst>
      <p:ext uri="{BB962C8B-B14F-4D97-AF65-F5344CB8AC3E}">
        <p14:creationId xmlns:p14="http://schemas.microsoft.com/office/powerpoint/2010/main" val="352059512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 Shot 2012-12-26 at 1.02.33 PM.png"/>
          <p:cNvPicPr>
            <a:picLocks noGrp="1" noChangeAspect="1"/>
          </p:cNvPicPr>
          <p:nvPr>
            <p:ph idx="1"/>
          </p:nvPr>
        </p:nvPicPr>
        <p:blipFill>
          <a:blip r:embed="rId2">
            <a:extLst>
              <a:ext uri="{28A0092B-C50C-407E-A947-70E740481C1C}">
                <a14:useLocalDpi xmlns:a14="http://schemas.microsoft.com/office/drawing/2010/main" val="0"/>
              </a:ext>
            </a:extLst>
          </a:blip>
          <a:srcRect l="2972" r="2972"/>
          <a:stretch>
            <a:fillRect/>
          </a:stretch>
        </p:blipFill>
        <p:spPr>
          <a:xfrm>
            <a:off x="685800" y="685800"/>
            <a:ext cx="7826375" cy="4800600"/>
          </a:xfrm>
        </p:spPr>
      </p:pic>
    </p:spTree>
    <p:extLst>
      <p:ext uri="{BB962C8B-B14F-4D97-AF65-F5344CB8AC3E}">
        <p14:creationId xmlns:p14="http://schemas.microsoft.com/office/powerpoint/2010/main" val="75735373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r>
              <a:rPr lang="en-US" dirty="0" smtClean="0"/>
              <a:t/>
            </a:r>
            <a:br>
              <a:rPr lang="en-US" dirty="0" smtClean="0"/>
            </a:br>
            <a:endParaRPr lang="en-US" dirty="0"/>
          </a:p>
        </p:txBody>
      </p:sp>
      <p:sp>
        <p:nvSpPr>
          <p:cNvPr id="3" name="Content Placeholder 2"/>
          <p:cNvSpPr>
            <a:spLocks noGrp="1"/>
          </p:cNvSpPr>
          <p:nvPr>
            <p:ph idx="1"/>
          </p:nvPr>
        </p:nvSpPr>
        <p:spPr>
          <a:xfrm>
            <a:off x="762000" y="1371600"/>
            <a:ext cx="7826375" cy="4800600"/>
          </a:xfrm>
        </p:spPr>
        <p:txBody>
          <a:bodyPr/>
          <a:lstStyle/>
          <a:p>
            <a:pPr marL="0" indent="0">
              <a:buNone/>
            </a:pPr>
            <a:r>
              <a:rPr lang="en-US" dirty="0" smtClean="0"/>
              <a:t>How can we query individual code systems from this service?</a:t>
            </a:r>
          </a:p>
          <a:p>
            <a:r>
              <a:rPr lang="en-US" dirty="0" smtClean="0"/>
              <a:t>Working through </a:t>
            </a:r>
            <a:r>
              <a:rPr lang="en-US" dirty="0" err="1" smtClean="0"/>
              <a:t>CodeSystem</a:t>
            </a:r>
            <a:r>
              <a:rPr lang="en-US" dirty="0" smtClean="0"/>
              <a:t> and </a:t>
            </a:r>
            <a:r>
              <a:rPr lang="en-US" dirty="0" err="1" smtClean="0"/>
              <a:t>CodeSystems</a:t>
            </a:r>
            <a:r>
              <a:rPr lang="en-US" dirty="0" smtClean="0"/>
              <a:t> REST APIs</a:t>
            </a:r>
          </a:p>
          <a:p>
            <a:pPr lvl="1"/>
            <a:r>
              <a:rPr lang="en-US" dirty="0" smtClean="0"/>
              <a:t>By name, ontologyId, or description</a:t>
            </a:r>
          </a:p>
          <a:p>
            <a:pPr lvl="1"/>
            <a:r>
              <a:rPr lang="en-US" dirty="0" smtClean="0"/>
              <a:t>By matching algorithms “contains” or “exact match”</a:t>
            </a:r>
          </a:p>
        </p:txBody>
      </p:sp>
    </p:spTree>
    <p:extLst>
      <p:ext uri="{BB962C8B-B14F-4D97-AF65-F5344CB8AC3E}">
        <p14:creationId xmlns:p14="http://schemas.microsoft.com/office/powerpoint/2010/main" val="194389288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a:t>
            </a:r>
            <a:r>
              <a:rPr lang="en-US" dirty="0" smtClean="0"/>
              <a:t>API</a:t>
            </a:r>
            <a:br>
              <a:rPr lang="en-US" dirty="0" smtClean="0"/>
            </a:br>
            <a:endParaRPr lang="en-US" dirty="0"/>
          </a:p>
        </p:txBody>
      </p:sp>
      <p:pic>
        <p:nvPicPr>
          <p:cNvPr id="4" name="Content Placeholder 3" descr="Screen Shot 2012-11-27 at 1.09.47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t="-52352" b="-52352"/>
          <a:stretch/>
        </p:blipFill>
        <p:spPr>
          <a:xfrm>
            <a:off x="127001" y="1371600"/>
            <a:ext cx="8828088" cy="4559300"/>
          </a:xfrm>
        </p:spPr>
      </p:pic>
      <p:sp>
        <p:nvSpPr>
          <p:cNvPr id="5" name="TextBox 4"/>
          <p:cNvSpPr txBox="1"/>
          <p:nvPr/>
        </p:nvSpPr>
        <p:spPr>
          <a:xfrm>
            <a:off x="685800" y="1524000"/>
            <a:ext cx="8347257" cy="523220"/>
          </a:xfrm>
          <a:prstGeom prst="rect">
            <a:avLst/>
          </a:prstGeom>
          <a:noFill/>
        </p:spPr>
        <p:txBody>
          <a:bodyPr wrap="none" rtlCol="0">
            <a:spAutoFit/>
          </a:bodyPr>
          <a:lstStyle/>
          <a:p>
            <a:r>
              <a:rPr lang="en-US" sz="2800" dirty="0" smtClean="0"/>
              <a:t>Searchable fields in the CodeSystemDirectoryEntry</a:t>
            </a:r>
            <a:endParaRPr lang="en-US" sz="2800" dirty="0"/>
          </a:p>
        </p:txBody>
      </p:sp>
      <p:sp>
        <p:nvSpPr>
          <p:cNvPr id="6" name="Rectangle 5"/>
          <p:cNvSpPr/>
          <p:nvPr/>
        </p:nvSpPr>
        <p:spPr>
          <a:xfrm>
            <a:off x="3962400" y="2514600"/>
            <a:ext cx="838200" cy="228600"/>
          </a:xfrm>
          <a:prstGeom prst="rect">
            <a:avLst/>
          </a:prstGeom>
          <a:noFill/>
          <a:ln w="19050">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257800" y="2514600"/>
            <a:ext cx="457200" cy="228600"/>
          </a:xfrm>
          <a:prstGeom prst="rect">
            <a:avLst/>
          </a:prstGeom>
          <a:noFill/>
          <a:ln w="19050">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762000" y="2667000"/>
            <a:ext cx="990600" cy="228600"/>
          </a:xfrm>
          <a:prstGeom prst="rect">
            <a:avLst/>
          </a:prstGeom>
          <a:noFill/>
          <a:ln w="19050">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974848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r>
              <a:rPr lang="en-US" dirty="0" smtClean="0"/>
              <a:t/>
            </a:r>
            <a:br>
              <a:rPr lang="en-US" dirty="0" smtClean="0"/>
            </a:br>
            <a:endParaRPr lang="en-US" dirty="0"/>
          </a:p>
        </p:txBody>
      </p:sp>
      <p:sp>
        <p:nvSpPr>
          <p:cNvPr id="3" name="Content Placeholder 2"/>
          <p:cNvSpPr>
            <a:spLocks noGrp="1"/>
          </p:cNvSpPr>
          <p:nvPr>
            <p:ph idx="1"/>
          </p:nvPr>
        </p:nvSpPr>
        <p:spPr/>
        <p:txBody>
          <a:bodyPr/>
          <a:lstStyle/>
          <a:p>
            <a:pPr marL="0" indent="0">
              <a:buNone/>
            </a:pPr>
            <a:r>
              <a:rPr lang="en-US" dirty="0" smtClean="0"/>
              <a:t>Working through codesystems, </a:t>
            </a:r>
            <a:r>
              <a:rPr lang="en-US" dirty="0"/>
              <a:t>n</a:t>
            </a:r>
            <a:r>
              <a:rPr lang="en-US" dirty="0" smtClean="0"/>
              <a:t>ame </a:t>
            </a:r>
            <a:r>
              <a:rPr lang="en-US" dirty="0"/>
              <a:t>is </a:t>
            </a:r>
            <a:r>
              <a:rPr lang="en-US" dirty="0" smtClean="0"/>
              <a:t>matched against </a:t>
            </a:r>
            <a:r>
              <a:rPr lang="en-US" dirty="0"/>
              <a:t>the </a:t>
            </a:r>
            <a:r>
              <a:rPr lang="en-US" dirty="0" smtClean="0"/>
              <a:t>abbreviated ontology designation in query of the code system.  </a:t>
            </a:r>
          </a:p>
          <a:p>
            <a:pPr marL="0" indent="0">
              <a:buNone/>
            </a:pPr>
            <a:r>
              <a:rPr lang="en-US" dirty="0" smtClean="0"/>
              <a:t>Example</a:t>
            </a:r>
            <a:r>
              <a:rPr lang="en-US" dirty="0"/>
              <a:t>: MedDRA is MDR.  </a:t>
            </a:r>
          </a:p>
          <a:p>
            <a:pPr lvl="1"/>
            <a:r>
              <a:rPr lang="en-US" dirty="0">
                <a:hlinkClick r:id="rId3"/>
              </a:rPr>
              <a:t>http://informatics.mayo.edu/cts2/rest/codesystems?matchvalue=MDR&amp;filtercomponent=</a:t>
            </a:r>
            <a:r>
              <a:rPr lang="en-US" dirty="0" smtClean="0">
                <a:hlinkClick r:id="rId3"/>
              </a:rPr>
              <a:t>resourceName</a:t>
            </a:r>
            <a:endParaRPr lang="en-US" dirty="0" smtClean="0"/>
          </a:p>
          <a:p>
            <a:pPr lvl="1"/>
            <a:r>
              <a:rPr lang="en-US" dirty="0" smtClean="0"/>
              <a:t>Where matchvalue is the text to match and resourceName is the name field to match</a:t>
            </a:r>
          </a:p>
        </p:txBody>
      </p:sp>
    </p:spTree>
    <p:extLst>
      <p:ext uri="{BB962C8B-B14F-4D97-AF65-F5344CB8AC3E}">
        <p14:creationId xmlns:p14="http://schemas.microsoft.com/office/powerpoint/2010/main" val="369675319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2-21 at 3.39.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0100"/>
            <a:ext cx="9144000" cy="5257310"/>
          </a:xfrm>
          <a:prstGeom prst="rect">
            <a:avLst/>
          </a:prstGeom>
        </p:spPr>
      </p:pic>
    </p:spTree>
    <p:extLst>
      <p:ext uri="{BB962C8B-B14F-4D97-AF65-F5344CB8AC3E}">
        <p14:creationId xmlns:p14="http://schemas.microsoft.com/office/powerpoint/2010/main" val="182753238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US" sz="3600" dirty="0">
                <a:latin typeface="Arial" charset="0"/>
              </a:rPr>
              <a:t>Who is this Tutorial for</a:t>
            </a:r>
            <a:r>
              <a:rPr lang="en-US" sz="3600" dirty="0" smtClean="0">
                <a:latin typeface="Arial" charset="0"/>
              </a:rPr>
              <a:t>?</a:t>
            </a:r>
            <a:br>
              <a:rPr lang="en-US" sz="3600" dirty="0" smtClean="0">
                <a:latin typeface="Arial" charset="0"/>
              </a:rPr>
            </a:br>
            <a:endParaRPr lang="en-US" sz="3600" dirty="0">
              <a:latin typeface="Arial" charset="0"/>
            </a:endParaRPr>
          </a:p>
        </p:txBody>
      </p:sp>
      <p:sp>
        <p:nvSpPr>
          <p:cNvPr id="19458" name="Content Placeholder 2"/>
          <p:cNvSpPr>
            <a:spLocks noGrp="1"/>
          </p:cNvSpPr>
          <p:nvPr>
            <p:ph idx="1"/>
          </p:nvPr>
        </p:nvSpPr>
        <p:spPr/>
        <p:txBody>
          <a:bodyPr/>
          <a:lstStyle/>
          <a:p>
            <a:pPr eaLnBrk="1" hangingPunct="1"/>
            <a:r>
              <a:rPr lang="en-AU" dirty="0">
                <a:latin typeface="Arial" charset="0"/>
              </a:rPr>
              <a:t>Software developers, technical programmers, Information architects, health informaticists, technical analysts</a:t>
            </a:r>
            <a:r>
              <a:rPr lang="en-US" dirty="0">
                <a:latin typeface="Arial" charset="0"/>
              </a:rPr>
              <a:t> </a:t>
            </a:r>
          </a:p>
          <a:p>
            <a:pPr eaLnBrk="1" hangingPunct="1"/>
            <a:r>
              <a:rPr lang="en-AU" dirty="0">
                <a:latin typeface="Arial" charset="0"/>
              </a:rPr>
              <a:t>Should </a:t>
            </a:r>
            <a:r>
              <a:rPr lang="en-AU" dirty="0" smtClean="0">
                <a:latin typeface="Arial" charset="0"/>
              </a:rPr>
              <a:t>know how </a:t>
            </a:r>
            <a:r>
              <a:rPr lang="en-AU" dirty="0">
                <a:latin typeface="Arial" charset="0"/>
              </a:rPr>
              <a:t>to implement the CTS2 technical framework specification at the end of this </a:t>
            </a:r>
            <a:r>
              <a:rPr lang="en-AU" dirty="0" smtClean="0">
                <a:latin typeface="Arial" charset="0"/>
              </a:rPr>
              <a:t>tutorial</a:t>
            </a:r>
            <a:endParaRPr lang="en-AU" dirty="0">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r>
              <a:rPr lang="en-US" dirty="0" smtClean="0"/>
              <a:t/>
            </a:r>
            <a:br>
              <a:rPr lang="en-US" dirty="0" smtClean="0"/>
            </a:br>
            <a:endParaRPr lang="en-US" dirty="0"/>
          </a:p>
        </p:txBody>
      </p:sp>
      <p:sp>
        <p:nvSpPr>
          <p:cNvPr id="3" name="Content Placeholder 2"/>
          <p:cNvSpPr>
            <a:spLocks noGrp="1"/>
          </p:cNvSpPr>
          <p:nvPr>
            <p:ph idx="1"/>
          </p:nvPr>
        </p:nvSpPr>
        <p:spPr/>
        <p:txBody>
          <a:bodyPr/>
          <a:lstStyle/>
          <a:p>
            <a:pPr marL="0" indent="0">
              <a:buNone/>
            </a:pPr>
            <a:r>
              <a:rPr lang="en-US" dirty="0" smtClean="0"/>
              <a:t>Using the codesystems API, the other “</a:t>
            </a:r>
            <a:r>
              <a:rPr lang="en-US" dirty="0" err="1" smtClean="0"/>
              <a:t>filtercomponents</a:t>
            </a:r>
            <a:r>
              <a:rPr lang="en-US" dirty="0" smtClean="0"/>
              <a:t>” we can match are:</a:t>
            </a:r>
          </a:p>
          <a:p>
            <a:r>
              <a:rPr lang="en-US" dirty="0" smtClean="0"/>
              <a:t>resourceSynopsis: a description of the resource</a:t>
            </a:r>
          </a:p>
          <a:p>
            <a:r>
              <a:rPr lang="en-US" dirty="0" smtClean="0"/>
              <a:t>resourceName: the abbreviation of the code system</a:t>
            </a:r>
          </a:p>
          <a:p>
            <a:r>
              <a:rPr lang="en-US" dirty="0" smtClean="0"/>
              <a:t>about: the URI of the code system</a:t>
            </a:r>
          </a:p>
          <a:p>
            <a:r>
              <a:rPr lang="en-US" dirty="0" smtClean="0"/>
              <a:t>keyword: contents of the keyword tag</a:t>
            </a:r>
          </a:p>
          <a:p>
            <a:r>
              <a:rPr lang="en-US" dirty="0" smtClean="0"/>
              <a:t>ontologyId: unique ID of the ontology in the service</a:t>
            </a:r>
          </a:p>
        </p:txBody>
      </p:sp>
    </p:spTree>
    <p:extLst>
      <p:ext uri="{BB962C8B-B14F-4D97-AF65-F5344CB8AC3E}">
        <p14:creationId xmlns:p14="http://schemas.microsoft.com/office/powerpoint/2010/main" val="411389429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r>
              <a:rPr lang="en-US" dirty="0" smtClean="0"/>
              <a:t/>
            </a:r>
            <a:br>
              <a:rPr lang="en-US" dirty="0" smtClean="0"/>
            </a:br>
            <a:endParaRPr lang="en-US" dirty="0"/>
          </a:p>
        </p:txBody>
      </p:sp>
      <p:sp>
        <p:nvSpPr>
          <p:cNvPr id="3" name="Content Placeholder 2"/>
          <p:cNvSpPr>
            <a:spLocks noGrp="1"/>
          </p:cNvSpPr>
          <p:nvPr>
            <p:ph idx="1"/>
          </p:nvPr>
        </p:nvSpPr>
        <p:spPr/>
        <p:txBody>
          <a:bodyPr/>
          <a:lstStyle/>
          <a:p>
            <a:pPr marL="0" indent="0">
              <a:buNone/>
            </a:pPr>
            <a:r>
              <a:rPr lang="en-US" dirty="0" smtClean="0"/>
              <a:t>Direct read calls to the code system API require a a similar knowledge of the abbreviated name of the code system:</a:t>
            </a:r>
          </a:p>
          <a:p>
            <a:r>
              <a:rPr lang="en-US" dirty="0">
                <a:hlinkClick r:id="rId2"/>
              </a:rPr>
              <a:t>http://informatics.mayo.edu/cts2/rest/codesystem</a:t>
            </a:r>
            <a:r>
              <a:rPr lang="en-US" dirty="0" smtClean="0">
                <a:hlinkClick r:id="rId2"/>
              </a:rPr>
              <a:t>/VANDF</a:t>
            </a:r>
            <a:endParaRPr lang="en-US" dirty="0" smtClean="0"/>
          </a:p>
          <a:p>
            <a:r>
              <a:rPr lang="en-US" dirty="0" smtClean="0"/>
              <a:t>You can get this information by first making a call to the codesystems and returning a directory of </a:t>
            </a:r>
            <a:r>
              <a:rPr lang="en-US" dirty="0" err="1" smtClean="0"/>
              <a:t>codesystems</a:t>
            </a:r>
            <a:endParaRPr lang="en-US" dirty="0"/>
          </a:p>
        </p:txBody>
      </p:sp>
    </p:spTree>
    <p:extLst>
      <p:ext uri="{BB962C8B-B14F-4D97-AF65-F5344CB8AC3E}">
        <p14:creationId xmlns:p14="http://schemas.microsoft.com/office/powerpoint/2010/main" val="40779820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2-12-21 at 3.44.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0100"/>
            <a:ext cx="9144000" cy="5243209"/>
          </a:xfrm>
          <a:prstGeom prst="rect">
            <a:avLst/>
          </a:prstGeom>
        </p:spPr>
      </p:pic>
    </p:spTree>
    <p:extLst>
      <p:ext uri="{BB962C8B-B14F-4D97-AF65-F5344CB8AC3E}">
        <p14:creationId xmlns:p14="http://schemas.microsoft.com/office/powerpoint/2010/main" val="192794187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r>
              <a:rPr lang="en-US" dirty="0" smtClean="0"/>
              <a:t/>
            </a:r>
            <a:br>
              <a:rPr lang="en-US" dirty="0" smtClean="0"/>
            </a:br>
            <a:endParaRPr lang="en-US" dirty="0"/>
          </a:p>
        </p:txBody>
      </p:sp>
      <p:sp>
        <p:nvSpPr>
          <p:cNvPr id="3" name="Content Placeholder 2"/>
          <p:cNvSpPr>
            <a:spLocks noGrp="1"/>
          </p:cNvSpPr>
          <p:nvPr>
            <p:ph idx="1"/>
          </p:nvPr>
        </p:nvSpPr>
        <p:spPr/>
        <p:txBody>
          <a:bodyPr/>
          <a:lstStyle/>
          <a:p>
            <a:pPr marL="0" indent="0">
              <a:buNone/>
            </a:pPr>
            <a:r>
              <a:rPr lang="en-US" dirty="0" smtClean="0"/>
              <a:t>A </a:t>
            </a:r>
            <a:r>
              <a:rPr lang="en-US" dirty="0" err="1"/>
              <a:t>c</a:t>
            </a:r>
            <a:r>
              <a:rPr lang="en-US" dirty="0" err="1" smtClean="0"/>
              <a:t>odesystemversions</a:t>
            </a:r>
            <a:r>
              <a:rPr lang="en-US" dirty="0" smtClean="0"/>
              <a:t> query has a similar query interface for getting all the versions on a given service</a:t>
            </a:r>
          </a:p>
          <a:p>
            <a:r>
              <a:rPr lang="en-US" dirty="0">
                <a:hlinkClick r:id="rId2"/>
              </a:rPr>
              <a:t>http:/</a:t>
            </a:r>
            <a:r>
              <a:rPr lang="en-US" dirty="0" smtClean="0">
                <a:hlinkClick r:id="rId2"/>
              </a:rPr>
              <a:t>/server root/codesystemversions</a:t>
            </a:r>
            <a:endParaRPr lang="en-US" dirty="0" smtClean="0"/>
          </a:p>
          <a:p>
            <a:pPr marL="0" indent="0">
              <a:buNone/>
            </a:pPr>
            <a:r>
              <a:rPr lang="en-US" dirty="0" smtClean="0"/>
              <a:t>A more likely use case might be to get all versions of a given code system:</a:t>
            </a:r>
          </a:p>
          <a:p>
            <a:r>
              <a:rPr lang="en-US" dirty="0">
                <a:hlinkClick r:id="rId3"/>
              </a:rPr>
              <a:t>http://informatics.mayo.edu/cts2/rest/codesystem/LNC/</a:t>
            </a:r>
            <a:r>
              <a:rPr lang="en-US" dirty="0" smtClean="0">
                <a:hlinkClick r:id="rId3"/>
              </a:rPr>
              <a:t>versions</a:t>
            </a:r>
            <a:endParaRPr lang="en-US" dirty="0" smtClean="0"/>
          </a:p>
          <a:p>
            <a:pPr marL="0" indent="0">
              <a:buNone/>
            </a:pPr>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127450013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2-12-21 at 3.46.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7400"/>
            <a:ext cx="9144000" cy="5258530"/>
          </a:xfrm>
          <a:prstGeom prst="rect">
            <a:avLst/>
          </a:prstGeom>
        </p:spPr>
      </p:pic>
    </p:spTree>
    <p:extLst>
      <p:ext uri="{BB962C8B-B14F-4D97-AF65-F5344CB8AC3E}">
        <p14:creationId xmlns:p14="http://schemas.microsoft.com/office/powerpoint/2010/main" val="265618574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r>
              <a:rPr lang="en-US" dirty="0" smtClean="0"/>
              <a:t/>
            </a:r>
            <a:br>
              <a:rPr lang="en-US" dirty="0" smtClean="0"/>
            </a:br>
            <a:endParaRPr lang="en-US" dirty="0"/>
          </a:p>
        </p:txBody>
      </p:sp>
      <p:sp>
        <p:nvSpPr>
          <p:cNvPr id="3" name="Content Placeholder 2"/>
          <p:cNvSpPr>
            <a:spLocks noGrp="1"/>
          </p:cNvSpPr>
          <p:nvPr>
            <p:ph idx="1"/>
          </p:nvPr>
        </p:nvSpPr>
        <p:spPr/>
        <p:txBody>
          <a:bodyPr/>
          <a:lstStyle/>
          <a:p>
            <a:r>
              <a:rPr lang="en-US" dirty="0" err="1" smtClean="0"/>
              <a:t>Matchvalues</a:t>
            </a:r>
            <a:r>
              <a:rPr lang="en-US" dirty="0" smtClean="0"/>
              <a:t> options for </a:t>
            </a:r>
            <a:r>
              <a:rPr lang="en-US" dirty="0" err="1" smtClean="0"/>
              <a:t>codesystemversions</a:t>
            </a:r>
            <a:r>
              <a:rPr lang="en-US" dirty="0" smtClean="0"/>
              <a:t> include resourceName, about and </a:t>
            </a:r>
            <a:r>
              <a:rPr lang="en-US" dirty="0" err="1" smtClean="0"/>
              <a:t>resourceSynopsis</a:t>
            </a:r>
            <a:endParaRPr lang="en-US" dirty="0" smtClean="0"/>
          </a:p>
          <a:p>
            <a:r>
              <a:rPr lang="en-US" dirty="0" smtClean="0"/>
              <a:t>Perhaps more useful is to get the versions of a given code system as above, then use the href of the version designation to return the desired </a:t>
            </a:r>
            <a:r>
              <a:rPr lang="en-US" dirty="0" err="1" smtClean="0"/>
              <a:t>version</a:t>
            </a:r>
            <a:r>
              <a:rPr lang="en-US" dirty="0" err="1" smtClean="0">
                <a:hlinkClick r:id="rId2"/>
              </a:rPr>
              <a:t>http</a:t>
            </a:r>
            <a:r>
              <a:rPr lang="en-US" dirty="0">
                <a:hlinkClick r:id="rId2"/>
              </a:rPr>
              <a:t>://informatics.mayo.edu/cts2/rest/codesystem/LNC/version/</a:t>
            </a:r>
            <a:r>
              <a:rPr lang="en-US" dirty="0" smtClean="0">
                <a:hlinkClick r:id="rId2"/>
              </a:rPr>
              <a:t>232</a:t>
            </a:r>
            <a:endParaRPr lang="en-US" dirty="0" smtClean="0"/>
          </a:p>
          <a:p>
            <a:r>
              <a:rPr lang="en-US" dirty="0" smtClean="0"/>
              <a:t>This also happens to be the syntax for the code system version read function</a:t>
            </a:r>
            <a:endParaRPr lang="en-US" dirty="0"/>
          </a:p>
        </p:txBody>
      </p:sp>
    </p:spTree>
    <p:extLst>
      <p:ext uri="{BB962C8B-B14F-4D97-AF65-F5344CB8AC3E}">
        <p14:creationId xmlns:p14="http://schemas.microsoft.com/office/powerpoint/2010/main" val="82260975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2-12-21 at 3.52.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7400"/>
            <a:ext cx="9144000" cy="5269755"/>
          </a:xfrm>
          <a:prstGeom prst="rect">
            <a:avLst/>
          </a:prstGeom>
        </p:spPr>
      </p:pic>
    </p:spTree>
    <p:extLst>
      <p:ext uri="{BB962C8B-B14F-4D97-AF65-F5344CB8AC3E}">
        <p14:creationId xmlns:p14="http://schemas.microsoft.com/office/powerpoint/2010/main" val="310737963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r>
              <a:rPr lang="en-US" dirty="0" smtClean="0"/>
              <a:t/>
            </a:r>
            <a:br>
              <a:rPr lang="en-US" dirty="0" smtClean="0"/>
            </a:br>
            <a:endParaRPr lang="en-US" dirty="0"/>
          </a:p>
        </p:txBody>
      </p:sp>
      <p:sp>
        <p:nvSpPr>
          <p:cNvPr id="3" name="Content Placeholder 2"/>
          <p:cNvSpPr>
            <a:spLocks noGrp="1"/>
          </p:cNvSpPr>
          <p:nvPr>
            <p:ph idx="1"/>
          </p:nvPr>
        </p:nvSpPr>
        <p:spPr/>
        <p:txBody>
          <a:bodyPr/>
          <a:lstStyle/>
          <a:p>
            <a:pPr marL="0" indent="0">
              <a:buNone/>
            </a:pPr>
            <a:r>
              <a:rPr lang="en-US" dirty="0" smtClean="0"/>
              <a:t>Most users may simply either want to get an entity (a concept) by text match from a vocabulary service.</a:t>
            </a:r>
          </a:p>
          <a:p>
            <a:r>
              <a:rPr lang="en-US" dirty="0">
                <a:hlinkClick r:id="rId2"/>
              </a:rPr>
              <a:t>http://informatics.mayo.edu/cts2/rest/entities?matchvalue=</a:t>
            </a:r>
            <a:r>
              <a:rPr lang="en-US" dirty="0" smtClean="0">
                <a:hlinkClick r:id="rId2"/>
              </a:rPr>
              <a:t>swelling</a:t>
            </a:r>
            <a:endParaRPr lang="en-US" dirty="0" smtClean="0"/>
          </a:p>
          <a:p>
            <a:pPr marL="0" indent="0">
              <a:buNone/>
            </a:pPr>
            <a:r>
              <a:rPr lang="en-US" dirty="0" smtClean="0"/>
              <a:t>Or they may want to get an entity from a particular version of a particular code system:</a:t>
            </a:r>
          </a:p>
          <a:p>
            <a:pPr marL="0" indent="0">
              <a:buNone/>
            </a:pPr>
            <a:r>
              <a:rPr lang="en-US" dirty="0">
                <a:hlinkClick r:id="rId3"/>
              </a:rPr>
              <a:t>http://informatics.mayo.edu/cts2/rest/codesystem/LNC/version/232/entities?matchvalue=</a:t>
            </a:r>
            <a:r>
              <a:rPr lang="en-US" dirty="0" smtClean="0">
                <a:hlinkClick r:id="rId3"/>
              </a:rPr>
              <a:t>Cefoperazone</a:t>
            </a:r>
            <a:endParaRPr lang="en-US" dirty="0" smtClean="0"/>
          </a:p>
          <a:p>
            <a:pPr marL="0" indent="0">
              <a:buNone/>
            </a:pPr>
            <a:endParaRPr lang="en-US" dirty="0"/>
          </a:p>
        </p:txBody>
      </p:sp>
    </p:spTree>
    <p:extLst>
      <p:ext uri="{BB962C8B-B14F-4D97-AF65-F5344CB8AC3E}">
        <p14:creationId xmlns:p14="http://schemas.microsoft.com/office/powerpoint/2010/main" val="24003881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2-12-21 at 3.54.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0100"/>
            <a:ext cx="9144000" cy="5247689"/>
          </a:xfrm>
          <a:prstGeom prst="rect">
            <a:avLst/>
          </a:prstGeom>
        </p:spPr>
      </p:pic>
    </p:spTree>
    <p:extLst>
      <p:ext uri="{BB962C8B-B14F-4D97-AF65-F5344CB8AC3E}">
        <p14:creationId xmlns:p14="http://schemas.microsoft.com/office/powerpoint/2010/main" val="383170123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r>
              <a:rPr lang="en-US" dirty="0" smtClean="0"/>
              <a:t/>
            </a:r>
            <a:br>
              <a:rPr lang="en-US" dirty="0" smtClean="0"/>
            </a:br>
            <a:endParaRPr lang="en-US" dirty="0"/>
          </a:p>
        </p:txBody>
      </p:sp>
      <p:sp>
        <p:nvSpPr>
          <p:cNvPr id="3" name="Content Placeholder 2"/>
          <p:cNvSpPr>
            <a:spLocks noGrp="1"/>
          </p:cNvSpPr>
          <p:nvPr>
            <p:ph idx="1"/>
          </p:nvPr>
        </p:nvSpPr>
        <p:spPr/>
        <p:txBody>
          <a:bodyPr/>
          <a:lstStyle/>
          <a:p>
            <a:pPr marL="0" indent="0">
              <a:buNone/>
            </a:pPr>
            <a:r>
              <a:rPr lang="en-US" dirty="0" smtClean="0"/>
              <a:t>Having chosen a desired entity from that list we can resolve the full entity with an entity read:</a:t>
            </a:r>
          </a:p>
          <a:p>
            <a:pPr marL="0" indent="0">
              <a:buNone/>
            </a:pPr>
            <a:endParaRPr lang="en-US" dirty="0" smtClean="0"/>
          </a:p>
          <a:p>
            <a:r>
              <a:rPr lang="en-US" dirty="0">
                <a:hlinkClick r:id="rId2"/>
              </a:rPr>
              <a:t>http://informatics.mayo.edu/cts2/rest/codesystem/LNC/version/232/entity/100-</a:t>
            </a:r>
            <a:r>
              <a:rPr lang="en-US" dirty="0" smtClean="0">
                <a:hlinkClick r:id="rId2"/>
              </a:rPr>
              <a:t>8</a:t>
            </a:r>
            <a:endParaRPr lang="en-US" dirty="0" smtClean="0"/>
          </a:p>
          <a:p>
            <a:pPr marL="0" indent="0">
              <a:buNone/>
            </a:pPr>
            <a:endParaRPr lang="en-US" dirty="0"/>
          </a:p>
        </p:txBody>
      </p:sp>
    </p:spTree>
    <p:extLst>
      <p:ext uri="{BB962C8B-B14F-4D97-AF65-F5344CB8AC3E}">
        <p14:creationId xmlns:p14="http://schemas.microsoft.com/office/powerpoint/2010/main" val="176419955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dirty="0">
                <a:latin typeface="Arial" charset="0"/>
              </a:rPr>
              <a:t>What do I Need to Know as a </a:t>
            </a:r>
            <a:r>
              <a:rPr lang="en-US" dirty="0" smtClean="0">
                <a:latin typeface="Arial" charset="0"/>
              </a:rPr>
              <a:t>Developer</a:t>
            </a:r>
            <a:br>
              <a:rPr lang="en-US" dirty="0" smtClean="0">
                <a:latin typeface="Arial" charset="0"/>
              </a:rPr>
            </a:br>
            <a:endParaRPr lang="en-US" dirty="0">
              <a:latin typeface="Arial" charset="0"/>
            </a:endParaRPr>
          </a:p>
        </p:txBody>
      </p:sp>
      <p:sp>
        <p:nvSpPr>
          <p:cNvPr id="20482" name="Content Placeholder 2"/>
          <p:cNvSpPr>
            <a:spLocks noGrp="1"/>
          </p:cNvSpPr>
          <p:nvPr>
            <p:ph idx="1"/>
          </p:nvPr>
        </p:nvSpPr>
        <p:spPr/>
        <p:txBody>
          <a:bodyPr/>
          <a:lstStyle/>
          <a:p>
            <a:r>
              <a:rPr lang="en-AU" dirty="0">
                <a:latin typeface="Arial" charset="0"/>
              </a:rPr>
              <a:t>Introduction to CTS2 </a:t>
            </a:r>
            <a:r>
              <a:rPr lang="en-AU" dirty="0" smtClean="0">
                <a:latin typeface="Arial" charset="0"/>
              </a:rPr>
              <a:t>recommended</a:t>
            </a:r>
            <a:endParaRPr lang="en-AU" dirty="0">
              <a:latin typeface="Arial" charset="0"/>
            </a:endParaRPr>
          </a:p>
          <a:p>
            <a:r>
              <a:rPr lang="en-AU" dirty="0">
                <a:latin typeface="Arial" charset="0"/>
              </a:rPr>
              <a:t>Some knowledge of UML, CTS2 Specification, XML, JSON, REST</a:t>
            </a:r>
            <a:r>
              <a:rPr lang="en-US" dirty="0">
                <a:latin typeface="Arial" charset="0"/>
              </a:rPr>
              <a:t> required for full </a:t>
            </a:r>
            <a:r>
              <a:rPr lang="en-US" dirty="0" smtClean="0">
                <a:latin typeface="Arial" charset="0"/>
              </a:rPr>
              <a:t>implementation</a:t>
            </a:r>
            <a:endParaRPr lang="en-US" dirty="0">
              <a:latin typeface="Arial" charset="0"/>
            </a:endParaRPr>
          </a:p>
          <a:p>
            <a:r>
              <a:rPr lang="en-US" dirty="0">
                <a:latin typeface="Arial" charset="0"/>
              </a:rPr>
              <a:t>Java and JavaScript will be helpful for some of the </a:t>
            </a:r>
            <a:r>
              <a:rPr lang="en-US" dirty="0" smtClean="0">
                <a:latin typeface="Arial" charset="0"/>
              </a:rPr>
              <a:t>examples</a:t>
            </a:r>
            <a:endParaRPr lang="en-US" dirty="0">
              <a:latin typeface="Arial" charset="0"/>
            </a:endParaRPr>
          </a:p>
          <a:p>
            <a:r>
              <a:rPr lang="en-US" dirty="0">
                <a:latin typeface="Arial" charset="0"/>
              </a:rPr>
              <a:t>Command line </a:t>
            </a:r>
            <a:r>
              <a:rPr lang="en-US" dirty="0" smtClean="0">
                <a:latin typeface="Arial" charset="0"/>
              </a:rPr>
              <a:t>Maven</a:t>
            </a:r>
            <a:r>
              <a:rPr lang="en-US" dirty="0">
                <a:latin typeface="Arial" charset="0"/>
              </a:rPr>
              <a:t>, </a:t>
            </a:r>
            <a:r>
              <a:rPr lang="en-US" dirty="0" smtClean="0">
                <a:latin typeface="Arial" charset="0"/>
              </a:rPr>
              <a:t>Python </a:t>
            </a:r>
            <a:r>
              <a:rPr lang="en-US" dirty="0">
                <a:latin typeface="Arial" charset="0"/>
              </a:rPr>
              <a:t>and Unix/Linux may be helpful as well</a:t>
            </a:r>
          </a:p>
          <a:p>
            <a:endParaRPr lang="en-US" dirty="0">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2-12-21 at 3.56.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0100"/>
            <a:ext cx="9144000" cy="5255846"/>
          </a:xfrm>
          <a:prstGeom prst="rect">
            <a:avLst/>
          </a:prstGeom>
        </p:spPr>
      </p:pic>
    </p:spTree>
    <p:extLst>
      <p:ext uri="{BB962C8B-B14F-4D97-AF65-F5344CB8AC3E}">
        <p14:creationId xmlns:p14="http://schemas.microsoft.com/office/powerpoint/2010/main" val="393899428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r>
              <a:rPr lang="en-US" dirty="0" smtClean="0"/>
              <a:t/>
            </a:r>
            <a:br>
              <a:rPr lang="en-US" dirty="0" smtClean="0"/>
            </a:br>
            <a:endParaRPr lang="en-US" dirty="0"/>
          </a:p>
        </p:txBody>
      </p:sp>
      <p:sp>
        <p:nvSpPr>
          <p:cNvPr id="3" name="Content Placeholder 2"/>
          <p:cNvSpPr>
            <a:spLocks noGrp="1"/>
          </p:cNvSpPr>
          <p:nvPr>
            <p:ph idx="1"/>
          </p:nvPr>
        </p:nvSpPr>
        <p:spPr/>
        <p:txBody>
          <a:bodyPr/>
          <a:lstStyle/>
          <a:p>
            <a:pPr marL="0" indent="0">
              <a:buNone/>
            </a:pPr>
            <a:r>
              <a:rPr lang="en-US" dirty="0" smtClean="0"/>
              <a:t>This lays the foundation for a couple of likely scenarios.  Starting from the code system: </a:t>
            </a:r>
          </a:p>
          <a:p>
            <a:r>
              <a:rPr lang="en-US" dirty="0" smtClean="0"/>
              <a:t>Display available coding schemes to user</a:t>
            </a:r>
          </a:p>
          <a:p>
            <a:pPr lvl="1"/>
            <a:r>
              <a:rPr lang="en-US" dirty="0" smtClean="0"/>
              <a:t>User chooses coding schemes</a:t>
            </a:r>
          </a:p>
          <a:p>
            <a:r>
              <a:rPr lang="en-US" dirty="0" smtClean="0"/>
              <a:t>Display versions to user</a:t>
            </a:r>
          </a:p>
          <a:p>
            <a:pPr lvl="1"/>
            <a:r>
              <a:rPr lang="en-US" dirty="0" smtClean="0"/>
              <a:t>User chooses code system version</a:t>
            </a:r>
          </a:p>
          <a:p>
            <a:r>
              <a:rPr lang="en-US" dirty="0" smtClean="0"/>
              <a:t>Display text match for concept search</a:t>
            </a:r>
          </a:p>
          <a:p>
            <a:pPr lvl="1"/>
            <a:r>
              <a:rPr lang="en-US" dirty="0" smtClean="0"/>
              <a:t>User initiates text search and makes choice from matches</a:t>
            </a:r>
            <a:endParaRPr lang="en-US" dirty="0"/>
          </a:p>
        </p:txBody>
      </p:sp>
    </p:spTree>
    <p:extLst>
      <p:ext uri="{BB962C8B-B14F-4D97-AF65-F5344CB8AC3E}">
        <p14:creationId xmlns:p14="http://schemas.microsoft.com/office/powerpoint/2010/main" val="370812309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r>
              <a:rPr lang="en-US" dirty="0" smtClean="0"/>
              <a:t/>
            </a:r>
            <a:br>
              <a:rPr lang="en-US" dirty="0" smtClean="0"/>
            </a:br>
            <a:endParaRPr lang="en-US" dirty="0"/>
          </a:p>
        </p:txBody>
      </p:sp>
      <p:sp>
        <p:nvSpPr>
          <p:cNvPr id="3" name="Content Placeholder 2"/>
          <p:cNvSpPr>
            <a:spLocks noGrp="1"/>
          </p:cNvSpPr>
          <p:nvPr>
            <p:ph idx="1"/>
          </p:nvPr>
        </p:nvSpPr>
        <p:spPr/>
        <p:txBody>
          <a:bodyPr/>
          <a:lstStyle/>
          <a:p>
            <a:pPr marL="0" indent="0">
              <a:buNone/>
            </a:pPr>
            <a:r>
              <a:rPr lang="en-US" dirty="0" smtClean="0"/>
              <a:t>Alternatively:</a:t>
            </a:r>
          </a:p>
          <a:p>
            <a:r>
              <a:rPr lang="en-US" dirty="0" smtClean="0"/>
              <a:t>Display text match field to user</a:t>
            </a:r>
          </a:p>
          <a:p>
            <a:pPr lvl="1"/>
            <a:r>
              <a:rPr lang="en-US" dirty="0" smtClean="0"/>
              <a:t>User enters text match</a:t>
            </a:r>
          </a:p>
          <a:p>
            <a:r>
              <a:rPr lang="en-US" dirty="0" smtClean="0"/>
              <a:t>Display list of entity matches</a:t>
            </a:r>
          </a:p>
          <a:p>
            <a:pPr lvl="1"/>
            <a:r>
              <a:rPr lang="en-US" dirty="0" smtClean="0"/>
              <a:t>User chooses match</a:t>
            </a:r>
          </a:p>
          <a:p>
            <a:r>
              <a:rPr lang="en-US" dirty="0" smtClean="0"/>
              <a:t>Display selected user friendly entity attributes and properties to user</a:t>
            </a:r>
            <a:endParaRPr lang="en-US" dirty="0"/>
          </a:p>
        </p:txBody>
      </p:sp>
    </p:spTree>
    <p:extLst>
      <p:ext uri="{BB962C8B-B14F-4D97-AF65-F5344CB8AC3E}">
        <p14:creationId xmlns:p14="http://schemas.microsoft.com/office/powerpoint/2010/main" val="86636947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r>
              <a:rPr lang="en-US" dirty="0" smtClean="0"/>
              <a:t/>
            </a:r>
            <a:br>
              <a:rPr lang="en-US" dirty="0" smtClean="0"/>
            </a:br>
            <a:endParaRPr lang="en-US" dirty="0"/>
          </a:p>
        </p:txBody>
      </p:sp>
      <p:sp>
        <p:nvSpPr>
          <p:cNvPr id="3" name="Content Placeholder 2"/>
          <p:cNvSpPr>
            <a:spLocks noGrp="1"/>
          </p:cNvSpPr>
          <p:nvPr>
            <p:ph idx="1"/>
          </p:nvPr>
        </p:nvSpPr>
        <p:spPr/>
        <p:txBody>
          <a:bodyPr/>
          <a:lstStyle/>
          <a:p>
            <a:pPr marL="0" indent="0">
              <a:buNone/>
            </a:pPr>
            <a:r>
              <a:rPr lang="en-US" dirty="0" smtClean="0"/>
              <a:t>Developer Strategies:</a:t>
            </a:r>
          </a:p>
          <a:p>
            <a:r>
              <a:rPr lang="en-US" dirty="0" smtClean="0"/>
              <a:t>Parse initial XML for </a:t>
            </a:r>
            <a:r>
              <a:rPr lang="en-US" dirty="0" err="1" smtClean="0"/>
              <a:t>resourceName</a:t>
            </a:r>
            <a:r>
              <a:rPr lang="en-US" dirty="0" smtClean="0"/>
              <a:t> and construct REST queries</a:t>
            </a:r>
          </a:p>
          <a:p>
            <a:r>
              <a:rPr lang="en-US" dirty="0" smtClean="0"/>
              <a:t>Parse the href</a:t>
            </a:r>
            <a:r>
              <a:rPr lang="en-US" dirty="0"/>
              <a:t> </a:t>
            </a:r>
            <a:r>
              <a:rPr lang="en-US" dirty="0" smtClean="0"/>
              <a:t>from each set of queries and use the resulting XML to resolve further. (Remember each result has either data or an href(s) pointing to new resource options.)</a:t>
            </a:r>
            <a:endParaRPr lang="en-US" dirty="0"/>
          </a:p>
        </p:txBody>
      </p:sp>
    </p:spTree>
    <p:extLst>
      <p:ext uri="{BB962C8B-B14F-4D97-AF65-F5344CB8AC3E}">
        <p14:creationId xmlns:p14="http://schemas.microsoft.com/office/powerpoint/2010/main" val="323263409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r>
              <a:rPr lang="en-US" dirty="0" smtClean="0"/>
              <a:t/>
            </a:r>
            <a:br>
              <a:rPr lang="en-US" dirty="0" smtClean="0"/>
            </a:br>
            <a:r>
              <a:rPr lang="en-US" sz="2800" dirty="0" smtClean="0">
                <a:solidFill>
                  <a:srgbClr val="FF0000"/>
                </a:solidFill>
              </a:rPr>
              <a:t>Value Sets</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Using </a:t>
            </a:r>
            <a:r>
              <a:rPr lang="en-US" dirty="0" err="1" smtClean="0"/>
              <a:t>valueset</a:t>
            </a:r>
            <a:r>
              <a:rPr lang="en-US" dirty="0" smtClean="0"/>
              <a:t> and </a:t>
            </a:r>
            <a:r>
              <a:rPr lang="en-US" dirty="0" err="1" smtClean="0"/>
              <a:t>valuesets</a:t>
            </a:r>
            <a:r>
              <a:rPr lang="en-US" dirty="0" smtClean="0"/>
              <a:t> and </a:t>
            </a:r>
            <a:r>
              <a:rPr lang="en-US" dirty="0" err="1" smtClean="0"/>
              <a:t>resolvedvalueset</a:t>
            </a:r>
            <a:r>
              <a:rPr lang="en-US" dirty="0" smtClean="0"/>
              <a:t> API’s:</a:t>
            </a:r>
          </a:p>
          <a:p>
            <a:r>
              <a:rPr lang="en-US" dirty="0" smtClean="0"/>
              <a:t>What value sets are on the service:</a:t>
            </a:r>
          </a:p>
          <a:p>
            <a:r>
              <a:rPr lang="en-US" dirty="0">
                <a:hlinkClick r:id="rId2"/>
              </a:rPr>
              <a:t>http://informatics.mayo.edu/cts2/rest/</a:t>
            </a:r>
            <a:r>
              <a:rPr lang="en-US" dirty="0" smtClean="0">
                <a:hlinkClick r:id="rId2"/>
              </a:rPr>
              <a:t>valuesets</a:t>
            </a:r>
            <a:endParaRPr lang="en-US" dirty="0" smtClean="0"/>
          </a:p>
          <a:p>
            <a:endParaRPr lang="en-US" dirty="0"/>
          </a:p>
          <a:p>
            <a:endParaRPr lang="en-US" dirty="0" smtClean="0"/>
          </a:p>
          <a:p>
            <a:endParaRPr lang="en-US" dirty="0"/>
          </a:p>
          <a:p>
            <a:r>
              <a:rPr lang="en-US" dirty="0" smtClean="0"/>
              <a:t>href value can be resolved to an individual value set</a:t>
            </a:r>
          </a:p>
          <a:p>
            <a:endParaRPr lang="en-US" dirty="0" smtClean="0"/>
          </a:p>
        </p:txBody>
      </p:sp>
      <p:pic>
        <p:nvPicPr>
          <p:cNvPr id="5" name="Picture 4" descr="Screen Shot 2012-11-29 at 4.31.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33800"/>
            <a:ext cx="9144000" cy="1578095"/>
          </a:xfrm>
          <a:prstGeom prst="rect">
            <a:avLst/>
          </a:prstGeom>
        </p:spPr>
      </p:pic>
      <p:sp>
        <p:nvSpPr>
          <p:cNvPr id="6" name="Rectangle 5"/>
          <p:cNvSpPr/>
          <p:nvPr/>
        </p:nvSpPr>
        <p:spPr>
          <a:xfrm>
            <a:off x="762000" y="3733800"/>
            <a:ext cx="4724400" cy="304800"/>
          </a:xfrm>
          <a:prstGeom prst="rect">
            <a:avLst/>
          </a:prstGeom>
          <a:noFill/>
          <a:ln w="15875">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83087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r>
              <a:rPr lang="en-US" dirty="0" smtClean="0"/>
              <a:t/>
            </a:r>
            <a:br>
              <a:rPr lang="en-US" dirty="0" smtClean="0"/>
            </a:br>
            <a:r>
              <a:rPr lang="en-US" sz="2800" dirty="0" smtClean="0">
                <a:solidFill>
                  <a:srgbClr val="FF0000"/>
                </a:solidFill>
              </a:rPr>
              <a:t>Value Sets: Pagination</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Parsing values for “complete” and “next” tag will allow developers to page through results:</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If complete value is “PARTIAL” then you can parse and resolve next value.</a:t>
            </a:r>
          </a:p>
          <a:p>
            <a:pPr marL="0" indent="0">
              <a:buNone/>
            </a:pPr>
            <a:endParaRPr lang="en-US" dirty="0"/>
          </a:p>
        </p:txBody>
      </p:sp>
      <p:pic>
        <p:nvPicPr>
          <p:cNvPr id="4" name="Picture 3" descr="Screen Shot 2012-11-30 at 8.54.5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01900"/>
            <a:ext cx="9144000" cy="1837103"/>
          </a:xfrm>
          <a:prstGeom prst="rect">
            <a:avLst/>
          </a:prstGeom>
        </p:spPr>
      </p:pic>
    </p:spTree>
    <p:extLst>
      <p:ext uri="{BB962C8B-B14F-4D97-AF65-F5344CB8AC3E}">
        <p14:creationId xmlns:p14="http://schemas.microsoft.com/office/powerpoint/2010/main" val="171944661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r>
              <a:rPr lang="en-US" dirty="0" smtClean="0"/>
              <a:t/>
            </a:r>
            <a:br>
              <a:rPr lang="en-US" dirty="0" smtClean="0"/>
            </a:br>
            <a:r>
              <a:rPr lang="en-US" sz="2800" dirty="0" smtClean="0">
                <a:solidFill>
                  <a:srgbClr val="FF0000"/>
                </a:solidFill>
              </a:rPr>
              <a:t>Value Sets</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a:t>Getting a value </a:t>
            </a:r>
            <a:r>
              <a:rPr lang="en-US" dirty="0" smtClean="0"/>
              <a:t>set (using the href value):</a:t>
            </a:r>
            <a:endParaRPr lang="en-US" dirty="0"/>
          </a:p>
          <a:p>
            <a:pPr marL="0" indent="0">
              <a:buNone/>
            </a:pPr>
            <a:r>
              <a:rPr lang="en-US" dirty="0">
                <a:hlinkClick r:id="rId2"/>
              </a:rPr>
              <a:t>http://informatics.mayo.edu/cts2/rest/valueset/</a:t>
            </a:r>
            <a:r>
              <a:rPr lang="en-US" dirty="0" smtClean="0">
                <a:hlinkClick r:id="rId2"/>
              </a:rPr>
              <a:t>provenance</a:t>
            </a:r>
            <a:endParaRPr lang="en-US" dirty="0" smtClean="0"/>
          </a:p>
          <a:p>
            <a:pPr marL="0" indent="0">
              <a:buNone/>
            </a:pPr>
            <a:endParaRPr lang="en-US" dirty="0"/>
          </a:p>
          <a:p>
            <a:endParaRPr lang="en-US" dirty="0"/>
          </a:p>
        </p:txBody>
      </p:sp>
      <p:pic>
        <p:nvPicPr>
          <p:cNvPr id="5" name="Picture 4" descr="Screen Shot 2012-12-21 at 3.59.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00400"/>
            <a:ext cx="9144000" cy="2256567"/>
          </a:xfrm>
          <a:prstGeom prst="rect">
            <a:avLst/>
          </a:prstGeom>
        </p:spPr>
      </p:pic>
    </p:spTree>
    <p:extLst>
      <p:ext uri="{BB962C8B-B14F-4D97-AF65-F5344CB8AC3E}">
        <p14:creationId xmlns:p14="http://schemas.microsoft.com/office/powerpoint/2010/main" val="15558021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r>
              <a:rPr lang="en-US" dirty="0" smtClean="0"/>
              <a:t/>
            </a:r>
            <a:br>
              <a:rPr lang="en-US" dirty="0" smtClean="0"/>
            </a:br>
            <a:r>
              <a:rPr lang="en-US" sz="2800" dirty="0" smtClean="0">
                <a:solidFill>
                  <a:srgbClr val="FF0000"/>
                </a:solidFill>
              </a:rPr>
              <a:t>Value </a:t>
            </a:r>
            <a:r>
              <a:rPr lang="en-US" sz="2800" dirty="0">
                <a:solidFill>
                  <a:srgbClr val="FF0000"/>
                </a:solidFill>
              </a:rPr>
              <a:t>S</a:t>
            </a:r>
            <a:r>
              <a:rPr lang="en-US" sz="2800" dirty="0" smtClean="0">
                <a:solidFill>
                  <a:srgbClr val="FF0000"/>
                </a:solidFill>
              </a:rPr>
              <a:t>ets</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Resolving </a:t>
            </a:r>
            <a:r>
              <a:rPr lang="en-US" dirty="0"/>
              <a:t>a value </a:t>
            </a:r>
            <a:r>
              <a:rPr lang="en-US" dirty="0" smtClean="0"/>
              <a:t>set (adding the resolution parameter):</a:t>
            </a:r>
            <a:endParaRPr lang="en-US" dirty="0"/>
          </a:p>
          <a:p>
            <a:pPr marL="0" indent="0">
              <a:buNone/>
            </a:pPr>
            <a:r>
              <a:rPr lang="en-US" dirty="0">
                <a:hlinkClick r:id="rId2"/>
              </a:rPr>
              <a:t>http://informatics.mayo.edu/cts2/rest/valueset/provenance/</a:t>
            </a:r>
            <a:r>
              <a:rPr lang="en-US" dirty="0" smtClean="0">
                <a:hlinkClick r:id="rId2"/>
              </a:rPr>
              <a:t>resolution</a:t>
            </a:r>
            <a:endParaRPr lang="en-US" dirty="0" smtClean="0"/>
          </a:p>
          <a:p>
            <a:pPr marL="0" indent="0">
              <a:buNone/>
            </a:pPr>
            <a:endParaRPr lang="en-US" dirty="0"/>
          </a:p>
          <a:p>
            <a:endParaRPr lang="en-US" dirty="0"/>
          </a:p>
        </p:txBody>
      </p:sp>
    </p:spTree>
    <p:extLst>
      <p:ext uri="{BB962C8B-B14F-4D97-AF65-F5344CB8AC3E}">
        <p14:creationId xmlns:p14="http://schemas.microsoft.com/office/powerpoint/2010/main" val="387709335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2-12-21 at 4.04.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7400"/>
            <a:ext cx="9144000" cy="5261467"/>
          </a:xfrm>
          <a:prstGeom prst="rect">
            <a:avLst/>
          </a:prstGeom>
        </p:spPr>
      </p:pic>
    </p:spTree>
    <p:extLst>
      <p:ext uri="{BB962C8B-B14F-4D97-AF65-F5344CB8AC3E}">
        <p14:creationId xmlns:p14="http://schemas.microsoft.com/office/powerpoint/2010/main" val="112812888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r>
              <a:rPr lang="en-US" dirty="0" smtClean="0"/>
              <a:t/>
            </a:r>
            <a:br>
              <a:rPr lang="en-US" dirty="0" smtClean="0"/>
            </a:br>
            <a:r>
              <a:rPr lang="en-US" sz="2800" dirty="0" smtClean="0">
                <a:solidFill>
                  <a:srgbClr val="FF0000"/>
                </a:solidFill>
              </a:rPr>
              <a:t>Value Sets</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Getting the resolved value set objects:</a:t>
            </a:r>
            <a:endParaRPr lang="en-US" dirty="0"/>
          </a:p>
          <a:p>
            <a:pPr marL="0" indent="0">
              <a:buNone/>
            </a:pPr>
            <a:r>
              <a:rPr lang="en-US" dirty="0">
                <a:hlinkClick r:id="rId3"/>
              </a:rPr>
              <a:t>http://informatics.mayo.edu/cts2/rest/</a:t>
            </a:r>
            <a:r>
              <a:rPr lang="en-US" dirty="0" smtClean="0">
                <a:hlinkClick r:id="rId3"/>
              </a:rPr>
              <a:t>resolvedvaluesets</a:t>
            </a:r>
            <a:endParaRPr lang="en-US" dirty="0" smtClean="0"/>
          </a:p>
          <a:p>
            <a:pPr marL="0" indent="0">
              <a:buNone/>
            </a:pPr>
            <a:r>
              <a:rPr lang="en-US" dirty="0" smtClean="0"/>
              <a:t>Resolution using the href value from these results gives direct access to the resolved value set.</a:t>
            </a:r>
          </a:p>
          <a:p>
            <a:pPr marL="0" indent="0">
              <a:buNone/>
            </a:pPr>
            <a:endParaRPr lang="en-US" dirty="0"/>
          </a:p>
          <a:p>
            <a:endParaRPr lang="en-US" dirty="0"/>
          </a:p>
        </p:txBody>
      </p:sp>
    </p:spTree>
    <p:extLst>
      <p:ext uri="{BB962C8B-B14F-4D97-AF65-F5344CB8AC3E}">
        <p14:creationId xmlns:p14="http://schemas.microsoft.com/office/powerpoint/2010/main" val="141690785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sz="3600" dirty="0" smtClean="0">
                <a:latin typeface="Arial" charset="0"/>
              </a:rPr>
              <a:t>Overview</a:t>
            </a:r>
            <a:br>
              <a:rPr lang="en-US" sz="3600" dirty="0" smtClean="0">
                <a:latin typeface="Arial" charset="0"/>
              </a:rPr>
            </a:br>
            <a:endParaRPr lang="en-US" sz="3600" dirty="0">
              <a:latin typeface="Arial" charset="0"/>
            </a:endParaRPr>
          </a:p>
        </p:txBody>
      </p:sp>
      <p:sp>
        <p:nvSpPr>
          <p:cNvPr id="18434" name="Content Placeholder 2"/>
          <p:cNvSpPr>
            <a:spLocks noGrp="1"/>
          </p:cNvSpPr>
          <p:nvPr>
            <p:ph idx="1"/>
          </p:nvPr>
        </p:nvSpPr>
        <p:spPr/>
        <p:txBody>
          <a:bodyPr/>
          <a:lstStyle/>
          <a:p>
            <a:pPr eaLnBrk="1" hangingPunct="1"/>
            <a:r>
              <a:rPr lang="en-AU" dirty="0">
                <a:latin typeface="Arial" charset="0"/>
              </a:rPr>
              <a:t>CTS2 is </a:t>
            </a:r>
            <a:r>
              <a:rPr lang="en-AU" dirty="0" smtClean="0">
                <a:latin typeface="Arial" charset="0"/>
              </a:rPr>
              <a:t>a standard </a:t>
            </a:r>
            <a:r>
              <a:rPr lang="en-AU" dirty="0">
                <a:latin typeface="Arial" charset="0"/>
              </a:rPr>
              <a:t>for the query, interchange and update of terminological resources. </a:t>
            </a:r>
            <a:endParaRPr lang="en-AU" dirty="0" smtClean="0">
              <a:latin typeface="Arial" charset="0"/>
            </a:endParaRPr>
          </a:p>
          <a:p>
            <a:pPr eaLnBrk="1" hangingPunct="1"/>
            <a:r>
              <a:rPr lang="en-AU" dirty="0" smtClean="0">
                <a:latin typeface="Arial" charset="0"/>
              </a:rPr>
              <a:t>This </a:t>
            </a:r>
            <a:r>
              <a:rPr lang="en-AU" dirty="0">
                <a:latin typeface="Arial" charset="0"/>
              </a:rPr>
              <a:t>tutorial will provide technical implementers with guidance for the implementation of the standard.</a:t>
            </a:r>
            <a:r>
              <a:rPr lang="en-US" dirty="0">
                <a:latin typeface="Arial" charset="0"/>
              </a:rPr>
              <a:t> </a:t>
            </a:r>
          </a:p>
        </p:txBody>
      </p:sp>
    </p:spTree>
    <p:extLst>
      <p:ext uri="{BB962C8B-B14F-4D97-AF65-F5344CB8AC3E}">
        <p14:creationId xmlns:p14="http://schemas.microsoft.com/office/powerpoint/2010/main" val="230680134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2-12-21 at 4.21.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00100"/>
            <a:ext cx="9144000" cy="5236308"/>
          </a:xfrm>
          <a:prstGeom prst="rect">
            <a:avLst/>
          </a:prstGeom>
        </p:spPr>
      </p:pic>
    </p:spTree>
    <p:extLst>
      <p:ext uri="{BB962C8B-B14F-4D97-AF65-F5344CB8AC3E}">
        <p14:creationId xmlns:p14="http://schemas.microsoft.com/office/powerpoint/2010/main" val="45273534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r>
              <a:rPr lang="en-US" dirty="0" smtClean="0"/>
              <a:t/>
            </a:r>
            <a:br>
              <a:rPr lang="en-US" dirty="0" smtClean="0"/>
            </a:br>
            <a:r>
              <a:rPr lang="en-US" sz="2800" dirty="0" smtClean="0">
                <a:solidFill>
                  <a:srgbClr val="FF0000"/>
                </a:solidFill>
              </a:rPr>
              <a:t>Summary</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Developers should now be able to text match search on CTS2 module attributes</a:t>
            </a:r>
          </a:p>
          <a:p>
            <a:r>
              <a:rPr lang="en-US" dirty="0"/>
              <a:t>R</a:t>
            </a:r>
            <a:r>
              <a:rPr lang="en-US" dirty="0" smtClean="0"/>
              <a:t>etrieve coding schemes, entities, and value sets</a:t>
            </a:r>
          </a:p>
          <a:p>
            <a:r>
              <a:rPr lang="en-US" dirty="0" smtClean="0"/>
              <a:t>Page through large result sets</a:t>
            </a:r>
          </a:p>
          <a:p>
            <a:r>
              <a:rPr lang="en-US" dirty="0" smtClean="0"/>
              <a:t>Follow href values to other module definitions as they are available</a:t>
            </a:r>
          </a:p>
          <a:p>
            <a:endParaRPr lang="en-US" dirty="0" smtClean="0"/>
          </a:p>
          <a:p>
            <a:endParaRPr lang="en-US" dirty="0"/>
          </a:p>
        </p:txBody>
      </p:sp>
    </p:spTree>
    <p:extLst>
      <p:ext uri="{BB962C8B-B14F-4D97-AF65-F5344CB8AC3E}">
        <p14:creationId xmlns:p14="http://schemas.microsoft.com/office/powerpoint/2010/main" val="374562980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Implementation</a:t>
            </a:r>
            <a:br>
              <a:rPr lang="en-US" dirty="0" smtClean="0"/>
            </a:br>
            <a:r>
              <a:rPr lang="en-US" sz="2800" dirty="0" smtClean="0">
                <a:solidFill>
                  <a:srgbClr val="FF0000"/>
                </a:solidFill>
              </a:rPr>
              <a:t>Command Line and XSLT Transforms</a:t>
            </a:r>
            <a:endParaRPr lang="en-US" sz="2800" dirty="0">
              <a:solidFill>
                <a:srgbClr val="FF0000"/>
              </a:solidFill>
            </a:endParaRP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402487815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a:t>
            </a:r>
            <a:br>
              <a:rPr lang="en-US" dirty="0"/>
            </a:br>
            <a:r>
              <a:rPr lang="en-US" sz="2800" dirty="0" smtClean="0">
                <a:solidFill>
                  <a:srgbClr val="FF0000"/>
                </a:solidFill>
              </a:rPr>
              <a:t>Command Line</a:t>
            </a:r>
            <a:endParaRPr lang="en-US" sz="2800" dirty="0"/>
          </a:p>
        </p:txBody>
      </p:sp>
      <p:sp>
        <p:nvSpPr>
          <p:cNvPr id="3" name="Content Placeholder 2"/>
          <p:cNvSpPr>
            <a:spLocks noGrp="1"/>
          </p:cNvSpPr>
          <p:nvPr>
            <p:ph idx="1"/>
          </p:nvPr>
        </p:nvSpPr>
        <p:spPr/>
        <p:txBody>
          <a:bodyPr/>
          <a:lstStyle/>
          <a:p>
            <a:pPr marL="0" indent="0">
              <a:buNone/>
            </a:pPr>
            <a:r>
              <a:rPr lang="en-US" dirty="0" smtClean="0"/>
              <a:t>Windows, Linux and Unix can pull in CTS2 XML via command line REST calls.  </a:t>
            </a:r>
            <a:endParaRPr lang="en-US" dirty="0"/>
          </a:p>
          <a:p>
            <a:pPr marL="0" indent="0">
              <a:buNone/>
            </a:pPr>
            <a:r>
              <a:rPr lang="en-US" dirty="0" smtClean="0"/>
              <a:t>On Linux and Unix the curl command can be used to pull xml into a file where an application can process it and serve it up to a user.</a:t>
            </a:r>
          </a:p>
        </p:txBody>
      </p:sp>
    </p:spTree>
    <p:extLst>
      <p:ext uri="{BB962C8B-B14F-4D97-AF65-F5344CB8AC3E}">
        <p14:creationId xmlns:p14="http://schemas.microsoft.com/office/powerpoint/2010/main" val="402730537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a:t>
            </a:r>
            <a:br>
              <a:rPr lang="en-US" dirty="0"/>
            </a:br>
            <a:r>
              <a:rPr lang="en-US" sz="2800" dirty="0" smtClean="0">
                <a:solidFill>
                  <a:srgbClr val="FF0000"/>
                </a:solidFill>
              </a:rPr>
              <a:t>Command Line</a:t>
            </a:r>
            <a:endParaRPr lang="en-US" sz="2800" dirty="0"/>
          </a:p>
        </p:txBody>
      </p:sp>
      <p:sp>
        <p:nvSpPr>
          <p:cNvPr id="3" name="Content Placeholder 2"/>
          <p:cNvSpPr>
            <a:spLocks noGrp="1"/>
          </p:cNvSpPr>
          <p:nvPr>
            <p:ph idx="1"/>
          </p:nvPr>
        </p:nvSpPr>
        <p:spPr/>
        <p:txBody>
          <a:bodyPr/>
          <a:lstStyle/>
          <a:p>
            <a:r>
              <a:rPr lang="en-US" dirty="0" smtClean="0"/>
              <a:t>For example:</a:t>
            </a:r>
          </a:p>
          <a:p>
            <a:r>
              <a:rPr lang="en-US" dirty="0" smtClean="0"/>
              <a:t>curl </a:t>
            </a:r>
            <a:r>
              <a:rPr lang="en-US" dirty="0">
                <a:hlinkClick r:id="rId2"/>
              </a:rPr>
              <a:t>http://informatics.mayo.edu/cts2/rest/valuesets</a:t>
            </a:r>
            <a:r>
              <a:rPr lang="en-US" dirty="0"/>
              <a:t> &gt; </a:t>
            </a:r>
            <a:r>
              <a:rPr lang="en-US" dirty="0" err="1"/>
              <a:t>valuesets.xml</a:t>
            </a:r>
            <a:endParaRPr lang="en-US" dirty="0"/>
          </a:p>
          <a:p>
            <a:r>
              <a:rPr lang="en-US" dirty="0" smtClean="0"/>
              <a:t>Pipes a CTS2 value set into an xml document where it could be served up on an eXist XML database or processed into a more user friendly file using a XSLT style sheet</a:t>
            </a:r>
            <a:endParaRPr lang="en-US" dirty="0"/>
          </a:p>
        </p:txBody>
      </p:sp>
    </p:spTree>
    <p:extLst>
      <p:ext uri="{BB962C8B-B14F-4D97-AF65-F5344CB8AC3E}">
        <p14:creationId xmlns:p14="http://schemas.microsoft.com/office/powerpoint/2010/main" val="327930598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a:t>
            </a:r>
            <a:br>
              <a:rPr lang="en-US" dirty="0"/>
            </a:br>
            <a:r>
              <a:rPr lang="en-US" sz="2800" dirty="0" smtClean="0">
                <a:solidFill>
                  <a:srgbClr val="FF0000"/>
                </a:solidFill>
              </a:rPr>
              <a:t>Command Line and XSLT</a:t>
            </a:r>
            <a:endParaRPr lang="en-US" sz="2800" dirty="0"/>
          </a:p>
        </p:txBody>
      </p:sp>
      <p:sp>
        <p:nvSpPr>
          <p:cNvPr id="3" name="Content Placeholder 2"/>
          <p:cNvSpPr>
            <a:spLocks noGrp="1"/>
          </p:cNvSpPr>
          <p:nvPr>
            <p:ph idx="1"/>
          </p:nvPr>
        </p:nvSpPr>
        <p:spPr/>
        <p:txBody>
          <a:bodyPr/>
          <a:lstStyle/>
          <a:p>
            <a:pPr marL="0" indent="0">
              <a:buNone/>
            </a:pPr>
            <a:r>
              <a:rPr lang="en-US" dirty="0" smtClean="0"/>
              <a:t>Exercise:</a:t>
            </a:r>
          </a:p>
          <a:p>
            <a:pPr marL="0" indent="0">
              <a:buNone/>
            </a:pPr>
            <a:r>
              <a:rPr lang="en-US" dirty="0" smtClean="0"/>
              <a:t>Use curl or a browser to get some CTS2 object in XML from a service</a:t>
            </a:r>
          </a:p>
          <a:p>
            <a:pPr marL="0" indent="0">
              <a:buNone/>
            </a:pPr>
            <a:r>
              <a:rPr lang="en-US" dirty="0" smtClean="0"/>
              <a:t>Use an XSLT transform to transform the values into an HTML representation.</a:t>
            </a:r>
            <a:endParaRPr lang="en-US" dirty="0"/>
          </a:p>
        </p:txBody>
      </p:sp>
    </p:spTree>
    <p:extLst>
      <p:ext uri="{BB962C8B-B14F-4D97-AF65-F5344CB8AC3E}">
        <p14:creationId xmlns:p14="http://schemas.microsoft.com/office/powerpoint/2010/main" val="377497541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a:t>
            </a:r>
            <a:br>
              <a:rPr lang="en-US" dirty="0"/>
            </a:br>
            <a:r>
              <a:rPr lang="en-US" sz="2800" dirty="0" smtClean="0">
                <a:solidFill>
                  <a:srgbClr val="FF0000"/>
                </a:solidFill>
              </a:rPr>
              <a:t>Command Line and XSLT</a:t>
            </a:r>
            <a:endParaRPr lang="en-US" sz="2800" dirty="0"/>
          </a:p>
        </p:txBody>
      </p:sp>
      <p:sp>
        <p:nvSpPr>
          <p:cNvPr id="3" name="Content Placeholder 2"/>
          <p:cNvSpPr>
            <a:spLocks noGrp="1"/>
          </p:cNvSpPr>
          <p:nvPr>
            <p:ph idx="1"/>
          </p:nvPr>
        </p:nvSpPr>
        <p:spPr/>
        <p:txBody>
          <a:bodyPr/>
          <a:lstStyle/>
          <a:p>
            <a:pPr marL="0" indent="0">
              <a:buNone/>
            </a:pPr>
            <a:r>
              <a:rPr lang="en-US" dirty="0" smtClean="0"/>
              <a:t>Using Firefox open the following in tabs:</a:t>
            </a:r>
            <a:endParaRPr lang="en-US" dirty="0" smtClean="0">
              <a:hlinkClick r:id="rId2"/>
            </a:endParaRPr>
          </a:p>
          <a:p>
            <a:r>
              <a:rPr lang="en-US" dirty="0" smtClean="0">
                <a:hlinkClick r:id="rId2"/>
              </a:rPr>
              <a:t>http</a:t>
            </a:r>
            <a:r>
              <a:rPr lang="en-US" dirty="0">
                <a:hlinkClick r:id="rId2"/>
              </a:rPr>
              <a:t>://informatics.mayo.edu/cts2/rest/</a:t>
            </a:r>
            <a:r>
              <a:rPr lang="en-US" dirty="0" smtClean="0">
                <a:hlinkClick r:id="rId2"/>
              </a:rPr>
              <a:t>valuesets</a:t>
            </a:r>
            <a:endParaRPr lang="en-US" dirty="0" smtClean="0"/>
          </a:p>
          <a:p>
            <a:r>
              <a:rPr lang="en-US" dirty="0">
                <a:hlinkClick r:id="rId3"/>
              </a:rPr>
              <a:t>http://markbucayan.appspot.com/xslt/</a:t>
            </a:r>
            <a:r>
              <a:rPr lang="en-US" dirty="0" smtClean="0">
                <a:hlinkClick r:id="rId3"/>
              </a:rPr>
              <a:t>index.html</a:t>
            </a:r>
            <a:endParaRPr lang="en-US" dirty="0" smtClean="0"/>
          </a:p>
          <a:p>
            <a:r>
              <a:rPr lang="en-US" dirty="0" smtClean="0"/>
              <a:t>And the two XSLT files in the example folder</a:t>
            </a:r>
          </a:p>
          <a:p>
            <a:r>
              <a:rPr lang="en-US" dirty="0" smtClean="0"/>
              <a:t>Use </a:t>
            </a:r>
            <a:r>
              <a:rPr lang="en-US" dirty="0"/>
              <a:t>the </a:t>
            </a:r>
            <a:r>
              <a:rPr lang="en-US" dirty="0" smtClean="0"/>
              <a:t>ValueSetCatalogEntryDirectory.xsl to transform the first XML page.  Use the link to click through to an IterableResolvedValueSet and try the second XSL, </a:t>
            </a:r>
            <a:r>
              <a:rPr lang="en-US" dirty="0" err="1" smtClean="0"/>
              <a:t>IterableResVS</a:t>
            </a:r>
            <a:endParaRPr lang="en-US" dirty="0"/>
          </a:p>
        </p:txBody>
      </p:sp>
    </p:spTree>
    <p:extLst>
      <p:ext uri="{BB962C8B-B14F-4D97-AF65-F5344CB8AC3E}">
        <p14:creationId xmlns:p14="http://schemas.microsoft.com/office/powerpoint/2010/main" val="305919638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Clients</a:t>
            </a:r>
            <a:br>
              <a:rPr lang="en-US" dirty="0" smtClean="0"/>
            </a:br>
            <a:r>
              <a:rPr lang="en-US" sz="2800" dirty="0" smtClean="0">
                <a:solidFill>
                  <a:srgbClr val="FF0000"/>
                </a:solidFill>
              </a:rPr>
              <a:t>Python and </a:t>
            </a:r>
            <a:r>
              <a:rPr lang="en-US" sz="2800" dirty="0" err="1" smtClean="0">
                <a:solidFill>
                  <a:srgbClr val="FF0000"/>
                </a:solidFill>
              </a:rPr>
              <a:t>Scala</a:t>
            </a:r>
            <a:endParaRPr lang="en-US" sz="2800" dirty="0">
              <a:solidFill>
                <a:srgbClr val="FF0000"/>
              </a:solidFill>
            </a:endParaRPr>
          </a:p>
        </p:txBody>
      </p:sp>
      <p:sp>
        <p:nvSpPr>
          <p:cNvPr id="4" name="Text Placeholder 3"/>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5887007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Clients Tutorial</a:t>
            </a:r>
            <a:br>
              <a:rPr lang="en-US" dirty="0" smtClean="0"/>
            </a:br>
            <a:r>
              <a:rPr lang="en-US" sz="2800" dirty="0" smtClean="0">
                <a:solidFill>
                  <a:srgbClr val="FF0000"/>
                </a:solidFill>
              </a:rPr>
              <a:t>Platform Independence</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REST means platform independent clients</a:t>
            </a:r>
          </a:p>
          <a:p>
            <a:r>
              <a:rPr lang="en-US" dirty="0" smtClean="0"/>
              <a:t>REST can be consumed by any client that can make http or https connections and parse XML or JSON</a:t>
            </a:r>
          </a:p>
          <a:p>
            <a:r>
              <a:rPr lang="en-US" dirty="0" smtClean="0"/>
              <a:t>Python and </a:t>
            </a:r>
            <a:r>
              <a:rPr lang="en-US" dirty="0" err="1" smtClean="0"/>
              <a:t>Scala</a:t>
            </a:r>
            <a:r>
              <a:rPr lang="en-US" dirty="0" smtClean="0"/>
              <a:t> can both achieve this</a:t>
            </a:r>
          </a:p>
          <a:p>
            <a:r>
              <a:rPr lang="en-US" dirty="0" smtClean="0"/>
              <a:t>In the example folders there is sample code for Python and </a:t>
            </a:r>
            <a:r>
              <a:rPr lang="en-US" dirty="0" err="1" smtClean="0"/>
              <a:t>Scala</a:t>
            </a:r>
            <a:r>
              <a:rPr lang="en-US" dirty="0" smtClean="0"/>
              <a:t> REST consuming clients</a:t>
            </a:r>
          </a:p>
          <a:p>
            <a:pPr lvl="1"/>
            <a:endParaRPr lang="en-US" dirty="0"/>
          </a:p>
          <a:p>
            <a:pPr marL="0" lvl="1" indent="0">
              <a:spcBef>
                <a:spcPts val="1500"/>
              </a:spcBef>
              <a:buClr>
                <a:schemeClr val="tx2"/>
              </a:buClr>
              <a:buNone/>
            </a:pPr>
            <a:r>
              <a:rPr lang="en-US" dirty="0" smtClean="0"/>
              <a:t>Note: </a:t>
            </a:r>
            <a:r>
              <a:rPr lang="en-US" dirty="0"/>
              <a:t>Not an interactive </a:t>
            </a:r>
            <a:r>
              <a:rPr lang="en-US" dirty="0" smtClean="0"/>
              <a:t>demo</a:t>
            </a:r>
            <a:endParaRPr lang="en-US" dirty="0"/>
          </a:p>
        </p:txBody>
      </p:sp>
    </p:spTree>
    <p:extLst>
      <p:ext uri="{BB962C8B-B14F-4D97-AF65-F5344CB8AC3E}">
        <p14:creationId xmlns:p14="http://schemas.microsoft.com/office/powerpoint/2010/main" val="91403887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Clients </a:t>
            </a:r>
            <a:r>
              <a:rPr lang="en-US" dirty="0" smtClean="0"/>
              <a:t/>
            </a:r>
            <a:br>
              <a:rPr lang="en-US" dirty="0" smtClean="0"/>
            </a:br>
            <a:r>
              <a:rPr lang="en-US" sz="2800" dirty="0" smtClean="0">
                <a:solidFill>
                  <a:srgbClr val="FF0000"/>
                </a:solidFill>
              </a:rPr>
              <a:t>Platform Independence: Python</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a:t>Python, a C++ based scripting </a:t>
            </a:r>
            <a:r>
              <a:rPr lang="en-US" dirty="0" smtClean="0"/>
              <a:t>language, can create a simple REST client in a few lines of code</a:t>
            </a:r>
          </a:p>
          <a:p>
            <a:r>
              <a:rPr lang="en-US" dirty="0" smtClean="0"/>
              <a:t>This example depends on a library not included in the regular Python distribution:</a:t>
            </a:r>
          </a:p>
          <a:p>
            <a:pPr marL="0" indent="0">
              <a:buNone/>
            </a:pPr>
            <a:r>
              <a:rPr lang="en-US" i="1" dirty="0">
                <a:solidFill>
                  <a:schemeClr val="accent4">
                    <a:lumMod val="75000"/>
                  </a:schemeClr>
                </a:solidFill>
                <a:latin typeface="Times"/>
                <a:cs typeface="Times"/>
              </a:rPr>
              <a:t>from </a:t>
            </a:r>
            <a:r>
              <a:rPr lang="en-US" i="1" dirty="0" err="1">
                <a:solidFill>
                  <a:schemeClr val="accent4">
                    <a:lumMod val="75000"/>
                  </a:schemeClr>
                </a:solidFill>
                <a:latin typeface="Times"/>
                <a:cs typeface="Times"/>
              </a:rPr>
              <a:t>restful_lib</a:t>
            </a:r>
            <a:r>
              <a:rPr lang="en-US" i="1" dirty="0">
                <a:solidFill>
                  <a:schemeClr val="accent4">
                    <a:lumMod val="75000"/>
                  </a:schemeClr>
                </a:solidFill>
                <a:latin typeface="Times"/>
                <a:cs typeface="Times"/>
              </a:rPr>
              <a:t> import Connection</a:t>
            </a:r>
          </a:p>
        </p:txBody>
      </p:sp>
    </p:spTree>
    <p:extLst>
      <p:ext uri="{BB962C8B-B14F-4D97-AF65-F5344CB8AC3E}">
        <p14:creationId xmlns:p14="http://schemas.microsoft.com/office/powerpoint/2010/main" val="283232938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 Services</a:t>
            </a:r>
            <a:br>
              <a:rPr lang="en-US" dirty="0" smtClean="0"/>
            </a:br>
            <a:endParaRPr lang="en-US" dirty="0"/>
          </a:p>
        </p:txBody>
      </p:sp>
      <p:sp>
        <p:nvSpPr>
          <p:cNvPr id="3" name="Content Placeholder 2"/>
          <p:cNvSpPr>
            <a:spLocks noGrp="1"/>
          </p:cNvSpPr>
          <p:nvPr>
            <p:ph idx="1"/>
          </p:nvPr>
        </p:nvSpPr>
        <p:spPr/>
        <p:txBody>
          <a:bodyPr/>
          <a:lstStyle/>
          <a:p>
            <a:pPr marL="0" indent="0">
              <a:buNone/>
            </a:pPr>
            <a:r>
              <a:rPr lang="en-US" dirty="0" smtClean="0"/>
              <a:t>Terminologies:</a:t>
            </a:r>
          </a:p>
          <a:p>
            <a:r>
              <a:rPr lang="en-US" dirty="0" smtClean="0"/>
              <a:t>A list of unique terms and a set of properties helps define our common context for a term.</a:t>
            </a:r>
          </a:p>
          <a:p>
            <a:pPr lvl="1"/>
            <a:r>
              <a:rPr lang="en-US" dirty="0" smtClean="0"/>
              <a:t>Like a dictionary.</a:t>
            </a:r>
          </a:p>
          <a:p>
            <a:r>
              <a:rPr lang="en-US" dirty="0" smtClean="0"/>
              <a:t>The way we know how to use terms is more complex:</a:t>
            </a:r>
          </a:p>
          <a:p>
            <a:pPr lvl="1"/>
            <a:r>
              <a:rPr lang="en-US" dirty="0" smtClean="0"/>
              <a:t>Classifications</a:t>
            </a:r>
          </a:p>
          <a:p>
            <a:pPr lvl="1"/>
            <a:r>
              <a:rPr lang="en-US" dirty="0" smtClean="0"/>
              <a:t>Synonyms</a:t>
            </a:r>
          </a:p>
          <a:p>
            <a:pPr lvl="1"/>
            <a:r>
              <a:rPr lang="en-US" dirty="0" smtClean="0"/>
              <a:t>Unstated relationships</a:t>
            </a:r>
          </a:p>
        </p:txBody>
      </p:sp>
    </p:spTree>
    <p:extLst>
      <p:ext uri="{BB962C8B-B14F-4D97-AF65-F5344CB8AC3E}">
        <p14:creationId xmlns:p14="http://schemas.microsoft.com/office/powerpoint/2010/main" val="83185062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Clients </a:t>
            </a:r>
            <a:r>
              <a:rPr lang="en-US" dirty="0" smtClean="0"/>
              <a:t/>
            </a:r>
            <a:br>
              <a:rPr lang="en-US" dirty="0" smtClean="0"/>
            </a:br>
            <a:r>
              <a:rPr lang="en-US" sz="2800" dirty="0" smtClean="0">
                <a:solidFill>
                  <a:srgbClr val="FF0000"/>
                </a:solidFill>
              </a:rPr>
              <a:t>Platform Independence: Python</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a:t>Create the connection</a:t>
            </a:r>
            <a:r>
              <a:rPr lang="en-US" dirty="0" smtClean="0"/>
              <a:t>:</a:t>
            </a:r>
          </a:p>
          <a:p>
            <a:endParaRPr lang="en-US" dirty="0"/>
          </a:p>
          <a:p>
            <a:pPr marL="0" indent="0">
              <a:buNone/>
            </a:pPr>
            <a:r>
              <a:rPr lang="en-US" i="1" dirty="0">
                <a:solidFill>
                  <a:schemeClr val="accent4">
                    <a:lumMod val="75000"/>
                  </a:schemeClr>
                </a:solidFill>
                <a:latin typeface="Times"/>
                <a:cs typeface="Times"/>
              </a:rPr>
              <a:t>conn = Connection("http://</a:t>
            </a:r>
            <a:r>
              <a:rPr lang="en-US" i="1" dirty="0" err="1">
                <a:solidFill>
                  <a:schemeClr val="accent4">
                    <a:lumMod val="75000"/>
                  </a:schemeClr>
                </a:solidFill>
                <a:latin typeface="Times"/>
                <a:cs typeface="Times"/>
              </a:rPr>
              <a:t>informatics.mayo.edu</a:t>
            </a:r>
            <a:r>
              <a:rPr lang="en-US" i="1" dirty="0">
                <a:solidFill>
                  <a:schemeClr val="accent4">
                    <a:lumMod val="75000"/>
                  </a:schemeClr>
                </a:solidFill>
                <a:latin typeface="Times"/>
                <a:cs typeface="Times"/>
              </a:rPr>
              <a:t>/cts2/rest")</a:t>
            </a:r>
          </a:p>
          <a:p>
            <a:pPr marL="0" indent="0">
              <a:buNone/>
            </a:pPr>
            <a:r>
              <a:rPr lang="en-US" i="1" dirty="0">
                <a:solidFill>
                  <a:schemeClr val="accent4">
                    <a:lumMod val="75000"/>
                  </a:schemeClr>
                </a:solidFill>
                <a:latin typeface="Times"/>
                <a:cs typeface="Times"/>
              </a:rPr>
              <a:t>reply = </a:t>
            </a:r>
            <a:r>
              <a:rPr lang="en-US" i="1" dirty="0" err="1">
                <a:solidFill>
                  <a:schemeClr val="accent4">
                    <a:lumMod val="75000"/>
                  </a:schemeClr>
                </a:solidFill>
                <a:latin typeface="Times"/>
                <a:cs typeface="Times"/>
              </a:rPr>
              <a:t>conn.request_get</a:t>
            </a:r>
            <a:r>
              <a:rPr lang="en-US" i="1" dirty="0">
                <a:solidFill>
                  <a:schemeClr val="accent4">
                    <a:lumMod val="75000"/>
                  </a:schemeClr>
                </a:solidFill>
                <a:latin typeface="Times"/>
                <a:cs typeface="Times"/>
              </a:rPr>
              <a:t>("/</a:t>
            </a:r>
            <a:r>
              <a:rPr lang="en-US" i="1" dirty="0" err="1">
                <a:solidFill>
                  <a:schemeClr val="accent4">
                    <a:lumMod val="75000"/>
                  </a:schemeClr>
                </a:solidFill>
                <a:latin typeface="Times"/>
                <a:cs typeface="Times"/>
              </a:rPr>
              <a:t>valuesets?format</a:t>
            </a:r>
            <a:r>
              <a:rPr lang="en-US" i="1" dirty="0">
                <a:solidFill>
                  <a:schemeClr val="accent4">
                    <a:lumMod val="75000"/>
                  </a:schemeClr>
                </a:solidFill>
                <a:latin typeface="Times"/>
                <a:cs typeface="Times"/>
              </a:rPr>
              <a:t>=</a:t>
            </a:r>
            <a:r>
              <a:rPr lang="en-US" i="1" dirty="0" err="1">
                <a:solidFill>
                  <a:schemeClr val="accent4">
                    <a:lumMod val="75000"/>
                  </a:schemeClr>
                </a:solidFill>
                <a:latin typeface="Times"/>
                <a:cs typeface="Times"/>
              </a:rPr>
              <a:t>json</a:t>
            </a:r>
            <a:r>
              <a:rPr lang="en-US" i="1" dirty="0">
                <a:solidFill>
                  <a:schemeClr val="accent4">
                    <a:lumMod val="75000"/>
                  </a:schemeClr>
                </a:solidFill>
                <a:latin typeface="Times"/>
                <a:cs typeface="Times"/>
              </a:rPr>
              <a:t>",</a:t>
            </a:r>
          </a:p>
          <a:p>
            <a:pPr marL="0" indent="0">
              <a:buNone/>
            </a:pPr>
            <a:r>
              <a:rPr lang="en-US" i="1" dirty="0">
                <a:solidFill>
                  <a:schemeClr val="accent4">
                    <a:lumMod val="75000"/>
                  </a:schemeClr>
                </a:solidFill>
                <a:latin typeface="Times"/>
                <a:cs typeface="Times"/>
              </a:rPr>
              <a:t>    headers={'</a:t>
            </a:r>
            <a:r>
              <a:rPr lang="en-US" i="1" dirty="0" err="1">
                <a:solidFill>
                  <a:schemeClr val="accent4">
                    <a:lumMod val="75000"/>
                  </a:schemeClr>
                </a:solidFill>
                <a:latin typeface="Times"/>
                <a:cs typeface="Times"/>
              </a:rPr>
              <a:t>Accept':'application</a:t>
            </a:r>
            <a:r>
              <a:rPr lang="en-US" i="1" dirty="0">
                <a:solidFill>
                  <a:schemeClr val="accent4">
                    <a:lumMod val="75000"/>
                  </a:schemeClr>
                </a:solidFill>
                <a:latin typeface="Times"/>
                <a:cs typeface="Times"/>
              </a:rPr>
              <a:t>/</a:t>
            </a:r>
            <a:r>
              <a:rPr lang="en-US" i="1" dirty="0" err="1">
                <a:solidFill>
                  <a:schemeClr val="accent4">
                    <a:lumMod val="75000"/>
                  </a:schemeClr>
                </a:solidFill>
                <a:latin typeface="Times"/>
                <a:cs typeface="Times"/>
              </a:rPr>
              <a:t>json;q</a:t>
            </a:r>
            <a:r>
              <a:rPr lang="en-US" i="1" dirty="0">
                <a:solidFill>
                  <a:schemeClr val="accent4">
                    <a:lumMod val="75000"/>
                  </a:schemeClr>
                </a:solidFill>
                <a:latin typeface="Times"/>
                <a:cs typeface="Times"/>
              </a:rPr>
              <a:t>=1.0'})</a:t>
            </a:r>
          </a:p>
          <a:p>
            <a:pPr marL="0" indent="0">
              <a:buNone/>
            </a:pPr>
            <a:endParaRPr lang="en-US" dirty="0"/>
          </a:p>
        </p:txBody>
      </p:sp>
    </p:spTree>
    <p:extLst>
      <p:ext uri="{BB962C8B-B14F-4D97-AF65-F5344CB8AC3E}">
        <p14:creationId xmlns:p14="http://schemas.microsoft.com/office/powerpoint/2010/main" val="94128105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Clients  </a:t>
            </a:r>
            <a:r>
              <a:rPr lang="en-US" dirty="0" smtClean="0"/>
              <a:t/>
            </a:r>
            <a:br>
              <a:rPr lang="en-US" dirty="0" smtClean="0"/>
            </a:br>
            <a:r>
              <a:rPr lang="en-US" sz="2800" dirty="0" smtClean="0">
                <a:solidFill>
                  <a:srgbClr val="FF0000"/>
                </a:solidFill>
              </a:rPr>
              <a:t>Platform </a:t>
            </a:r>
            <a:r>
              <a:rPr lang="en-US" sz="2800" dirty="0">
                <a:solidFill>
                  <a:srgbClr val="FF0000"/>
                </a:solidFill>
              </a:rPr>
              <a:t>Independence: Python</a:t>
            </a:r>
          </a:p>
        </p:txBody>
      </p:sp>
      <p:sp>
        <p:nvSpPr>
          <p:cNvPr id="3" name="Content Placeholder 2"/>
          <p:cNvSpPr>
            <a:spLocks noGrp="1"/>
          </p:cNvSpPr>
          <p:nvPr>
            <p:ph idx="1"/>
          </p:nvPr>
        </p:nvSpPr>
        <p:spPr/>
        <p:txBody>
          <a:bodyPr/>
          <a:lstStyle/>
          <a:p>
            <a:pPr marL="0" indent="0">
              <a:buNone/>
            </a:pPr>
            <a:r>
              <a:rPr lang="en-US" dirty="0" smtClean="0"/>
              <a:t>Test the response and print it:</a:t>
            </a:r>
          </a:p>
          <a:p>
            <a:pPr marL="0" indent="0">
              <a:buNone/>
            </a:pPr>
            <a:endParaRPr lang="en-US" dirty="0" smtClean="0"/>
          </a:p>
          <a:p>
            <a:pPr marL="0" indent="0">
              <a:buNone/>
            </a:pPr>
            <a:r>
              <a:rPr lang="en-US" i="1" dirty="0">
                <a:solidFill>
                  <a:srgbClr val="2F7200"/>
                </a:solidFill>
                <a:latin typeface="Times"/>
                <a:cs typeface="Times"/>
              </a:rPr>
              <a:t>if reply['headers']['status'] == '200':</a:t>
            </a:r>
          </a:p>
          <a:p>
            <a:pPr marL="0" indent="0">
              <a:buNone/>
            </a:pPr>
            <a:r>
              <a:rPr lang="en-US" i="1" dirty="0">
                <a:solidFill>
                  <a:srgbClr val="2F7200"/>
                </a:solidFill>
                <a:latin typeface="Times"/>
                <a:cs typeface="Times"/>
              </a:rPr>
              <a:t>    print reply['body']</a:t>
            </a:r>
          </a:p>
          <a:p>
            <a:pPr marL="0" indent="0">
              <a:buNone/>
            </a:pPr>
            <a:r>
              <a:rPr lang="en-US" i="1" dirty="0">
                <a:solidFill>
                  <a:srgbClr val="2F7200"/>
                </a:solidFill>
                <a:latin typeface="Times"/>
                <a:cs typeface="Times"/>
              </a:rPr>
              <a:t>    print </a:t>
            </a:r>
            <a:r>
              <a:rPr lang="en-US" i="1" dirty="0" err="1">
                <a:solidFill>
                  <a:srgbClr val="2F7200"/>
                </a:solidFill>
                <a:latin typeface="Times"/>
                <a:cs typeface="Times"/>
              </a:rPr>
              <a:t>eval</a:t>
            </a:r>
            <a:r>
              <a:rPr lang="en-US" i="1" dirty="0">
                <a:solidFill>
                  <a:srgbClr val="2F7200"/>
                </a:solidFill>
                <a:latin typeface="Times"/>
                <a:cs typeface="Times"/>
              </a:rPr>
              <a:t>(reply['body'])</a:t>
            </a:r>
          </a:p>
        </p:txBody>
      </p:sp>
    </p:spTree>
    <p:extLst>
      <p:ext uri="{BB962C8B-B14F-4D97-AF65-F5344CB8AC3E}">
        <p14:creationId xmlns:p14="http://schemas.microsoft.com/office/powerpoint/2010/main" val="224836027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Clients </a:t>
            </a:r>
            <a:r>
              <a:rPr lang="en-US" dirty="0" smtClean="0"/>
              <a:t/>
            </a:r>
            <a:br>
              <a:rPr lang="en-US" dirty="0" smtClean="0"/>
            </a:br>
            <a:r>
              <a:rPr lang="en-US" sz="2800" dirty="0" smtClean="0">
                <a:solidFill>
                  <a:srgbClr val="FF0000"/>
                </a:solidFill>
              </a:rPr>
              <a:t>Platform </a:t>
            </a:r>
            <a:r>
              <a:rPr lang="en-US" sz="2800" dirty="0">
                <a:solidFill>
                  <a:srgbClr val="FF0000"/>
                </a:solidFill>
              </a:rPr>
              <a:t>Independence: Python</a:t>
            </a:r>
          </a:p>
        </p:txBody>
      </p:sp>
      <p:sp>
        <p:nvSpPr>
          <p:cNvPr id="3" name="Content Placeholder 2"/>
          <p:cNvSpPr>
            <a:spLocks noGrp="1"/>
          </p:cNvSpPr>
          <p:nvPr>
            <p:ph idx="1"/>
          </p:nvPr>
        </p:nvSpPr>
        <p:spPr/>
        <p:txBody>
          <a:bodyPr/>
          <a:lstStyle/>
          <a:p>
            <a:pPr marL="0" indent="0">
              <a:buNone/>
            </a:pPr>
            <a:r>
              <a:rPr lang="en-US" dirty="0" smtClean="0"/>
              <a:t>Here is a short, self-contained script that does a search on value sets matching the word “Sequence”:</a:t>
            </a:r>
          </a:p>
          <a:p>
            <a:pPr marL="0" indent="0">
              <a:buNone/>
            </a:pPr>
            <a:endParaRPr lang="en-US" dirty="0"/>
          </a:p>
          <a:p>
            <a:pPr marL="0" indent="0">
              <a:buNone/>
            </a:pPr>
            <a:r>
              <a:rPr lang="en-US" i="1" dirty="0" smtClean="0">
                <a:solidFill>
                  <a:srgbClr val="2F7200"/>
                </a:solidFill>
                <a:latin typeface="Times"/>
                <a:cs typeface="Times"/>
              </a:rPr>
              <a:t>conn </a:t>
            </a:r>
            <a:r>
              <a:rPr lang="en-US" i="1" dirty="0">
                <a:solidFill>
                  <a:srgbClr val="2F7200"/>
                </a:solidFill>
                <a:latin typeface="Times"/>
                <a:cs typeface="Times"/>
              </a:rPr>
              <a:t>= Connection("http://</a:t>
            </a:r>
            <a:r>
              <a:rPr lang="en-US" i="1" dirty="0" err="1">
                <a:solidFill>
                  <a:srgbClr val="2F7200"/>
                </a:solidFill>
                <a:latin typeface="Times"/>
                <a:cs typeface="Times"/>
              </a:rPr>
              <a:t>informatics.mayo.edu</a:t>
            </a:r>
            <a:r>
              <a:rPr lang="en-US" i="1" dirty="0">
                <a:solidFill>
                  <a:srgbClr val="2F7200"/>
                </a:solidFill>
                <a:latin typeface="Times"/>
                <a:cs typeface="Times"/>
              </a:rPr>
              <a:t>/cts2/rest")</a:t>
            </a:r>
          </a:p>
          <a:p>
            <a:pPr marL="0" indent="0">
              <a:buNone/>
            </a:pPr>
            <a:r>
              <a:rPr lang="en-US" i="1" dirty="0">
                <a:solidFill>
                  <a:srgbClr val="2F7200"/>
                </a:solidFill>
                <a:latin typeface="Times"/>
                <a:cs typeface="Times"/>
              </a:rPr>
              <a:t>print </a:t>
            </a:r>
            <a:r>
              <a:rPr lang="en-US" i="1" dirty="0" err="1">
                <a:solidFill>
                  <a:srgbClr val="2F7200"/>
                </a:solidFill>
                <a:latin typeface="Times"/>
                <a:cs typeface="Times"/>
              </a:rPr>
              <a:t>conn.request_get</a:t>
            </a:r>
            <a:r>
              <a:rPr lang="en-US" i="1" dirty="0">
                <a:solidFill>
                  <a:srgbClr val="2F7200"/>
                </a:solidFill>
                <a:latin typeface="Times"/>
                <a:cs typeface="Times"/>
              </a:rPr>
              <a:t>("/</a:t>
            </a:r>
            <a:r>
              <a:rPr lang="en-US" i="1" dirty="0" err="1">
                <a:solidFill>
                  <a:srgbClr val="2F7200"/>
                </a:solidFill>
                <a:latin typeface="Times"/>
                <a:cs typeface="Times"/>
              </a:rPr>
              <a:t>valuesets?matchvalue</a:t>
            </a:r>
            <a:r>
              <a:rPr lang="en-US" i="1" dirty="0">
                <a:solidFill>
                  <a:srgbClr val="2F7200"/>
                </a:solidFill>
                <a:latin typeface="Times"/>
                <a:cs typeface="Times"/>
              </a:rPr>
              <a:t>='Sequence'")['body']</a:t>
            </a:r>
          </a:p>
        </p:txBody>
      </p:sp>
    </p:spTree>
    <p:extLst>
      <p:ext uri="{BB962C8B-B14F-4D97-AF65-F5344CB8AC3E}">
        <p14:creationId xmlns:p14="http://schemas.microsoft.com/office/powerpoint/2010/main" val="71312781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Clients </a:t>
            </a:r>
            <a:r>
              <a:rPr lang="en-US" dirty="0" smtClean="0"/>
              <a:t/>
            </a:r>
            <a:br>
              <a:rPr lang="en-US" dirty="0" smtClean="0"/>
            </a:br>
            <a:r>
              <a:rPr lang="en-US" sz="2800" dirty="0" smtClean="0">
                <a:solidFill>
                  <a:srgbClr val="FF0000"/>
                </a:solidFill>
              </a:rPr>
              <a:t>Platform </a:t>
            </a:r>
            <a:r>
              <a:rPr lang="en-US" sz="2800" dirty="0">
                <a:solidFill>
                  <a:srgbClr val="FF0000"/>
                </a:solidFill>
              </a:rPr>
              <a:t>Independence: Python</a:t>
            </a:r>
          </a:p>
        </p:txBody>
      </p:sp>
      <p:sp>
        <p:nvSpPr>
          <p:cNvPr id="3" name="Content Placeholder 2"/>
          <p:cNvSpPr>
            <a:spLocks noGrp="1"/>
          </p:cNvSpPr>
          <p:nvPr>
            <p:ph idx="1"/>
          </p:nvPr>
        </p:nvSpPr>
        <p:spPr/>
        <p:txBody>
          <a:bodyPr/>
          <a:lstStyle/>
          <a:p>
            <a:pPr marL="0" indent="0">
              <a:buNone/>
            </a:pPr>
            <a:r>
              <a:rPr lang="en-US" dirty="0" smtClean="0"/>
              <a:t>Using a couple of integrated Python libraries you can also do authentication using https.</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(Requires valid username </a:t>
            </a:r>
            <a:r>
              <a:rPr lang="en-US" smtClean="0"/>
              <a:t>and password)</a:t>
            </a:r>
            <a:endParaRPr lang="en-US" dirty="0"/>
          </a:p>
        </p:txBody>
      </p:sp>
      <p:pic>
        <p:nvPicPr>
          <p:cNvPr id="4" name="Picture 3" descr="Screen Shot 2012-12-07 at 9.26.5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94000"/>
            <a:ext cx="9144000" cy="1253447"/>
          </a:xfrm>
          <a:prstGeom prst="rect">
            <a:avLst/>
          </a:prstGeom>
        </p:spPr>
      </p:pic>
    </p:spTree>
    <p:extLst>
      <p:ext uri="{BB962C8B-B14F-4D97-AF65-F5344CB8AC3E}">
        <p14:creationId xmlns:p14="http://schemas.microsoft.com/office/powerpoint/2010/main" val="759799588"/>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Clients </a:t>
            </a:r>
            <a:br>
              <a:rPr lang="en-US" dirty="0" smtClean="0"/>
            </a:br>
            <a:r>
              <a:rPr lang="en-US" sz="2800" dirty="0" smtClean="0">
                <a:solidFill>
                  <a:srgbClr val="FF0000"/>
                </a:solidFill>
              </a:rPr>
              <a:t>Platform Independence: </a:t>
            </a:r>
            <a:r>
              <a:rPr lang="en-US" sz="2800" dirty="0" err="1" smtClean="0">
                <a:solidFill>
                  <a:srgbClr val="FF0000"/>
                </a:solidFill>
              </a:rPr>
              <a:t>Scala</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err="1" smtClean="0"/>
              <a:t>Scala</a:t>
            </a:r>
            <a:r>
              <a:rPr lang="en-US" dirty="0" smtClean="0"/>
              <a:t> is a functional programming language that compiles to Java </a:t>
            </a:r>
            <a:r>
              <a:rPr lang="en-US" dirty="0" err="1" smtClean="0"/>
              <a:t>bytecode</a:t>
            </a:r>
            <a:endParaRPr lang="en-US" dirty="0" smtClean="0"/>
          </a:p>
          <a:p>
            <a:r>
              <a:rPr lang="en-US" dirty="0" smtClean="0"/>
              <a:t>As such it can reuse some of the libraries used in Java.</a:t>
            </a:r>
            <a:endParaRPr lang="en-US" dirty="0"/>
          </a:p>
        </p:txBody>
      </p:sp>
    </p:spTree>
    <p:extLst>
      <p:ext uri="{BB962C8B-B14F-4D97-AF65-F5344CB8AC3E}">
        <p14:creationId xmlns:p14="http://schemas.microsoft.com/office/powerpoint/2010/main" val="318727028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Clients  </a:t>
            </a:r>
            <a:r>
              <a:rPr lang="en-US" dirty="0" smtClean="0"/>
              <a:t/>
            </a:r>
            <a:br>
              <a:rPr lang="en-US" dirty="0" smtClean="0"/>
            </a:br>
            <a:r>
              <a:rPr lang="en-US" sz="2800" dirty="0" smtClean="0">
                <a:solidFill>
                  <a:srgbClr val="FF0000"/>
                </a:solidFill>
              </a:rPr>
              <a:t>Platform Independence: </a:t>
            </a:r>
            <a:r>
              <a:rPr lang="en-US" sz="2800" dirty="0" err="1" smtClean="0">
                <a:solidFill>
                  <a:srgbClr val="FF0000"/>
                </a:solidFill>
              </a:rPr>
              <a:t>Scala</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Import Java http and </a:t>
            </a:r>
            <a:r>
              <a:rPr lang="en-US" dirty="0" err="1" smtClean="0"/>
              <a:t>Scala</a:t>
            </a:r>
            <a:r>
              <a:rPr lang="en-US" dirty="0" smtClean="0"/>
              <a:t> input/output libraries:</a:t>
            </a:r>
          </a:p>
          <a:p>
            <a:pPr marL="0" indent="0">
              <a:buNone/>
            </a:pPr>
            <a:r>
              <a:rPr lang="en-US" i="1" dirty="0">
                <a:solidFill>
                  <a:schemeClr val="accent4">
                    <a:lumMod val="75000"/>
                  </a:schemeClr>
                </a:solidFill>
                <a:latin typeface="Times"/>
                <a:cs typeface="Times"/>
              </a:rPr>
              <a:t>import </a:t>
            </a:r>
            <a:r>
              <a:rPr lang="en-US" i="1" dirty="0" err="1">
                <a:solidFill>
                  <a:schemeClr val="accent4">
                    <a:lumMod val="75000"/>
                  </a:schemeClr>
                </a:solidFill>
                <a:latin typeface="Times"/>
                <a:cs typeface="Times"/>
              </a:rPr>
              <a:t>java.net</a:t>
            </a:r>
            <a:r>
              <a:rPr lang="en-US" i="1" dirty="0">
                <a:solidFill>
                  <a:schemeClr val="accent4">
                    <a:lumMod val="75000"/>
                  </a:schemeClr>
                </a:solidFill>
                <a:latin typeface="Times"/>
                <a:cs typeface="Times"/>
              </a:rPr>
              <a:t>.{</a:t>
            </a:r>
            <a:r>
              <a:rPr lang="en-US" i="1" dirty="0" err="1">
                <a:solidFill>
                  <a:schemeClr val="accent4">
                    <a:lumMod val="75000"/>
                  </a:schemeClr>
                </a:solidFill>
                <a:latin typeface="Times"/>
                <a:cs typeface="Times"/>
              </a:rPr>
              <a:t>HttpURLConnection</a:t>
            </a:r>
            <a:r>
              <a:rPr lang="en-US" i="1" dirty="0">
                <a:solidFill>
                  <a:schemeClr val="accent4">
                    <a:lumMod val="75000"/>
                  </a:schemeClr>
                </a:solidFill>
                <a:latin typeface="Times"/>
                <a:cs typeface="Times"/>
              </a:rPr>
              <a:t>, URL}</a:t>
            </a:r>
          </a:p>
          <a:p>
            <a:pPr marL="0" indent="0">
              <a:buNone/>
            </a:pPr>
            <a:r>
              <a:rPr lang="en-US" i="1" dirty="0">
                <a:solidFill>
                  <a:schemeClr val="accent4">
                    <a:lumMod val="75000"/>
                  </a:schemeClr>
                </a:solidFill>
                <a:latin typeface="Times"/>
                <a:cs typeface="Times"/>
              </a:rPr>
              <a:t>import </a:t>
            </a:r>
            <a:r>
              <a:rPr lang="en-US" i="1" dirty="0" err="1" smtClean="0">
                <a:solidFill>
                  <a:schemeClr val="accent4">
                    <a:lumMod val="75000"/>
                  </a:schemeClr>
                </a:solidFill>
                <a:latin typeface="Times"/>
                <a:cs typeface="Times"/>
              </a:rPr>
              <a:t>io.Source</a:t>
            </a:r>
            <a:endParaRPr lang="en-US" i="1" dirty="0" smtClean="0">
              <a:solidFill>
                <a:schemeClr val="accent4">
                  <a:lumMod val="75000"/>
                </a:schemeClr>
              </a:solidFill>
              <a:latin typeface="Times"/>
              <a:cs typeface="Times"/>
            </a:endParaRPr>
          </a:p>
          <a:p>
            <a:pPr marL="0" indent="0">
              <a:buNone/>
            </a:pPr>
            <a:r>
              <a:rPr lang="en-US" dirty="0" smtClean="0">
                <a:latin typeface="Arial"/>
                <a:cs typeface="Arial"/>
              </a:rPr>
              <a:t>Create an executable </a:t>
            </a:r>
            <a:r>
              <a:rPr lang="en-US" dirty="0" err="1" smtClean="0">
                <a:latin typeface="Arial"/>
                <a:cs typeface="Arial"/>
              </a:rPr>
              <a:t>Scala</a:t>
            </a:r>
            <a:r>
              <a:rPr lang="en-US" dirty="0" smtClean="0">
                <a:latin typeface="Arial"/>
                <a:cs typeface="Arial"/>
              </a:rPr>
              <a:t> object:</a:t>
            </a:r>
          </a:p>
          <a:p>
            <a:pPr marL="0" indent="0">
              <a:buNone/>
            </a:pPr>
            <a:r>
              <a:rPr lang="en-US" i="1" dirty="0">
                <a:solidFill>
                  <a:schemeClr val="accent4">
                    <a:lumMod val="75000"/>
                  </a:schemeClr>
                </a:solidFill>
                <a:latin typeface="Times"/>
                <a:cs typeface="Times"/>
              </a:rPr>
              <a:t>object CTS2RestClient extends App</a:t>
            </a:r>
            <a:r>
              <a:rPr lang="en-US" i="1" dirty="0" smtClean="0">
                <a:solidFill>
                  <a:schemeClr val="accent4">
                    <a:lumMod val="75000"/>
                  </a:schemeClr>
                </a:solidFill>
                <a:latin typeface="Times"/>
                <a:cs typeface="Times"/>
              </a:rPr>
              <a:t>{</a:t>
            </a:r>
          </a:p>
          <a:p>
            <a:pPr marL="0" indent="0">
              <a:buNone/>
            </a:pPr>
            <a:r>
              <a:rPr lang="en-US" i="1" dirty="0" smtClean="0">
                <a:solidFill>
                  <a:schemeClr val="accent4">
                    <a:lumMod val="75000"/>
                  </a:schemeClr>
                </a:solidFill>
                <a:latin typeface="Times"/>
                <a:cs typeface="Times"/>
              </a:rPr>
              <a:t>}</a:t>
            </a:r>
            <a:endParaRPr lang="en-US" i="1" dirty="0">
              <a:solidFill>
                <a:schemeClr val="accent4">
                  <a:lumMod val="75000"/>
                </a:schemeClr>
              </a:solidFill>
              <a:latin typeface="Times"/>
              <a:cs typeface="Times"/>
            </a:endParaRPr>
          </a:p>
        </p:txBody>
      </p:sp>
    </p:spTree>
    <p:extLst>
      <p:ext uri="{BB962C8B-B14F-4D97-AF65-F5344CB8AC3E}">
        <p14:creationId xmlns:p14="http://schemas.microsoft.com/office/powerpoint/2010/main" val="762233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Clients  </a:t>
            </a:r>
            <a:r>
              <a:rPr lang="en-US" dirty="0" smtClean="0"/>
              <a:t/>
            </a:r>
            <a:br>
              <a:rPr lang="en-US" dirty="0" smtClean="0"/>
            </a:br>
            <a:r>
              <a:rPr lang="en-US" sz="2800" dirty="0" smtClean="0">
                <a:solidFill>
                  <a:srgbClr val="FF0000"/>
                </a:solidFill>
              </a:rPr>
              <a:t>Platform Independence: </a:t>
            </a:r>
            <a:r>
              <a:rPr lang="en-US" sz="2800" dirty="0" err="1" smtClean="0">
                <a:solidFill>
                  <a:srgbClr val="FF0000"/>
                </a:solidFill>
              </a:rPr>
              <a:t>Scala</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Add some code to connect to the service:</a:t>
            </a:r>
          </a:p>
          <a:p>
            <a:pPr marL="0" indent="0">
              <a:buNone/>
            </a:pPr>
            <a:r>
              <a:rPr lang="en-US" dirty="0">
                <a:solidFill>
                  <a:schemeClr val="accent4">
                    <a:lumMod val="75000"/>
                  </a:schemeClr>
                </a:solidFill>
                <a:latin typeface="Times"/>
                <a:cs typeface="Times"/>
              </a:rPr>
              <a:t> </a:t>
            </a:r>
            <a:r>
              <a:rPr lang="en-US" i="1" dirty="0" err="1">
                <a:solidFill>
                  <a:schemeClr val="accent4">
                    <a:lumMod val="75000"/>
                  </a:schemeClr>
                </a:solidFill>
                <a:latin typeface="Times"/>
                <a:cs typeface="Times"/>
              </a:rPr>
              <a:t>val</a:t>
            </a:r>
            <a:r>
              <a:rPr lang="en-US" i="1" dirty="0">
                <a:solidFill>
                  <a:schemeClr val="accent4">
                    <a:lumMod val="75000"/>
                  </a:schemeClr>
                </a:solidFill>
                <a:latin typeface="Times"/>
                <a:cs typeface="Times"/>
              </a:rPr>
              <a:t> connection =</a:t>
            </a:r>
          </a:p>
          <a:p>
            <a:pPr marL="0" indent="0">
              <a:buNone/>
            </a:pPr>
            <a:r>
              <a:rPr lang="en-US" i="1" dirty="0">
                <a:solidFill>
                  <a:schemeClr val="accent4">
                    <a:lumMod val="75000"/>
                  </a:schemeClr>
                </a:solidFill>
                <a:latin typeface="Times"/>
                <a:cs typeface="Times"/>
              </a:rPr>
              <a:t>    new URL("http://</a:t>
            </a:r>
            <a:r>
              <a:rPr lang="en-US" i="1" dirty="0" err="1">
                <a:solidFill>
                  <a:schemeClr val="accent4">
                    <a:lumMod val="75000"/>
                  </a:schemeClr>
                </a:solidFill>
                <a:latin typeface="Times"/>
                <a:cs typeface="Times"/>
              </a:rPr>
              <a:t>informatics.mayo.edu</a:t>
            </a:r>
            <a:r>
              <a:rPr lang="en-US" i="1" dirty="0">
                <a:solidFill>
                  <a:schemeClr val="accent4">
                    <a:lumMod val="75000"/>
                  </a:schemeClr>
                </a:solidFill>
                <a:latin typeface="Times"/>
                <a:cs typeface="Times"/>
              </a:rPr>
              <a:t>/cts2/rest/</a:t>
            </a:r>
            <a:r>
              <a:rPr lang="en-US" i="1" dirty="0" err="1">
                <a:solidFill>
                  <a:schemeClr val="accent4">
                    <a:lumMod val="75000"/>
                  </a:schemeClr>
                </a:solidFill>
                <a:latin typeface="Times"/>
                <a:cs typeface="Times"/>
              </a:rPr>
              <a:t>valuesets</a:t>
            </a:r>
            <a:r>
              <a:rPr lang="en-US" i="1" dirty="0">
                <a:solidFill>
                  <a:schemeClr val="accent4">
                    <a:lumMod val="75000"/>
                  </a:schemeClr>
                </a:solidFill>
                <a:latin typeface="Times"/>
                <a:cs typeface="Times"/>
              </a:rPr>
              <a:t>").</a:t>
            </a:r>
            <a:r>
              <a:rPr lang="en-US" i="1" dirty="0" err="1">
                <a:solidFill>
                  <a:schemeClr val="accent4">
                    <a:lumMod val="75000"/>
                  </a:schemeClr>
                </a:solidFill>
                <a:latin typeface="Times"/>
                <a:cs typeface="Times"/>
              </a:rPr>
              <a:t>openConnection</a:t>
            </a:r>
            <a:r>
              <a:rPr lang="en-US" i="1" dirty="0">
                <a:solidFill>
                  <a:schemeClr val="accent4">
                    <a:lumMod val="75000"/>
                  </a:schemeClr>
                </a:solidFill>
                <a:latin typeface="Times"/>
                <a:cs typeface="Times"/>
              </a:rPr>
              <a:t>().</a:t>
            </a:r>
            <a:r>
              <a:rPr lang="en-US" i="1" dirty="0" err="1">
                <a:solidFill>
                  <a:schemeClr val="accent4">
                    <a:lumMod val="75000"/>
                  </a:schemeClr>
                </a:solidFill>
                <a:latin typeface="Times"/>
                <a:cs typeface="Times"/>
              </a:rPr>
              <a:t>asInstanceOf</a:t>
            </a:r>
            <a:r>
              <a:rPr lang="en-US" i="1" dirty="0">
                <a:solidFill>
                  <a:schemeClr val="accent4">
                    <a:lumMod val="75000"/>
                  </a:schemeClr>
                </a:solidFill>
                <a:latin typeface="Times"/>
                <a:cs typeface="Times"/>
              </a:rPr>
              <a:t>[</a:t>
            </a:r>
            <a:r>
              <a:rPr lang="en-US" i="1" dirty="0" err="1">
                <a:solidFill>
                  <a:schemeClr val="accent4">
                    <a:lumMod val="75000"/>
                  </a:schemeClr>
                </a:solidFill>
                <a:latin typeface="Times"/>
                <a:cs typeface="Times"/>
              </a:rPr>
              <a:t>HttpURLConnection</a:t>
            </a:r>
            <a:r>
              <a:rPr lang="en-US" i="1" dirty="0">
                <a:solidFill>
                  <a:schemeClr val="accent4">
                    <a:lumMod val="75000"/>
                  </a:schemeClr>
                </a:solidFill>
                <a:latin typeface="Times"/>
                <a:cs typeface="Times"/>
              </a:rPr>
              <a:t>]</a:t>
            </a:r>
          </a:p>
        </p:txBody>
      </p:sp>
    </p:spTree>
    <p:extLst>
      <p:ext uri="{BB962C8B-B14F-4D97-AF65-F5344CB8AC3E}">
        <p14:creationId xmlns:p14="http://schemas.microsoft.com/office/powerpoint/2010/main" val="143475663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Clients  </a:t>
            </a:r>
            <a:br>
              <a:rPr lang="en-US" dirty="0"/>
            </a:br>
            <a:r>
              <a:rPr lang="en-US" sz="2800" dirty="0">
                <a:solidFill>
                  <a:srgbClr val="FF0000"/>
                </a:solidFill>
              </a:rPr>
              <a:t>Platform Independence: </a:t>
            </a:r>
            <a:r>
              <a:rPr lang="en-US" sz="2800" dirty="0" err="1">
                <a:solidFill>
                  <a:srgbClr val="FF0000"/>
                </a:solidFill>
              </a:rPr>
              <a:t>Scala</a:t>
            </a:r>
            <a:endParaRPr lang="en-US" sz="2800" dirty="0"/>
          </a:p>
        </p:txBody>
      </p:sp>
      <p:sp>
        <p:nvSpPr>
          <p:cNvPr id="3" name="Content Placeholder 2"/>
          <p:cNvSpPr>
            <a:spLocks noGrp="1"/>
          </p:cNvSpPr>
          <p:nvPr>
            <p:ph idx="1"/>
          </p:nvPr>
        </p:nvSpPr>
        <p:spPr/>
        <p:txBody>
          <a:bodyPr/>
          <a:lstStyle/>
          <a:p>
            <a:pPr marL="0" indent="0">
              <a:buNone/>
            </a:pPr>
            <a:r>
              <a:rPr lang="en-US" dirty="0" smtClean="0"/>
              <a:t>Get the input Stream:</a:t>
            </a:r>
          </a:p>
          <a:p>
            <a:pPr marL="0" indent="0">
              <a:buNone/>
            </a:pPr>
            <a:r>
              <a:rPr lang="en-US" dirty="0"/>
              <a:t> </a:t>
            </a:r>
            <a:r>
              <a:rPr lang="en-US" i="1" dirty="0" err="1">
                <a:solidFill>
                  <a:srgbClr val="2F7200"/>
                </a:solidFill>
                <a:latin typeface="Times"/>
                <a:cs typeface="Times"/>
              </a:rPr>
              <a:t>val</a:t>
            </a:r>
            <a:r>
              <a:rPr lang="en-US" i="1" dirty="0">
                <a:solidFill>
                  <a:srgbClr val="2F7200"/>
                </a:solidFill>
                <a:latin typeface="Times"/>
                <a:cs typeface="Times"/>
              </a:rPr>
              <a:t> </a:t>
            </a:r>
            <a:r>
              <a:rPr lang="en-US" i="1" dirty="0" err="1">
                <a:solidFill>
                  <a:srgbClr val="2F7200"/>
                </a:solidFill>
                <a:latin typeface="Times"/>
                <a:cs typeface="Times"/>
              </a:rPr>
              <a:t>inputStream</a:t>
            </a:r>
            <a:r>
              <a:rPr lang="en-US" i="1" dirty="0">
                <a:solidFill>
                  <a:srgbClr val="2F7200"/>
                </a:solidFill>
                <a:latin typeface="Times"/>
                <a:cs typeface="Times"/>
              </a:rPr>
              <a:t> = </a:t>
            </a:r>
            <a:r>
              <a:rPr lang="en-US" i="1" dirty="0" err="1">
                <a:solidFill>
                  <a:srgbClr val="2F7200"/>
                </a:solidFill>
                <a:latin typeface="Times"/>
                <a:cs typeface="Times"/>
              </a:rPr>
              <a:t>connection.getInputStream</a:t>
            </a:r>
            <a:endParaRPr lang="en-US" i="1" dirty="0">
              <a:solidFill>
                <a:srgbClr val="2F7200"/>
              </a:solidFill>
              <a:latin typeface="Times"/>
              <a:cs typeface="Times"/>
            </a:endParaRPr>
          </a:p>
          <a:p>
            <a:pPr marL="0" indent="0">
              <a:buNone/>
            </a:pPr>
            <a:r>
              <a:rPr lang="en-US" i="1" dirty="0">
                <a:solidFill>
                  <a:srgbClr val="2F7200"/>
                </a:solidFill>
                <a:latin typeface="Times"/>
                <a:cs typeface="Times"/>
              </a:rPr>
              <a:t>  </a:t>
            </a:r>
            <a:r>
              <a:rPr lang="en-US" i="1" dirty="0" err="1">
                <a:solidFill>
                  <a:srgbClr val="2F7200"/>
                </a:solidFill>
                <a:latin typeface="Times"/>
                <a:cs typeface="Times"/>
              </a:rPr>
              <a:t>val</a:t>
            </a:r>
            <a:r>
              <a:rPr lang="en-US" i="1" dirty="0">
                <a:solidFill>
                  <a:srgbClr val="2F7200"/>
                </a:solidFill>
                <a:latin typeface="Times"/>
                <a:cs typeface="Times"/>
              </a:rPr>
              <a:t> </a:t>
            </a:r>
            <a:r>
              <a:rPr lang="en-US" i="1" dirty="0" err="1">
                <a:solidFill>
                  <a:srgbClr val="2F7200"/>
                </a:solidFill>
                <a:latin typeface="Times"/>
                <a:cs typeface="Times"/>
              </a:rPr>
              <a:t>src</a:t>
            </a:r>
            <a:r>
              <a:rPr lang="en-US" i="1" dirty="0">
                <a:solidFill>
                  <a:srgbClr val="2F7200"/>
                </a:solidFill>
                <a:latin typeface="Times"/>
                <a:cs typeface="Times"/>
              </a:rPr>
              <a:t> = </a:t>
            </a:r>
            <a:r>
              <a:rPr lang="en-US" i="1" dirty="0" err="1">
                <a:solidFill>
                  <a:srgbClr val="2F7200"/>
                </a:solidFill>
                <a:latin typeface="Times"/>
                <a:cs typeface="Times"/>
              </a:rPr>
              <a:t>Source.fromInputStream</a:t>
            </a:r>
            <a:r>
              <a:rPr lang="en-US" i="1" dirty="0">
                <a:solidFill>
                  <a:srgbClr val="2F7200"/>
                </a:solidFill>
                <a:latin typeface="Times"/>
                <a:cs typeface="Times"/>
              </a:rPr>
              <a:t>(</a:t>
            </a:r>
            <a:r>
              <a:rPr lang="en-US" i="1" dirty="0" err="1">
                <a:solidFill>
                  <a:srgbClr val="2F7200"/>
                </a:solidFill>
                <a:latin typeface="Times"/>
                <a:cs typeface="Times"/>
              </a:rPr>
              <a:t>inputStream</a:t>
            </a:r>
            <a:r>
              <a:rPr lang="en-US" i="1" dirty="0" smtClean="0">
                <a:solidFill>
                  <a:srgbClr val="2F7200"/>
                </a:solidFill>
                <a:latin typeface="Times"/>
                <a:cs typeface="Times"/>
              </a:rPr>
              <a:t>)</a:t>
            </a:r>
          </a:p>
          <a:p>
            <a:pPr marL="0" indent="0">
              <a:buNone/>
            </a:pPr>
            <a:r>
              <a:rPr lang="en-US" dirty="0" smtClean="0">
                <a:latin typeface="Arial"/>
                <a:cs typeface="Arial"/>
              </a:rPr>
              <a:t>Print it out:</a:t>
            </a:r>
          </a:p>
          <a:p>
            <a:pPr marL="0" indent="0">
              <a:buNone/>
            </a:pPr>
            <a:r>
              <a:rPr lang="en-US" dirty="0">
                <a:solidFill>
                  <a:srgbClr val="2F7200"/>
                </a:solidFill>
                <a:latin typeface="Times"/>
                <a:cs typeface="Times"/>
              </a:rPr>
              <a:t> </a:t>
            </a:r>
            <a:r>
              <a:rPr lang="en-US" i="1" dirty="0" err="1">
                <a:solidFill>
                  <a:srgbClr val="2F7200"/>
                </a:solidFill>
                <a:latin typeface="Times"/>
                <a:cs typeface="Times"/>
              </a:rPr>
              <a:t>src.getLines</a:t>
            </a:r>
            <a:r>
              <a:rPr lang="en-US" i="1" dirty="0">
                <a:solidFill>
                  <a:srgbClr val="2F7200"/>
                </a:solidFill>
                <a:latin typeface="Times"/>
                <a:cs typeface="Times"/>
              </a:rPr>
              <a:t>().</a:t>
            </a:r>
            <a:r>
              <a:rPr lang="en-US" i="1" dirty="0" err="1">
                <a:solidFill>
                  <a:srgbClr val="2F7200"/>
                </a:solidFill>
                <a:latin typeface="Times"/>
                <a:cs typeface="Times"/>
              </a:rPr>
              <a:t>foreach</a:t>
            </a:r>
            <a:r>
              <a:rPr lang="en-US" i="1" dirty="0">
                <a:solidFill>
                  <a:srgbClr val="2F7200"/>
                </a:solidFill>
                <a:latin typeface="Times"/>
                <a:cs typeface="Times"/>
              </a:rPr>
              <a:t>(</a:t>
            </a:r>
            <a:r>
              <a:rPr lang="en-US" i="1" dirty="0" err="1">
                <a:solidFill>
                  <a:srgbClr val="2F7200"/>
                </a:solidFill>
                <a:latin typeface="Times"/>
                <a:cs typeface="Times"/>
              </a:rPr>
              <a:t>println</a:t>
            </a:r>
            <a:r>
              <a:rPr lang="en-US" i="1" dirty="0">
                <a:solidFill>
                  <a:srgbClr val="2F7200"/>
                </a:solidFill>
                <a:latin typeface="Times"/>
                <a:cs typeface="Times"/>
              </a:rPr>
              <a:t>)</a:t>
            </a:r>
          </a:p>
        </p:txBody>
      </p:sp>
    </p:spTree>
    <p:extLst>
      <p:ext uri="{BB962C8B-B14F-4D97-AF65-F5344CB8AC3E}">
        <p14:creationId xmlns:p14="http://schemas.microsoft.com/office/powerpoint/2010/main" val="363505933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3200"/>
            <a:ext cx="7827264" cy="1371600"/>
          </a:xfrm>
        </p:spPr>
        <p:txBody>
          <a:bodyPr/>
          <a:lstStyle/>
          <a:p>
            <a:r>
              <a:rPr lang="en-US" dirty="0" smtClean="0"/>
              <a:t>CTS2 Client Implementation Building Blocks and Examples</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2453435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3200"/>
            <a:ext cx="7827264" cy="1371600"/>
          </a:xfrm>
        </p:spPr>
        <p:txBody>
          <a:bodyPr/>
          <a:lstStyle/>
          <a:p>
            <a:r>
              <a:rPr lang="en-US" dirty="0" smtClean="0"/>
              <a:t>CTS2 UI Basics</a:t>
            </a:r>
            <a:br>
              <a:rPr lang="en-US" dirty="0" smtClean="0"/>
            </a:b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943886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a:t>
            </a:r>
            <a:r>
              <a:rPr lang="en-US" dirty="0" smtClean="0"/>
              <a:t>Services</a:t>
            </a:r>
            <a:br>
              <a:rPr lang="en-US" dirty="0" smtClean="0"/>
            </a:br>
            <a:endParaRPr lang="en-US" dirty="0"/>
          </a:p>
        </p:txBody>
      </p:sp>
      <p:sp>
        <p:nvSpPr>
          <p:cNvPr id="3" name="Content Placeholder 2"/>
          <p:cNvSpPr>
            <a:spLocks noGrp="1"/>
          </p:cNvSpPr>
          <p:nvPr>
            <p:ph idx="1"/>
          </p:nvPr>
        </p:nvSpPr>
        <p:spPr/>
        <p:txBody>
          <a:bodyPr/>
          <a:lstStyle/>
          <a:p>
            <a:r>
              <a:rPr lang="en-US" dirty="0" smtClean="0"/>
              <a:t>Awareness of what is not in a dictionary is a “way of knowing” (This is sometimes called ontology).</a:t>
            </a:r>
          </a:p>
          <a:p>
            <a:r>
              <a:rPr lang="en-US" dirty="0" smtClean="0"/>
              <a:t>This is often built in to complex terminologies</a:t>
            </a:r>
          </a:p>
          <a:p>
            <a:r>
              <a:rPr lang="en-US" dirty="0" smtClean="0"/>
              <a:t>A terminology service provides the structure</a:t>
            </a:r>
          </a:p>
          <a:p>
            <a:pPr lvl="1"/>
            <a:r>
              <a:rPr lang="en-US" dirty="0" smtClean="0"/>
              <a:t>For using this way of knowing about the entities in service</a:t>
            </a:r>
          </a:p>
          <a:p>
            <a:pPr lvl="1"/>
            <a:r>
              <a:rPr lang="en-US" dirty="0" smtClean="0"/>
              <a:t>For dealing with updates, versioning, history and other administrative functions</a:t>
            </a:r>
          </a:p>
        </p:txBody>
      </p:sp>
    </p:spTree>
    <p:extLst>
      <p:ext uri="{BB962C8B-B14F-4D97-AF65-F5344CB8AC3E}">
        <p14:creationId xmlns:p14="http://schemas.microsoft.com/office/powerpoint/2010/main" val="386424634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JavaScript </a:t>
            </a:r>
            <a:r>
              <a:rPr lang="en-US" dirty="0" smtClean="0"/>
              <a:t>Examples</a:t>
            </a:r>
            <a:br>
              <a:rPr lang="en-US" dirty="0" smtClean="0"/>
            </a:br>
            <a:r>
              <a:rPr lang="en-US" dirty="0" err="1" smtClean="0">
                <a:solidFill>
                  <a:schemeClr val="accent2">
                    <a:lumMod val="75000"/>
                  </a:schemeClr>
                </a:solidFill>
              </a:rPr>
              <a:t>JSFiddle</a:t>
            </a:r>
            <a:r>
              <a:rPr lang="en-US" dirty="0" smtClean="0">
                <a:solidFill>
                  <a:schemeClr val="accent2">
                    <a:lumMod val="75000"/>
                  </a:schemeClr>
                </a:solidFill>
              </a:rPr>
              <a:t> - Overview</a:t>
            </a:r>
            <a:endParaRPr lang="en-US" dirty="0"/>
          </a:p>
        </p:txBody>
      </p:sp>
      <p:sp>
        <p:nvSpPr>
          <p:cNvPr id="3" name="Content Placeholder 2"/>
          <p:cNvSpPr>
            <a:spLocks noGrp="1"/>
          </p:cNvSpPr>
          <p:nvPr>
            <p:ph idx="1"/>
          </p:nvPr>
        </p:nvSpPr>
        <p:spPr/>
        <p:txBody>
          <a:bodyPr/>
          <a:lstStyle/>
          <a:p>
            <a:r>
              <a:rPr lang="en-US" dirty="0"/>
              <a:t>We will use </a:t>
            </a:r>
            <a:r>
              <a:rPr lang="en-US" dirty="0" err="1"/>
              <a:t>JSFiddle</a:t>
            </a:r>
            <a:r>
              <a:rPr lang="en-US" dirty="0"/>
              <a:t> to work with the web related files</a:t>
            </a:r>
          </a:p>
          <a:p>
            <a:pPr lvl="1"/>
            <a:r>
              <a:rPr lang="en-US" dirty="0" err="1"/>
              <a:t>JSFiddle</a:t>
            </a:r>
            <a:r>
              <a:rPr lang="en-US" dirty="0"/>
              <a:t> allows us to see all the files (CSS, JavaScript, and HTML) in one page and edit them</a:t>
            </a:r>
          </a:p>
          <a:p>
            <a:pPr lvl="1"/>
            <a:r>
              <a:rPr lang="en-US" dirty="0"/>
              <a:t>Changes are seen </a:t>
            </a:r>
            <a:r>
              <a:rPr lang="en-US" dirty="0" smtClean="0"/>
              <a:t>immediately</a:t>
            </a:r>
          </a:p>
          <a:p>
            <a:r>
              <a:rPr lang="en-US" dirty="0">
                <a:hlinkClick r:id="rId2"/>
              </a:rPr>
              <a:t>http://jsfiddle.net</a:t>
            </a:r>
            <a:r>
              <a:rPr lang="en-US" dirty="0" smtClean="0">
                <a:hlinkClick r:id="rId2"/>
              </a:rPr>
              <a:t>/</a:t>
            </a:r>
            <a:endParaRPr lang="en-US" dirty="0" smtClean="0"/>
          </a:p>
          <a:p>
            <a:endParaRPr lang="en-US" dirty="0"/>
          </a:p>
          <a:p>
            <a:endParaRPr lang="en-US" dirty="0"/>
          </a:p>
        </p:txBody>
      </p:sp>
    </p:spTree>
    <p:extLst>
      <p:ext uri="{BB962C8B-B14F-4D97-AF65-F5344CB8AC3E}">
        <p14:creationId xmlns:p14="http://schemas.microsoft.com/office/powerpoint/2010/main" val="41746472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JavaScript Examples</a:t>
            </a:r>
            <a:br>
              <a:rPr lang="en-US" dirty="0" smtClean="0"/>
            </a:br>
            <a:r>
              <a:rPr lang="en-US" dirty="0" smtClean="0">
                <a:solidFill>
                  <a:schemeClr val="accent2">
                    <a:lumMod val="75000"/>
                  </a:schemeClr>
                </a:solidFill>
              </a:rPr>
              <a:t>The Basics</a:t>
            </a:r>
            <a:endParaRPr lang="en-US" dirty="0"/>
          </a:p>
        </p:txBody>
      </p:sp>
      <p:sp>
        <p:nvSpPr>
          <p:cNvPr id="3" name="Content Placeholder 2"/>
          <p:cNvSpPr>
            <a:spLocks noGrp="1"/>
          </p:cNvSpPr>
          <p:nvPr>
            <p:ph idx="1"/>
          </p:nvPr>
        </p:nvSpPr>
        <p:spPr/>
        <p:txBody>
          <a:bodyPr/>
          <a:lstStyle/>
          <a:p>
            <a:r>
              <a:rPr lang="en-US" dirty="0" smtClean="0"/>
              <a:t>JavaScript and </a:t>
            </a:r>
            <a:r>
              <a:rPr lang="en-US" dirty="0" smtClean="0"/>
              <a:t>JSON</a:t>
            </a:r>
            <a:endParaRPr lang="en-US" dirty="0" smtClean="0"/>
          </a:p>
          <a:p>
            <a:r>
              <a:rPr lang="en-US" dirty="0" smtClean="0"/>
              <a:t>Quickly and easily:</a:t>
            </a:r>
          </a:p>
          <a:p>
            <a:pPr lvl="1"/>
            <a:r>
              <a:rPr lang="en-US" dirty="0" smtClean="0"/>
              <a:t>Query and display a code system:</a:t>
            </a:r>
          </a:p>
          <a:p>
            <a:pPr lvl="2"/>
            <a:r>
              <a:rPr lang="en-US" dirty="0" smtClean="0"/>
              <a:t>Browser</a:t>
            </a:r>
          </a:p>
          <a:p>
            <a:pPr lvl="3"/>
            <a:r>
              <a:rPr lang="en-US" u="sng" dirty="0">
                <a:hlinkClick r:id="rId3"/>
              </a:rPr>
              <a:t>http://informatics.mayo.edu/cts2/rest/codesystem/SNOMEDCT?format=</a:t>
            </a:r>
            <a:r>
              <a:rPr lang="en-US" u="sng" dirty="0" smtClean="0">
                <a:hlinkClick r:id="rId3"/>
              </a:rPr>
              <a:t>json</a:t>
            </a:r>
            <a:endParaRPr lang="en-US" dirty="0" smtClean="0"/>
          </a:p>
          <a:p>
            <a:pPr lvl="2"/>
            <a:r>
              <a:rPr lang="en-US" dirty="0" smtClean="0"/>
              <a:t>JavaScript</a:t>
            </a:r>
            <a:endParaRPr lang="en-US" dirty="0"/>
          </a:p>
        </p:txBody>
      </p:sp>
    </p:spTree>
    <p:extLst>
      <p:ext uri="{BB962C8B-B14F-4D97-AF65-F5344CB8AC3E}">
        <p14:creationId xmlns:p14="http://schemas.microsoft.com/office/powerpoint/2010/main" val="10489432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JavaScript Examples</a:t>
            </a:r>
            <a:br>
              <a:rPr lang="en-US" dirty="0" smtClean="0"/>
            </a:br>
            <a:r>
              <a:rPr lang="en-US" dirty="0" smtClean="0">
                <a:solidFill>
                  <a:schemeClr val="accent2">
                    <a:lumMod val="75000"/>
                  </a:schemeClr>
                </a:solidFill>
              </a:rPr>
              <a:t>The Basics</a:t>
            </a:r>
            <a:endParaRPr lang="en-US" dirty="0"/>
          </a:p>
        </p:txBody>
      </p:sp>
      <p:sp>
        <p:nvSpPr>
          <p:cNvPr id="3" name="Content Placeholder 2"/>
          <p:cNvSpPr>
            <a:spLocks noGrp="1"/>
          </p:cNvSpPr>
          <p:nvPr>
            <p:ph idx="1"/>
          </p:nvPr>
        </p:nvSpPr>
        <p:spPr/>
        <p:txBody>
          <a:bodyPr/>
          <a:lstStyle/>
          <a:p>
            <a:r>
              <a:rPr lang="en-US" dirty="0" smtClean="0"/>
              <a:t>Simple requirements:</a:t>
            </a:r>
          </a:p>
          <a:p>
            <a:pPr lvl="1"/>
            <a:r>
              <a:rPr lang="en-US" dirty="0" smtClean="0"/>
              <a:t>URL</a:t>
            </a:r>
          </a:p>
          <a:p>
            <a:pPr lvl="1"/>
            <a:r>
              <a:rPr lang="en-US" dirty="0" smtClean="0"/>
              <a:t>REST call that returns JSON object</a:t>
            </a:r>
          </a:p>
          <a:p>
            <a:pPr lvl="1"/>
            <a:r>
              <a:rPr lang="en-US" dirty="0" smtClean="0"/>
              <a:t>Parse/display the JSON</a:t>
            </a:r>
          </a:p>
          <a:p>
            <a:pPr lvl="1"/>
            <a:endParaRPr lang="en-US" dirty="0" smtClean="0"/>
          </a:p>
          <a:p>
            <a:pPr lvl="1"/>
            <a:endParaRPr lang="en-US" dirty="0" smtClean="0"/>
          </a:p>
        </p:txBody>
      </p:sp>
    </p:spTree>
    <p:extLst>
      <p:ext uri="{BB962C8B-B14F-4D97-AF65-F5344CB8AC3E}">
        <p14:creationId xmlns:p14="http://schemas.microsoft.com/office/powerpoint/2010/main" val="39030457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JavaScript Examples</a:t>
            </a:r>
            <a:br>
              <a:rPr lang="en-US" dirty="0" smtClean="0"/>
            </a:br>
            <a:r>
              <a:rPr lang="en-US" dirty="0" smtClean="0">
                <a:solidFill>
                  <a:schemeClr val="accent2">
                    <a:lumMod val="75000"/>
                  </a:schemeClr>
                </a:solidFill>
              </a:rPr>
              <a:t>The Basics</a:t>
            </a:r>
            <a:endParaRPr lang="en-US" dirty="0"/>
          </a:p>
        </p:txBody>
      </p:sp>
      <p:sp>
        <p:nvSpPr>
          <p:cNvPr id="4" name="Rectangle 3"/>
          <p:cNvSpPr/>
          <p:nvPr/>
        </p:nvSpPr>
        <p:spPr>
          <a:xfrm>
            <a:off x="152400" y="2895600"/>
            <a:ext cx="8915400" cy="2462213"/>
          </a:xfrm>
          <a:prstGeom prst="rect">
            <a:avLst/>
          </a:prstGeom>
          <a:noFill/>
        </p:spPr>
        <p:txBody>
          <a:bodyPr wrap="square" lIns="91440" tIns="45720" rIns="91440" bIns="45720">
            <a:spAutoFit/>
          </a:bodyPr>
          <a:lstStyle/>
          <a:p>
            <a:r>
              <a:rPr lang="en-US" sz="1400" b="1" dirty="0"/>
              <a:t>$.</a:t>
            </a:r>
            <a:r>
              <a:rPr lang="en-US" sz="1400" b="1" dirty="0" err="1"/>
              <a:t>getJSON</a:t>
            </a:r>
            <a:r>
              <a:rPr lang="en-US" sz="1400" b="1" dirty="0" smtClean="0"/>
              <a:t>(</a:t>
            </a:r>
          </a:p>
          <a:p>
            <a:endParaRPr lang="en-US" sz="1400" b="1" dirty="0"/>
          </a:p>
          <a:p>
            <a:r>
              <a:rPr lang="en-US" sz="1400" dirty="0" smtClean="0"/>
              <a:t>  </a:t>
            </a:r>
            <a:r>
              <a:rPr lang="en-US" sz="1400" b="1" dirty="0" smtClean="0"/>
              <a:t> "</a:t>
            </a:r>
            <a:r>
              <a:rPr lang="en-US" sz="1400" b="1" dirty="0"/>
              <a:t>http://</a:t>
            </a:r>
            <a:r>
              <a:rPr lang="en-US" sz="1400" b="1" dirty="0" err="1"/>
              <a:t>informatics.mayo.edu</a:t>
            </a:r>
            <a:r>
              <a:rPr lang="en-US" sz="1400" b="1" dirty="0"/>
              <a:t>/cts2/rest/codesystem/</a:t>
            </a:r>
            <a:r>
              <a:rPr lang="en-US" sz="1400" b="1" dirty="0" err="1"/>
              <a:t>SNOMEDCT?format</a:t>
            </a:r>
            <a:r>
              <a:rPr lang="en-US" sz="1400" b="1" dirty="0"/>
              <a:t>=</a:t>
            </a:r>
            <a:r>
              <a:rPr lang="en-US" sz="1400" b="1" dirty="0" err="1"/>
              <a:t>json&amp;callback</a:t>
            </a:r>
            <a:r>
              <a:rPr lang="en-US" sz="1400" b="1" dirty="0"/>
              <a:t>=?"</a:t>
            </a:r>
            <a:r>
              <a:rPr lang="en-US" sz="1400" dirty="0"/>
              <a:t>,  </a:t>
            </a:r>
            <a:endParaRPr lang="en-US" sz="1400" dirty="0" smtClean="0"/>
          </a:p>
          <a:p>
            <a:endParaRPr lang="en-US" sz="1400" b="1" dirty="0"/>
          </a:p>
          <a:p>
            <a:r>
              <a:rPr lang="en-US" sz="1400" b="1" dirty="0"/>
              <a:t>  </a:t>
            </a:r>
            <a:endParaRPr lang="en-US" sz="1400" b="1" dirty="0" smtClean="0"/>
          </a:p>
          <a:p>
            <a:r>
              <a:rPr lang="en-US" sz="1400" b="1" dirty="0" smtClean="0"/>
              <a:t> function( </a:t>
            </a:r>
            <a:r>
              <a:rPr lang="en-US" sz="1400" b="1" dirty="0" smtClean="0">
                <a:solidFill>
                  <a:srgbClr val="000000"/>
                </a:solidFill>
              </a:rPr>
              <a:t>cts2JSON </a:t>
            </a:r>
            <a:r>
              <a:rPr lang="en-US" sz="1400" b="1" dirty="0" smtClean="0"/>
              <a:t>) </a:t>
            </a:r>
            <a:r>
              <a:rPr lang="en-US" sz="1400" b="1" dirty="0"/>
              <a:t>{  </a:t>
            </a:r>
            <a:endParaRPr lang="en-US" sz="1400" b="1" dirty="0" smtClean="0"/>
          </a:p>
          <a:p>
            <a:endParaRPr lang="en-US" sz="1400" b="1" dirty="0"/>
          </a:p>
          <a:p>
            <a:r>
              <a:rPr lang="en-US" sz="1400" b="1" dirty="0"/>
              <a:t>    </a:t>
            </a:r>
            <a:r>
              <a:rPr lang="en-US" sz="1400" b="1" dirty="0" smtClean="0"/>
              <a:t>    </a:t>
            </a:r>
            <a:r>
              <a:rPr lang="en-US" sz="1400" b="1" dirty="0" err="1" smtClean="0"/>
              <a:t>document.write</a:t>
            </a:r>
            <a:r>
              <a:rPr lang="en-US" sz="1400" b="1" dirty="0" smtClean="0"/>
              <a:t>(</a:t>
            </a:r>
          </a:p>
          <a:p>
            <a:endParaRPr lang="en-US" sz="1400" b="1" dirty="0" smtClean="0"/>
          </a:p>
          <a:p>
            <a:r>
              <a:rPr lang="en-US" sz="1400" b="1" dirty="0"/>
              <a:t> </a:t>
            </a:r>
            <a:r>
              <a:rPr lang="en-US" sz="1400" b="1" dirty="0" smtClean="0"/>
              <a:t>           cts2JSON.codeSystemCatalogEntryMsg.codeSystemCatalogEntry.codeSystemName</a:t>
            </a:r>
            <a:r>
              <a:rPr lang="en-US" sz="1400" b="1" dirty="0"/>
              <a:t>);</a:t>
            </a:r>
          </a:p>
          <a:p>
            <a:r>
              <a:rPr lang="en-US" sz="1400" b="1" dirty="0"/>
              <a:t> });</a:t>
            </a:r>
          </a:p>
        </p:txBody>
      </p:sp>
      <p:sp>
        <p:nvSpPr>
          <p:cNvPr id="6" name="TextBox 5"/>
          <p:cNvSpPr txBox="1"/>
          <p:nvPr/>
        </p:nvSpPr>
        <p:spPr>
          <a:xfrm>
            <a:off x="3200400" y="1905000"/>
            <a:ext cx="2209800" cy="369332"/>
          </a:xfrm>
          <a:prstGeom prst="rect">
            <a:avLst/>
          </a:prstGeom>
          <a:noFill/>
          <a:ln>
            <a:noFill/>
          </a:ln>
        </p:spPr>
        <p:txBody>
          <a:bodyPr wrap="square" rtlCol="0">
            <a:spAutoFit/>
          </a:bodyPr>
          <a:lstStyle/>
          <a:p>
            <a:pPr algn="ctr"/>
            <a:r>
              <a:rPr lang="en-US" dirty="0" smtClean="0">
                <a:solidFill>
                  <a:srgbClr val="000000"/>
                </a:solidFill>
              </a:rPr>
              <a:t>CTS2 REST URL</a:t>
            </a:r>
            <a:endParaRPr lang="en-US" dirty="0">
              <a:solidFill>
                <a:srgbClr val="000000"/>
              </a:solidFill>
            </a:endParaRPr>
          </a:p>
        </p:txBody>
      </p:sp>
      <p:sp>
        <p:nvSpPr>
          <p:cNvPr id="8" name="Rounded Rectangle 7"/>
          <p:cNvSpPr/>
          <p:nvPr/>
        </p:nvSpPr>
        <p:spPr>
          <a:xfrm>
            <a:off x="304800" y="3276600"/>
            <a:ext cx="8001000" cy="457200"/>
          </a:xfrm>
          <a:prstGeom prst="round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a:stCxn id="6" idx="2"/>
            <a:endCxn id="8" idx="0"/>
          </p:cNvCxnSpPr>
          <p:nvPr/>
        </p:nvCxnSpPr>
        <p:spPr>
          <a:xfrm>
            <a:off x="4305300" y="2274332"/>
            <a:ext cx="0" cy="10022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endCxn id="30" idx="3"/>
          </p:cNvCxnSpPr>
          <p:nvPr/>
        </p:nvCxnSpPr>
        <p:spPr>
          <a:xfrm flipH="1">
            <a:off x="1981200" y="4114800"/>
            <a:ext cx="129540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 name="Rounded Rectangle 28"/>
          <p:cNvSpPr/>
          <p:nvPr/>
        </p:nvSpPr>
        <p:spPr>
          <a:xfrm>
            <a:off x="685800" y="4724400"/>
            <a:ext cx="7696200" cy="457200"/>
          </a:xfrm>
          <a:prstGeom prst="round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1066800" y="3962400"/>
            <a:ext cx="914400" cy="304800"/>
          </a:xfrm>
          <a:prstGeom prst="round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3276600" y="3962400"/>
            <a:ext cx="2514600" cy="369332"/>
          </a:xfrm>
          <a:prstGeom prst="rect">
            <a:avLst/>
          </a:prstGeom>
          <a:noFill/>
          <a:ln>
            <a:noFill/>
          </a:ln>
        </p:spPr>
        <p:txBody>
          <a:bodyPr wrap="square" rtlCol="0">
            <a:spAutoFit/>
          </a:bodyPr>
          <a:lstStyle/>
          <a:p>
            <a:pPr algn="ctr"/>
            <a:r>
              <a:rPr lang="en-US" dirty="0" smtClean="0">
                <a:solidFill>
                  <a:srgbClr val="000000"/>
                </a:solidFill>
              </a:rPr>
              <a:t>JSON Return Object</a:t>
            </a:r>
            <a:endParaRPr lang="en-US" dirty="0">
              <a:solidFill>
                <a:srgbClr val="000000"/>
              </a:solidFill>
            </a:endParaRPr>
          </a:p>
        </p:txBody>
      </p:sp>
      <p:sp>
        <p:nvSpPr>
          <p:cNvPr id="44" name="TextBox 43"/>
          <p:cNvSpPr txBox="1"/>
          <p:nvPr/>
        </p:nvSpPr>
        <p:spPr>
          <a:xfrm>
            <a:off x="2286000" y="5715000"/>
            <a:ext cx="4114800" cy="369332"/>
          </a:xfrm>
          <a:prstGeom prst="rect">
            <a:avLst/>
          </a:prstGeom>
          <a:noFill/>
          <a:ln>
            <a:noFill/>
          </a:ln>
        </p:spPr>
        <p:txBody>
          <a:bodyPr wrap="square" rtlCol="0">
            <a:spAutoFit/>
          </a:bodyPr>
          <a:lstStyle/>
          <a:p>
            <a:pPr algn="ctr"/>
            <a:r>
              <a:rPr lang="en-US" dirty="0" smtClean="0">
                <a:solidFill>
                  <a:srgbClr val="000000"/>
                </a:solidFill>
              </a:rPr>
              <a:t>Parse JSON to retrieve data</a:t>
            </a:r>
            <a:endParaRPr lang="en-US" dirty="0">
              <a:solidFill>
                <a:srgbClr val="000000"/>
              </a:solidFill>
            </a:endParaRPr>
          </a:p>
        </p:txBody>
      </p:sp>
      <p:cxnSp>
        <p:nvCxnSpPr>
          <p:cNvPr id="45" name="Straight Arrow Connector 44"/>
          <p:cNvCxnSpPr>
            <a:stCxn id="44" idx="0"/>
          </p:cNvCxnSpPr>
          <p:nvPr/>
        </p:nvCxnSpPr>
        <p:spPr>
          <a:xfrm flipV="1">
            <a:off x="4343400" y="5181600"/>
            <a:ext cx="0" cy="533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51426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JavaScript Examples</a:t>
            </a:r>
            <a:br>
              <a:rPr lang="en-US" dirty="0" smtClean="0"/>
            </a:br>
            <a:r>
              <a:rPr lang="en-US" dirty="0" smtClean="0">
                <a:solidFill>
                  <a:schemeClr val="accent2">
                    <a:lumMod val="75000"/>
                  </a:schemeClr>
                </a:solidFill>
              </a:rPr>
              <a:t>The Basics – Code Systems</a:t>
            </a:r>
            <a:endParaRPr lang="en-US" dirty="0"/>
          </a:p>
        </p:txBody>
      </p:sp>
      <p:sp>
        <p:nvSpPr>
          <p:cNvPr id="3" name="Content Placeholder 2"/>
          <p:cNvSpPr>
            <a:spLocks noGrp="1"/>
          </p:cNvSpPr>
          <p:nvPr>
            <p:ph idx="1"/>
          </p:nvPr>
        </p:nvSpPr>
        <p:spPr/>
        <p:txBody>
          <a:bodyPr/>
          <a:lstStyle/>
          <a:p>
            <a:r>
              <a:rPr lang="en-US" dirty="0" smtClean="0"/>
              <a:t>Quickly and easily:</a:t>
            </a:r>
          </a:p>
          <a:p>
            <a:pPr lvl="1"/>
            <a:r>
              <a:rPr lang="en-US" dirty="0" smtClean="0"/>
              <a:t>Access </a:t>
            </a:r>
            <a:r>
              <a:rPr lang="en-US" dirty="0"/>
              <a:t>a </a:t>
            </a:r>
            <a:r>
              <a:rPr lang="en-US" dirty="0" smtClean="0"/>
              <a:t>listing of codes systems</a:t>
            </a:r>
          </a:p>
          <a:p>
            <a:pPr lvl="1"/>
            <a:r>
              <a:rPr lang="en-US" dirty="0" smtClean="0"/>
              <a:t>Access code system properties</a:t>
            </a:r>
          </a:p>
          <a:p>
            <a:pPr lvl="1"/>
            <a:endParaRPr lang="en-US" dirty="0"/>
          </a:p>
          <a:p>
            <a:r>
              <a:rPr lang="en-US" u="sng" dirty="0">
                <a:hlinkClick r:id="rId2"/>
              </a:rPr>
              <a:t>http://jsfiddle.net/coryendle/yPC4K/</a:t>
            </a:r>
            <a:r>
              <a:rPr lang="en-US" dirty="0"/>
              <a:t> </a:t>
            </a:r>
            <a:endParaRPr lang="en-US" dirty="0" smtClean="0"/>
          </a:p>
        </p:txBody>
      </p:sp>
    </p:spTree>
    <p:extLst>
      <p:ext uri="{BB962C8B-B14F-4D97-AF65-F5344CB8AC3E}">
        <p14:creationId xmlns:p14="http://schemas.microsoft.com/office/powerpoint/2010/main" val="15154967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JavaScript Examples</a:t>
            </a:r>
            <a:br>
              <a:rPr lang="en-US" dirty="0" smtClean="0"/>
            </a:br>
            <a:r>
              <a:rPr lang="en-US" dirty="0" smtClean="0">
                <a:solidFill>
                  <a:schemeClr val="accent2">
                    <a:lumMod val="75000"/>
                  </a:schemeClr>
                </a:solidFill>
              </a:rPr>
              <a:t>The Basics – Value Sets</a:t>
            </a:r>
            <a:endParaRPr lang="en-US" dirty="0"/>
          </a:p>
        </p:txBody>
      </p:sp>
      <p:sp>
        <p:nvSpPr>
          <p:cNvPr id="3" name="Content Placeholder 2"/>
          <p:cNvSpPr>
            <a:spLocks noGrp="1"/>
          </p:cNvSpPr>
          <p:nvPr>
            <p:ph idx="1"/>
          </p:nvPr>
        </p:nvSpPr>
        <p:spPr/>
        <p:txBody>
          <a:bodyPr/>
          <a:lstStyle/>
          <a:p>
            <a:r>
              <a:rPr lang="en-US" dirty="0" smtClean="0"/>
              <a:t>Quickly and easily:</a:t>
            </a:r>
          </a:p>
          <a:p>
            <a:pPr lvl="1"/>
            <a:r>
              <a:rPr lang="en-US" dirty="0" smtClean="0"/>
              <a:t>Access </a:t>
            </a:r>
            <a:r>
              <a:rPr lang="en-US" dirty="0"/>
              <a:t>a </a:t>
            </a:r>
            <a:r>
              <a:rPr lang="en-US" dirty="0" smtClean="0"/>
              <a:t>listing of value sets</a:t>
            </a:r>
          </a:p>
          <a:p>
            <a:pPr lvl="1"/>
            <a:r>
              <a:rPr lang="en-US" dirty="0"/>
              <a:t>Access value </a:t>
            </a:r>
            <a:r>
              <a:rPr lang="en-US" dirty="0" smtClean="0"/>
              <a:t>sets from </a:t>
            </a:r>
            <a:r>
              <a:rPr lang="en-US" dirty="0"/>
              <a:t>different CTS2 </a:t>
            </a:r>
            <a:r>
              <a:rPr lang="en-US" dirty="0" smtClean="0"/>
              <a:t>services</a:t>
            </a:r>
          </a:p>
          <a:p>
            <a:pPr lvl="1"/>
            <a:r>
              <a:rPr lang="en-US" dirty="0" smtClean="0"/>
              <a:t>Access </a:t>
            </a:r>
            <a:r>
              <a:rPr lang="en-US" dirty="0"/>
              <a:t>value </a:t>
            </a:r>
            <a:r>
              <a:rPr lang="en-US" dirty="0" smtClean="0"/>
              <a:t>set properties</a:t>
            </a:r>
          </a:p>
          <a:p>
            <a:pPr lvl="1"/>
            <a:r>
              <a:rPr lang="en-US" dirty="0"/>
              <a:t>Access value </a:t>
            </a:r>
            <a:r>
              <a:rPr lang="en-US" dirty="0" smtClean="0"/>
              <a:t>set entities (resolved)</a:t>
            </a:r>
          </a:p>
          <a:p>
            <a:pPr lvl="1"/>
            <a:endParaRPr lang="en-US" dirty="0"/>
          </a:p>
          <a:p>
            <a:r>
              <a:rPr lang="en-US" u="sng" dirty="0" smtClean="0">
                <a:hlinkClick r:id="rId2"/>
              </a:rPr>
              <a:t>http://jsfiddle.net/coryendle/rLSUa/</a:t>
            </a:r>
            <a:endParaRPr lang="en-US" dirty="0"/>
          </a:p>
          <a:p>
            <a:pPr marL="0" indent="0">
              <a:buNone/>
            </a:pPr>
            <a:endParaRPr lang="en-US" dirty="0" smtClean="0"/>
          </a:p>
        </p:txBody>
      </p:sp>
    </p:spTree>
    <p:extLst>
      <p:ext uri="{BB962C8B-B14F-4D97-AF65-F5344CB8AC3E}">
        <p14:creationId xmlns:p14="http://schemas.microsoft.com/office/powerpoint/2010/main" val="5726606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JavaScript Examples</a:t>
            </a:r>
            <a:br>
              <a:rPr lang="en-US" dirty="0" smtClean="0"/>
            </a:br>
            <a:r>
              <a:rPr lang="en-US" dirty="0" smtClean="0">
                <a:solidFill>
                  <a:schemeClr val="accent2">
                    <a:lumMod val="75000"/>
                  </a:schemeClr>
                </a:solidFill>
              </a:rPr>
              <a:t>How to build from the Basics</a:t>
            </a:r>
            <a:endParaRPr lang="en-US" dirty="0"/>
          </a:p>
        </p:txBody>
      </p:sp>
      <p:sp>
        <p:nvSpPr>
          <p:cNvPr id="3" name="Content Placeholder 2"/>
          <p:cNvSpPr>
            <a:spLocks noGrp="1"/>
          </p:cNvSpPr>
          <p:nvPr>
            <p:ph idx="1"/>
          </p:nvPr>
        </p:nvSpPr>
        <p:spPr/>
        <p:txBody>
          <a:bodyPr/>
          <a:lstStyle/>
          <a:p>
            <a:r>
              <a:rPr lang="en-US" dirty="0" smtClean="0"/>
              <a:t>Building blocks</a:t>
            </a:r>
          </a:p>
          <a:p>
            <a:pPr lvl="1"/>
            <a:r>
              <a:rPr lang="en-US" dirty="0" smtClean="0"/>
              <a:t>We can use the simple calls as the foundation to create more complex UI widgets and applications</a:t>
            </a:r>
          </a:p>
          <a:p>
            <a:r>
              <a:rPr lang="en-US" dirty="0" smtClean="0"/>
              <a:t>Several JavaScript UI Libraries available to create dynamic content:</a:t>
            </a:r>
          </a:p>
          <a:p>
            <a:pPr lvl="1"/>
            <a:r>
              <a:rPr lang="en-US" dirty="0" err="1" smtClean="0"/>
              <a:t>jQuery</a:t>
            </a:r>
            <a:endParaRPr lang="en-US" dirty="0" smtClean="0"/>
          </a:p>
          <a:p>
            <a:pPr lvl="1"/>
            <a:r>
              <a:rPr lang="en-US" dirty="0" smtClean="0"/>
              <a:t>GWT</a:t>
            </a:r>
          </a:p>
          <a:p>
            <a:pPr lvl="1"/>
            <a:r>
              <a:rPr lang="en-US" dirty="0" err="1" smtClean="0"/>
              <a:t>SmartGWT</a:t>
            </a:r>
            <a:endParaRPr lang="en-US" dirty="0" smtClean="0"/>
          </a:p>
          <a:p>
            <a:pPr lvl="1"/>
            <a:r>
              <a:rPr lang="en-US" dirty="0" smtClean="0"/>
              <a:t>Others</a:t>
            </a:r>
          </a:p>
        </p:txBody>
      </p:sp>
    </p:spTree>
    <p:extLst>
      <p:ext uri="{BB962C8B-B14F-4D97-AF65-F5344CB8AC3E}">
        <p14:creationId xmlns:p14="http://schemas.microsoft.com/office/powerpoint/2010/main" val="21286647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3200"/>
            <a:ext cx="7827264" cy="1371600"/>
          </a:xfrm>
        </p:spPr>
        <p:txBody>
          <a:bodyPr/>
          <a:lstStyle/>
          <a:p>
            <a:r>
              <a:rPr lang="en-US" dirty="0" smtClean="0"/>
              <a:t>CTS2 UI Widgets and Application Examples</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910816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Implementations</a:t>
            </a:r>
            <a:br>
              <a:rPr lang="en-US" dirty="0"/>
            </a:br>
            <a:r>
              <a:rPr lang="en-US" sz="2800" dirty="0" smtClean="0">
                <a:solidFill>
                  <a:srgbClr val="FF0000"/>
                </a:solidFill>
                <a:latin typeface="+mn-lt"/>
              </a:rPr>
              <a:t>Overview</a:t>
            </a:r>
            <a:endParaRPr lang="en-US" sz="2800" dirty="0">
              <a:solidFill>
                <a:srgbClr val="FF0000"/>
              </a:solidFill>
              <a:latin typeface="+mn-lt"/>
            </a:endParaRPr>
          </a:p>
        </p:txBody>
      </p:sp>
      <p:pic>
        <p:nvPicPr>
          <p:cNvPr id="4" name="Content Placeholder 3" descr="cts2_overview.png"/>
          <p:cNvPicPr>
            <a:picLocks noGrp="1" noChangeAspect="1"/>
          </p:cNvPicPr>
          <p:nvPr>
            <p:ph idx="1"/>
          </p:nvPr>
        </p:nvPicPr>
        <p:blipFill>
          <a:blip r:embed="rId2">
            <a:extLst>
              <a:ext uri="{28A0092B-C50C-407E-A947-70E740481C1C}">
                <a14:useLocalDpi xmlns:a14="http://schemas.microsoft.com/office/drawing/2010/main" val="0"/>
              </a:ext>
            </a:extLst>
          </a:blip>
          <a:srcRect l="-5378" r="-5378"/>
          <a:stretch>
            <a:fillRect/>
          </a:stretch>
        </p:blipFill>
        <p:spPr/>
      </p:pic>
    </p:spTree>
    <p:extLst>
      <p:ext uri="{BB962C8B-B14F-4D97-AF65-F5344CB8AC3E}">
        <p14:creationId xmlns:p14="http://schemas.microsoft.com/office/powerpoint/2010/main" val="16202359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Displaying CTS2 Content</a:t>
            </a:r>
            <a:br>
              <a:rPr lang="en-US" dirty="0" smtClean="0"/>
            </a:br>
            <a:endParaRPr lang="en-US" dirty="0"/>
          </a:p>
        </p:txBody>
      </p:sp>
      <p:sp>
        <p:nvSpPr>
          <p:cNvPr id="3" name="Content Placeholder 2"/>
          <p:cNvSpPr>
            <a:spLocks noGrp="1"/>
          </p:cNvSpPr>
          <p:nvPr>
            <p:ph idx="1"/>
          </p:nvPr>
        </p:nvSpPr>
        <p:spPr/>
        <p:txBody>
          <a:bodyPr/>
          <a:lstStyle/>
          <a:p>
            <a:r>
              <a:rPr lang="en-US" dirty="0" smtClean="0"/>
              <a:t>We have developed several customizable widgets that can be added to a web page to present CTS2 content</a:t>
            </a:r>
          </a:p>
          <a:p>
            <a:r>
              <a:rPr lang="en-US" dirty="0" smtClean="0"/>
              <a:t>Open source and available in </a:t>
            </a:r>
            <a:r>
              <a:rPr lang="en-US" dirty="0" err="1" smtClean="0"/>
              <a:t>GitHub</a:t>
            </a:r>
            <a:r>
              <a:rPr lang="en-US" dirty="0" smtClean="0"/>
              <a:t>:</a:t>
            </a:r>
          </a:p>
          <a:p>
            <a:pPr lvl="1"/>
            <a:r>
              <a:rPr lang="en-US" dirty="0">
                <a:hlinkClick r:id="rId2"/>
              </a:rPr>
              <a:t>https://github.com/cts2</a:t>
            </a:r>
            <a:r>
              <a:rPr lang="en-US" dirty="0" smtClean="0">
                <a:hlinkClick r:id="rId2"/>
              </a:rPr>
              <a:t>/</a:t>
            </a:r>
            <a:endParaRPr lang="en-US" dirty="0" smtClean="0"/>
          </a:p>
          <a:p>
            <a:pPr marL="457200" lvl="1" indent="0">
              <a:buNone/>
            </a:pPr>
            <a:endParaRPr lang="en-US" dirty="0"/>
          </a:p>
        </p:txBody>
      </p:sp>
    </p:spTree>
    <p:extLst>
      <p:ext uri="{BB962C8B-B14F-4D97-AF65-F5344CB8AC3E}">
        <p14:creationId xmlns:p14="http://schemas.microsoft.com/office/powerpoint/2010/main" val="341525071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dirty="0">
                <a:latin typeface="Arial" charset="0"/>
              </a:rPr>
              <a:t>How to Approach the </a:t>
            </a:r>
            <a:r>
              <a:rPr lang="en-US" dirty="0" smtClean="0">
                <a:latin typeface="Arial" charset="0"/>
              </a:rPr>
              <a:t>Specification</a:t>
            </a:r>
            <a:br>
              <a:rPr lang="en-US" dirty="0" smtClean="0">
                <a:latin typeface="Arial" charset="0"/>
              </a:rPr>
            </a:br>
            <a:endParaRPr lang="en-US" dirty="0">
              <a:latin typeface="Arial" charset="0"/>
            </a:endParaRPr>
          </a:p>
        </p:txBody>
      </p:sp>
      <p:sp>
        <p:nvSpPr>
          <p:cNvPr id="21506" name="Content Placeholder 2"/>
          <p:cNvSpPr>
            <a:spLocks noGrp="1"/>
          </p:cNvSpPr>
          <p:nvPr>
            <p:ph idx="1"/>
          </p:nvPr>
        </p:nvSpPr>
        <p:spPr/>
        <p:txBody>
          <a:bodyPr/>
          <a:lstStyle/>
          <a:p>
            <a:r>
              <a:rPr lang="en-US" dirty="0">
                <a:latin typeface="Arial" charset="0"/>
              </a:rPr>
              <a:t>The specification is designed for modular implementation.  </a:t>
            </a:r>
            <a:r>
              <a:rPr lang="en-US" u="sng" dirty="0">
                <a:solidFill>
                  <a:srgbClr val="FF0000"/>
                </a:solidFill>
                <a:latin typeface="Arial" charset="0"/>
              </a:rPr>
              <a:t>You do not need to implement the entire specification!</a:t>
            </a:r>
          </a:p>
          <a:p>
            <a:r>
              <a:rPr lang="en-US" dirty="0">
                <a:latin typeface="Arial" charset="0"/>
              </a:rPr>
              <a:t>Choose your implementation strategy based on local requirements, not to include a broad spectrum of the </a:t>
            </a:r>
            <a:r>
              <a:rPr lang="en-US" dirty="0" smtClean="0">
                <a:latin typeface="Arial" charset="0"/>
              </a:rPr>
              <a:t>specification</a:t>
            </a:r>
            <a:endParaRPr lang="en-US" dirty="0">
              <a:latin typeface="Arial" charset="0"/>
            </a:endParaRPr>
          </a:p>
          <a:p>
            <a:endParaRPr lang="en-US" dirty="0">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Enabled UI Widgets</a:t>
            </a:r>
            <a:br>
              <a:rPr lang="en-US" dirty="0" smtClean="0"/>
            </a:br>
            <a:r>
              <a:rPr lang="en-US" sz="2800" dirty="0" smtClean="0">
                <a:solidFill>
                  <a:schemeClr val="accent2">
                    <a:lumMod val="75000"/>
                  </a:schemeClr>
                </a:solidFill>
              </a:rPr>
              <a:t>Overview</a:t>
            </a:r>
            <a:endParaRPr lang="en-US" sz="2800" dirty="0">
              <a:solidFill>
                <a:schemeClr val="accent2">
                  <a:lumMod val="75000"/>
                </a:schemeClr>
              </a:solidFill>
            </a:endParaRPr>
          </a:p>
        </p:txBody>
      </p:sp>
      <p:sp>
        <p:nvSpPr>
          <p:cNvPr id="3" name="Content Placeholder 2"/>
          <p:cNvSpPr>
            <a:spLocks noGrp="1"/>
          </p:cNvSpPr>
          <p:nvPr>
            <p:ph idx="1"/>
          </p:nvPr>
        </p:nvSpPr>
        <p:spPr/>
        <p:txBody>
          <a:bodyPr/>
          <a:lstStyle/>
          <a:p>
            <a:r>
              <a:rPr lang="en-US" dirty="0"/>
              <a:t>Tooltips</a:t>
            </a:r>
          </a:p>
          <a:p>
            <a:pPr lvl="1"/>
            <a:r>
              <a:rPr lang="en-US" dirty="0" err="1"/>
              <a:t>jQuery</a:t>
            </a:r>
            <a:r>
              <a:rPr lang="en-US" dirty="0"/>
              <a:t> tooltip widget used to display </a:t>
            </a:r>
            <a:r>
              <a:rPr lang="en-US" dirty="0" smtClean="0"/>
              <a:t>value sets </a:t>
            </a:r>
            <a:r>
              <a:rPr lang="en-US" dirty="0"/>
              <a:t>and </a:t>
            </a:r>
            <a:r>
              <a:rPr lang="en-US" dirty="0" smtClean="0"/>
              <a:t>code systems </a:t>
            </a:r>
            <a:r>
              <a:rPr lang="en-US" dirty="0"/>
              <a:t>when you mouse over </a:t>
            </a:r>
            <a:r>
              <a:rPr lang="en-US" dirty="0" smtClean="0"/>
              <a:t>text</a:t>
            </a:r>
            <a:endParaRPr lang="en-US" dirty="0"/>
          </a:p>
          <a:p>
            <a:r>
              <a:rPr lang="en-US" dirty="0"/>
              <a:t>Autocomplete</a:t>
            </a:r>
          </a:p>
          <a:p>
            <a:pPr lvl="1"/>
            <a:r>
              <a:rPr lang="en-US" dirty="0" err="1"/>
              <a:t>jQuery</a:t>
            </a:r>
            <a:r>
              <a:rPr lang="en-US" dirty="0"/>
              <a:t> autocomplete widget used to suggest </a:t>
            </a:r>
            <a:r>
              <a:rPr lang="en-US" dirty="0" smtClean="0"/>
              <a:t>value sets </a:t>
            </a:r>
            <a:r>
              <a:rPr lang="en-US" dirty="0"/>
              <a:t>as you </a:t>
            </a:r>
            <a:r>
              <a:rPr lang="en-US" dirty="0" smtClean="0"/>
              <a:t>type</a:t>
            </a:r>
          </a:p>
          <a:p>
            <a:r>
              <a:rPr lang="en-US" dirty="0"/>
              <a:t>Dropdown</a:t>
            </a:r>
          </a:p>
          <a:p>
            <a:pPr lvl="1"/>
            <a:r>
              <a:rPr lang="en-US" dirty="0" err="1"/>
              <a:t>jQuery</a:t>
            </a:r>
            <a:r>
              <a:rPr lang="en-US" dirty="0"/>
              <a:t> example to fill a select (dropdown) with specific resolved </a:t>
            </a:r>
            <a:r>
              <a:rPr lang="en-US" dirty="0" smtClean="0"/>
              <a:t>value sets</a:t>
            </a:r>
            <a:endParaRPr lang="en-US" dirty="0"/>
          </a:p>
          <a:p>
            <a:pPr marL="0" indent="0">
              <a:buNone/>
            </a:pPr>
            <a:endParaRPr lang="en-US" dirty="0"/>
          </a:p>
        </p:txBody>
      </p:sp>
    </p:spTree>
    <p:extLst>
      <p:ext uri="{BB962C8B-B14F-4D97-AF65-F5344CB8AC3E}">
        <p14:creationId xmlns:p14="http://schemas.microsoft.com/office/powerpoint/2010/main" val="969041860"/>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smtClean="0">
                <a:solidFill>
                  <a:schemeClr val="accent2">
                    <a:lumMod val="75000"/>
                  </a:schemeClr>
                </a:solidFill>
              </a:rPr>
              <a:t>Demonstration</a:t>
            </a:r>
            <a:endParaRPr lang="en-US" sz="2800" dirty="0"/>
          </a:p>
        </p:txBody>
      </p:sp>
      <p:sp>
        <p:nvSpPr>
          <p:cNvPr id="3" name="Content Placeholder 2"/>
          <p:cNvSpPr>
            <a:spLocks noGrp="1"/>
          </p:cNvSpPr>
          <p:nvPr>
            <p:ph idx="1"/>
          </p:nvPr>
        </p:nvSpPr>
        <p:spPr/>
        <p:txBody>
          <a:bodyPr/>
          <a:lstStyle/>
          <a:p>
            <a:r>
              <a:rPr lang="en-US" dirty="0">
                <a:hlinkClick r:id="rId3"/>
              </a:rPr>
              <a:t>http://informatics.mayo.edu/cts2widgets/</a:t>
            </a:r>
            <a:r>
              <a:rPr lang="en-US" dirty="0" smtClean="0">
                <a:hlinkClick r:id="rId3"/>
              </a:rPr>
              <a:t>widgets.html</a:t>
            </a:r>
            <a:endParaRPr lang="en-US" dirty="0"/>
          </a:p>
          <a:p>
            <a:r>
              <a:rPr lang="en-US" dirty="0"/>
              <a:t>Features and customization points of each </a:t>
            </a:r>
            <a:r>
              <a:rPr lang="en-US" dirty="0" smtClean="0"/>
              <a:t>widget</a:t>
            </a:r>
            <a:r>
              <a:rPr lang="en-US" dirty="0"/>
              <a:t>:</a:t>
            </a:r>
          </a:p>
          <a:p>
            <a:pPr lvl="1"/>
            <a:r>
              <a:rPr lang="en-US" dirty="0"/>
              <a:t>Ability to set the </a:t>
            </a:r>
            <a:r>
              <a:rPr lang="en-US" dirty="0" smtClean="0"/>
              <a:t>value set </a:t>
            </a:r>
            <a:r>
              <a:rPr lang="en-US" dirty="0"/>
              <a:t>ID</a:t>
            </a:r>
            <a:r>
              <a:rPr lang="en-US" dirty="0" smtClean="0"/>
              <a:t>/code system </a:t>
            </a:r>
            <a:r>
              <a:rPr lang="en-US" dirty="0"/>
              <a:t>ID to retrieve different values</a:t>
            </a:r>
          </a:p>
          <a:p>
            <a:pPr lvl="1"/>
            <a:r>
              <a:rPr lang="en-US" dirty="0"/>
              <a:t>Cascading Style Sheets (CSS) to change the look and </a:t>
            </a:r>
            <a:r>
              <a:rPr lang="en-US" dirty="0" smtClean="0"/>
              <a:t>feel</a:t>
            </a:r>
            <a:endParaRPr lang="en-US" dirty="0"/>
          </a:p>
          <a:p>
            <a:pPr lvl="1"/>
            <a:r>
              <a:rPr lang="en-US" dirty="0"/>
              <a:t>CTS2 </a:t>
            </a:r>
            <a:r>
              <a:rPr lang="en-US" dirty="0" smtClean="0"/>
              <a:t>parameterized </a:t>
            </a:r>
            <a:r>
              <a:rPr lang="en-US" dirty="0"/>
              <a:t>values to customize the </a:t>
            </a:r>
            <a:r>
              <a:rPr lang="en-US" dirty="0" smtClean="0"/>
              <a:t>query</a:t>
            </a:r>
            <a:endParaRPr lang="en-US" dirty="0"/>
          </a:p>
        </p:txBody>
      </p:sp>
    </p:spTree>
    <p:extLst>
      <p:ext uri="{BB962C8B-B14F-4D97-AF65-F5344CB8AC3E}">
        <p14:creationId xmlns:p14="http://schemas.microsoft.com/office/powerpoint/2010/main" val="2834870312"/>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Widget: Tooltip</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3243237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smtClean="0">
                <a:solidFill>
                  <a:schemeClr val="accent2">
                    <a:lumMod val="75000"/>
                  </a:schemeClr>
                </a:solidFill>
              </a:rPr>
              <a:t>Lab Exercise – Tooltip: Add a new tooltip</a:t>
            </a:r>
            <a:endParaRPr lang="en-US" sz="2800" dirty="0"/>
          </a:p>
        </p:txBody>
      </p:sp>
      <p:sp>
        <p:nvSpPr>
          <p:cNvPr id="3" name="Content Placeholder 2"/>
          <p:cNvSpPr>
            <a:spLocks noGrp="1"/>
          </p:cNvSpPr>
          <p:nvPr>
            <p:ph idx="1"/>
          </p:nvPr>
        </p:nvSpPr>
        <p:spPr/>
        <p:txBody>
          <a:bodyPr/>
          <a:lstStyle/>
          <a:p>
            <a:r>
              <a:rPr lang="en-US" dirty="0" smtClean="0"/>
              <a:t>Retrieve a list of available value sets</a:t>
            </a:r>
            <a:r>
              <a:rPr lang="en-US" dirty="0"/>
              <a:t>:</a:t>
            </a:r>
            <a:endParaRPr lang="en-US" dirty="0" smtClean="0"/>
          </a:p>
          <a:p>
            <a:pPr lvl="1"/>
            <a:r>
              <a:rPr lang="en-US" dirty="0">
                <a:hlinkClick r:id="rId3"/>
              </a:rPr>
              <a:t>http://informatics.mayo.edu/cts2/rest/valuesets</a:t>
            </a:r>
            <a:endParaRPr lang="en-US" dirty="0">
              <a:hlinkClick r:id="rId4"/>
            </a:endParaRPr>
          </a:p>
          <a:p>
            <a:r>
              <a:rPr lang="en-US" dirty="0" smtClean="0"/>
              <a:t>Select any value set – </a:t>
            </a:r>
            <a:r>
              <a:rPr lang="en-US" b="1" dirty="0" err="1" smtClean="0"/>
              <a:t>resourceName</a:t>
            </a:r>
            <a:endParaRPr lang="en-US" b="1" dirty="0" smtClean="0"/>
          </a:p>
          <a:p>
            <a:pPr lvl="1"/>
            <a:r>
              <a:rPr lang="en-US" dirty="0" smtClean="0"/>
              <a:t>Example</a:t>
            </a:r>
            <a:r>
              <a:rPr lang="en-US" dirty="0"/>
              <a:t>: </a:t>
            </a:r>
            <a:r>
              <a:rPr lang="en-US" b="1" dirty="0" err="1" smtClean="0"/>
              <a:t>skos</a:t>
            </a:r>
            <a:endParaRPr lang="en-US" b="1" dirty="0" smtClean="0"/>
          </a:p>
          <a:p>
            <a:pPr marL="0" indent="0">
              <a:buNone/>
            </a:pPr>
            <a:endParaRPr lang="en-US" dirty="0"/>
          </a:p>
        </p:txBody>
      </p:sp>
    </p:spTree>
    <p:extLst>
      <p:ext uri="{BB962C8B-B14F-4D97-AF65-F5344CB8AC3E}">
        <p14:creationId xmlns:p14="http://schemas.microsoft.com/office/powerpoint/2010/main" val="1485026134"/>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a:solidFill>
                  <a:schemeClr val="accent2">
                    <a:lumMod val="75000"/>
                  </a:schemeClr>
                </a:solidFill>
              </a:rPr>
              <a:t>Lab Exercise – Tooltip: Add a new tooltip</a:t>
            </a:r>
            <a:endParaRPr lang="en-US" sz="2800" dirty="0"/>
          </a:p>
        </p:txBody>
      </p:sp>
      <p:sp>
        <p:nvSpPr>
          <p:cNvPr id="3" name="Content Placeholder 2"/>
          <p:cNvSpPr>
            <a:spLocks noGrp="1"/>
          </p:cNvSpPr>
          <p:nvPr>
            <p:ph idx="1"/>
          </p:nvPr>
        </p:nvSpPr>
        <p:spPr/>
        <p:txBody>
          <a:bodyPr/>
          <a:lstStyle/>
          <a:p>
            <a:r>
              <a:rPr lang="en-US" dirty="0" smtClean="0"/>
              <a:t>Look at the result of value set call:</a:t>
            </a:r>
            <a:endParaRPr lang="en-US" dirty="0"/>
          </a:p>
          <a:p>
            <a:pPr lvl="1"/>
            <a:r>
              <a:rPr lang="en-US" dirty="0" smtClean="0">
                <a:hlinkClick r:id="rId3"/>
              </a:rPr>
              <a:t>http:</a:t>
            </a:r>
            <a:r>
              <a:rPr lang="en-US" dirty="0">
                <a:hlinkClick r:id="rId3"/>
              </a:rPr>
              <a:t>//informatics.mayo.edu/cts2/rest/</a:t>
            </a:r>
            <a:r>
              <a:rPr lang="en-US" dirty="0" smtClean="0">
                <a:hlinkClick r:id="rId3"/>
              </a:rPr>
              <a:t>valueset/skos$format=json</a:t>
            </a:r>
            <a:endParaRPr lang="en-US" dirty="0" smtClean="0"/>
          </a:p>
          <a:p>
            <a:r>
              <a:rPr lang="en-US" dirty="0" smtClean="0"/>
              <a:t>We will use the data returned here to populate our CTS2 tooltip widget</a:t>
            </a:r>
          </a:p>
          <a:p>
            <a:endParaRPr lang="en-US" dirty="0"/>
          </a:p>
        </p:txBody>
      </p:sp>
    </p:spTree>
    <p:extLst>
      <p:ext uri="{BB962C8B-B14F-4D97-AF65-F5344CB8AC3E}">
        <p14:creationId xmlns:p14="http://schemas.microsoft.com/office/powerpoint/2010/main" val="455779347"/>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a:solidFill>
                  <a:schemeClr val="accent2">
                    <a:lumMod val="75000"/>
                  </a:schemeClr>
                </a:solidFill>
              </a:rPr>
              <a:t>Lab Exercise – Tooltip: Add a new tooltip</a:t>
            </a:r>
            <a:endParaRPr lang="en-US" sz="2800" dirty="0"/>
          </a:p>
        </p:txBody>
      </p:sp>
      <p:sp>
        <p:nvSpPr>
          <p:cNvPr id="3" name="Content Placeholder 2"/>
          <p:cNvSpPr>
            <a:spLocks noGrp="1"/>
          </p:cNvSpPr>
          <p:nvPr>
            <p:ph idx="1"/>
          </p:nvPr>
        </p:nvSpPr>
        <p:spPr/>
        <p:txBody>
          <a:bodyPr/>
          <a:lstStyle/>
          <a:p>
            <a:pPr marL="228600" lvl="1" indent="-228600">
              <a:spcBef>
                <a:spcPts val="1500"/>
              </a:spcBef>
              <a:buClr>
                <a:schemeClr val="tx2"/>
              </a:buClr>
            </a:pPr>
            <a:r>
              <a:rPr lang="en-US" dirty="0">
                <a:hlinkClick r:id="rId3"/>
              </a:rPr>
              <a:t>http://jsfiddle.net/coryendle/n9bWF</a:t>
            </a:r>
            <a:r>
              <a:rPr lang="en-US" dirty="0" smtClean="0">
                <a:hlinkClick r:id="rId3"/>
              </a:rPr>
              <a:t>/</a:t>
            </a:r>
            <a:endParaRPr lang="en-US" dirty="0" smtClean="0"/>
          </a:p>
          <a:p>
            <a:r>
              <a:rPr lang="en-US" dirty="0" smtClean="0"/>
              <a:t>Create </a:t>
            </a:r>
            <a:r>
              <a:rPr lang="en-US" dirty="0"/>
              <a:t>a new tooltip </a:t>
            </a:r>
            <a:r>
              <a:rPr lang="en-US" dirty="0" smtClean="0"/>
              <a:t>for </a:t>
            </a:r>
            <a:r>
              <a:rPr lang="en-US" dirty="0"/>
              <a:t>your </a:t>
            </a:r>
            <a:r>
              <a:rPr lang="en-US" dirty="0" smtClean="0"/>
              <a:t>value </a:t>
            </a:r>
            <a:r>
              <a:rPr lang="en-US" dirty="0"/>
              <a:t>s</a:t>
            </a:r>
            <a:r>
              <a:rPr lang="en-US" dirty="0" smtClean="0"/>
              <a:t>et ID</a:t>
            </a:r>
            <a:endParaRPr lang="en-US" dirty="0"/>
          </a:p>
          <a:p>
            <a:pPr lvl="1"/>
            <a:r>
              <a:rPr lang="en-US" dirty="0"/>
              <a:t>Add the HTML to display the tooltip with your v</a:t>
            </a:r>
            <a:r>
              <a:rPr lang="en-US" dirty="0" smtClean="0"/>
              <a:t>alue set ID</a:t>
            </a:r>
          </a:p>
          <a:p>
            <a:pPr lvl="1"/>
            <a:endParaRPr lang="en-US" dirty="0" smtClean="0"/>
          </a:p>
          <a:p>
            <a:pPr marL="457200" lvl="1" indent="0">
              <a:buNone/>
            </a:pPr>
            <a:r>
              <a:rPr lang="en-US" i="1" dirty="0" smtClean="0">
                <a:solidFill>
                  <a:srgbClr val="008000"/>
                </a:solidFill>
                <a:latin typeface="Times"/>
                <a:cs typeface="Times"/>
              </a:rPr>
              <a:t>&lt;p&gt;&lt;a </a:t>
            </a:r>
            <a:r>
              <a:rPr lang="en-US" i="1" dirty="0" err="1" smtClean="0">
                <a:solidFill>
                  <a:srgbClr val="008000"/>
                </a:solidFill>
                <a:latin typeface="Times"/>
                <a:cs typeface="Times"/>
              </a:rPr>
              <a:t>href</a:t>
            </a:r>
            <a:r>
              <a:rPr lang="en-US" i="1" dirty="0" smtClean="0">
                <a:solidFill>
                  <a:srgbClr val="008000"/>
                </a:solidFill>
                <a:latin typeface="Times"/>
                <a:cs typeface="Times"/>
              </a:rPr>
              <a:t>="#" class="</a:t>
            </a:r>
            <a:r>
              <a:rPr lang="en-US" i="1" dirty="0" err="1" smtClean="0">
                <a:solidFill>
                  <a:srgbClr val="008000"/>
                </a:solidFill>
                <a:latin typeface="Times"/>
                <a:cs typeface="Times"/>
              </a:rPr>
              <a:t>hint_vs</a:t>
            </a:r>
            <a:r>
              <a:rPr lang="en-US" i="1" dirty="0" smtClean="0">
                <a:solidFill>
                  <a:srgbClr val="008000"/>
                </a:solidFill>
                <a:latin typeface="Times"/>
                <a:cs typeface="Times"/>
              </a:rPr>
              <a:t>" data-id="</a:t>
            </a:r>
            <a:r>
              <a:rPr lang="en-US" i="1" dirty="0" err="1" smtClean="0">
                <a:solidFill>
                  <a:srgbClr val="008000"/>
                </a:solidFill>
                <a:latin typeface="Times"/>
                <a:cs typeface="Times"/>
              </a:rPr>
              <a:t>skos</a:t>
            </a:r>
            <a:r>
              <a:rPr lang="en-US" i="1" dirty="0" smtClean="0">
                <a:solidFill>
                  <a:srgbClr val="008000"/>
                </a:solidFill>
                <a:latin typeface="Times"/>
                <a:cs typeface="Times"/>
              </a:rPr>
              <a:t>"&gt;SKOS&lt;/a&gt; Value Set Demo.&lt;/p&gt;</a:t>
            </a:r>
          </a:p>
          <a:p>
            <a:pPr lvl="1"/>
            <a:endParaRPr lang="en-US" dirty="0" smtClean="0">
              <a:solidFill>
                <a:srgbClr val="008000"/>
              </a:solidFill>
            </a:endParaRPr>
          </a:p>
          <a:p>
            <a:pPr lvl="1"/>
            <a:r>
              <a:rPr lang="en-US" dirty="0" smtClean="0">
                <a:solidFill>
                  <a:srgbClr val="000000"/>
                </a:solidFill>
              </a:rPr>
              <a:t>Select the “Run” button to test your changes.</a:t>
            </a:r>
          </a:p>
          <a:p>
            <a:pPr marL="0" indent="0">
              <a:buNone/>
            </a:pPr>
            <a:endParaRPr lang="en-US" dirty="0">
              <a:solidFill>
                <a:srgbClr val="000000"/>
              </a:solidFill>
            </a:endParaRPr>
          </a:p>
        </p:txBody>
      </p:sp>
    </p:spTree>
    <p:extLst>
      <p:ext uri="{BB962C8B-B14F-4D97-AF65-F5344CB8AC3E}">
        <p14:creationId xmlns:p14="http://schemas.microsoft.com/office/powerpoint/2010/main" val="174775333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a:solidFill>
                  <a:schemeClr val="accent2">
                    <a:lumMod val="75000"/>
                  </a:schemeClr>
                </a:solidFill>
              </a:rPr>
              <a:t>Lab Exercise </a:t>
            </a:r>
            <a:r>
              <a:rPr lang="en-US" sz="2800" dirty="0" smtClean="0">
                <a:solidFill>
                  <a:schemeClr val="accent2">
                    <a:lumMod val="75000"/>
                  </a:schemeClr>
                </a:solidFill>
              </a:rPr>
              <a:t>– Tooltip: Add a row to the tooltip</a:t>
            </a:r>
            <a:endParaRPr lang="en-US" sz="2800" dirty="0"/>
          </a:p>
        </p:txBody>
      </p:sp>
      <p:sp>
        <p:nvSpPr>
          <p:cNvPr id="3" name="Content Placeholder 2"/>
          <p:cNvSpPr>
            <a:spLocks noGrp="1"/>
          </p:cNvSpPr>
          <p:nvPr>
            <p:ph idx="1"/>
          </p:nvPr>
        </p:nvSpPr>
        <p:spPr/>
        <p:txBody>
          <a:bodyPr/>
          <a:lstStyle/>
          <a:p>
            <a:r>
              <a:rPr lang="en-US" dirty="0" smtClean="0"/>
              <a:t>Update the tooltip to display another row of data.  We will add the </a:t>
            </a:r>
            <a:r>
              <a:rPr lang="en-US" dirty="0" err="1" smtClean="0"/>
              <a:t>entryState</a:t>
            </a:r>
            <a:r>
              <a:rPr lang="en-US" dirty="0" smtClean="0"/>
              <a:t> status:</a:t>
            </a:r>
            <a:endParaRPr lang="en-US" dirty="0"/>
          </a:p>
          <a:p>
            <a:r>
              <a:rPr lang="en-US" dirty="0" smtClean="0"/>
              <a:t> </a:t>
            </a:r>
            <a:r>
              <a:rPr lang="en-US" dirty="0" smtClean="0">
                <a:solidFill>
                  <a:srgbClr val="000000"/>
                </a:solidFill>
              </a:rPr>
              <a:t>Find the following function:</a:t>
            </a:r>
          </a:p>
          <a:p>
            <a:pPr lvl="1"/>
            <a:r>
              <a:rPr lang="en-US" i="1" dirty="0">
                <a:solidFill>
                  <a:srgbClr val="008000"/>
                </a:solidFill>
                <a:latin typeface="Times"/>
                <a:cs typeface="Times"/>
              </a:rPr>
              <a:t>function </a:t>
            </a:r>
            <a:r>
              <a:rPr lang="en-US" i="1" dirty="0" err="1">
                <a:solidFill>
                  <a:srgbClr val="008000"/>
                </a:solidFill>
                <a:latin typeface="Times"/>
                <a:cs typeface="Times"/>
              </a:rPr>
              <a:t>getValueSetTableInfo</a:t>
            </a:r>
            <a:r>
              <a:rPr lang="en-US" i="1" dirty="0">
                <a:solidFill>
                  <a:srgbClr val="008000"/>
                </a:solidFill>
                <a:latin typeface="Times"/>
                <a:cs typeface="Times"/>
              </a:rPr>
              <a:t>(</a:t>
            </a:r>
            <a:r>
              <a:rPr lang="en-US" i="1" dirty="0" err="1">
                <a:solidFill>
                  <a:srgbClr val="008000"/>
                </a:solidFill>
                <a:latin typeface="Times"/>
                <a:cs typeface="Times"/>
              </a:rPr>
              <a:t>valueSetJson</a:t>
            </a:r>
            <a:r>
              <a:rPr lang="en-US" i="1" dirty="0">
                <a:solidFill>
                  <a:srgbClr val="008000"/>
                </a:solidFill>
                <a:latin typeface="Times"/>
                <a:cs typeface="Times"/>
              </a:rPr>
              <a:t>)</a:t>
            </a:r>
            <a:r>
              <a:rPr lang="en-US" i="1" dirty="0">
                <a:solidFill>
                  <a:srgbClr val="008000"/>
                </a:solidFill>
              </a:rPr>
              <a:t> </a:t>
            </a:r>
            <a:endParaRPr lang="en-US" i="1" dirty="0" smtClean="0">
              <a:solidFill>
                <a:srgbClr val="008000"/>
              </a:solidFill>
            </a:endParaRPr>
          </a:p>
          <a:p>
            <a:pPr marL="457200" lvl="1" indent="0">
              <a:buNone/>
            </a:pPr>
            <a:endParaRPr lang="en-US" i="1" dirty="0" smtClean="0">
              <a:solidFill>
                <a:srgbClr val="008000"/>
              </a:solidFill>
            </a:endParaRPr>
          </a:p>
          <a:p>
            <a:pPr lvl="1"/>
            <a:r>
              <a:rPr lang="en-US" dirty="0" smtClean="0"/>
              <a:t>Add another variable:</a:t>
            </a:r>
          </a:p>
          <a:p>
            <a:pPr lvl="1"/>
            <a:endParaRPr lang="en-US" dirty="0">
              <a:solidFill>
                <a:srgbClr val="008000"/>
              </a:solidFill>
            </a:endParaRPr>
          </a:p>
          <a:p>
            <a:pPr marL="457200" lvl="1" indent="0">
              <a:buNone/>
            </a:pPr>
            <a:r>
              <a:rPr lang="en-US" i="1" dirty="0" err="1" smtClean="0">
                <a:solidFill>
                  <a:srgbClr val="008000"/>
                </a:solidFill>
                <a:latin typeface="Times"/>
                <a:cs typeface="Times"/>
              </a:rPr>
              <a:t>var</a:t>
            </a:r>
            <a:r>
              <a:rPr lang="en-US" i="1" dirty="0" smtClean="0">
                <a:solidFill>
                  <a:srgbClr val="008000"/>
                </a:solidFill>
                <a:latin typeface="Times"/>
                <a:cs typeface="Times"/>
              </a:rPr>
              <a:t> </a:t>
            </a:r>
            <a:r>
              <a:rPr lang="en-US" i="1" dirty="0" err="1">
                <a:solidFill>
                  <a:srgbClr val="008000"/>
                </a:solidFill>
                <a:latin typeface="Times"/>
                <a:cs typeface="Times"/>
              </a:rPr>
              <a:t>entryState</a:t>
            </a:r>
            <a:r>
              <a:rPr lang="en-US" i="1" dirty="0">
                <a:solidFill>
                  <a:srgbClr val="008000"/>
                </a:solidFill>
                <a:latin typeface="Times"/>
                <a:cs typeface="Times"/>
              </a:rPr>
              <a:t> = valueSetJson.valueSetCatalogEntryMsg.valueSetCatalogEntry.entryState</a:t>
            </a:r>
            <a:r>
              <a:rPr lang="en-US" i="1" dirty="0">
                <a:solidFill>
                  <a:srgbClr val="008000"/>
                </a:solidFill>
              </a:rPr>
              <a:t>;</a:t>
            </a:r>
            <a:endParaRPr lang="en-US" i="1" dirty="0" smtClean="0">
              <a:solidFill>
                <a:srgbClr val="008000"/>
              </a:solidFill>
            </a:endParaRPr>
          </a:p>
          <a:p>
            <a:pPr lvl="1"/>
            <a:endParaRPr lang="en-US" dirty="0">
              <a:solidFill>
                <a:schemeClr val="accent4"/>
              </a:solidFill>
            </a:endParaRPr>
          </a:p>
        </p:txBody>
      </p:sp>
    </p:spTree>
    <p:extLst>
      <p:ext uri="{BB962C8B-B14F-4D97-AF65-F5344CB8AC3E}">
        <p14:creationId xmlns:p14="http://schemas.microsoft.com/office/powerpoint/2010/main" val="2901552602"/>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a:solidFill>
                  <a:schemeClr val="accent2">
                    <a:lumMod val="75000"/>
                  </a:schemeClr>
                </a:solidFill>
              </a:rPr>
              <a:t>Lab Exercise – Tooltip: Add a row to the tooltip</a:t>
            </a:r>
            <a:endParaRPr lang="en-US" sz="2800" dirty="0"/>
          </a:p>
        </p:txBody>
      </p:sp>
      <p:sp>
        <p:nvSpPr>
          <p:cNvPr id="3" name="Content Placeholder 2"/>
          <p:cNvSpPr>
            <a:spLocks noGrp="1"/>
          </p:cNvSpPr>
          <p:nvPr>
            <p:ph idx="1"/>
          </p:nvPr>
        </p:nvSpPr>
        <p:spPr/>
        <p:txBody>
          <a:bodyPr/>
          <a:lstStyle/>
          <a:p>
            <a:r>
              <a:rPr lang="en-US" dirty="0"/>
              <a:t>Add another </a:t>
            </a:r>
            <a:r>
              <a:rPr lang="en-US" dirty="0" smtClean="0"/>
              <a:t>HTML row:</a:t>
            </a:r>
          </a:p>
          <a:p>
            <a:pPr marL="457200" lvl="1" indent="0">
              <a:buNone/>
            </a:pPr>
            <a:endParaRPr lang="en-US" dirty="0" smtClean="0"/>
          </a:p>
          <a:p>
            <a:pPr marL="457200" lvl="1" indent="0">
              <a:buNone/>
            </a:pPr>
            <a:r>
              <a:rPr lang="en-US" i="1" dirty="0" smtClean="0">
                <a:solidFill>
                  <a:srgbClr val="008000"/>
                </a:solidFill>
                <a:latin typeface="Times"/>
                <a:cs typeface="Times"/>
              </a:rPr>
              <a:t>"</a:t>
            </a:r>
            <a:r>
              <a:rPr lang="en-US" i="1" dirty="0">
                <a:solidFill>
                  <a:srgbClr val="008000"/>
                </a:solidFill>
                <a:latin typeface="Times"/>
                <a:cs typeface="Times"/>
              </a:rPr>
              <a:t>&lt;</a:t>
            </a:r>
            <a:r>
              <a:rPr lang="en-US" i="1" dirty="0" err="1">
                <a:solidFill>
                  <a:srgbClr val="008000"/>
                </a:solidFill>
                <a:latin typeface="Times"/>
                <a:cs typeface="Times"/>
              </a:rPr>
              <a:t>tr</a:t>
            </a:r>
            <a:r>
              <a:rPr lang="en-US" i="1" dirty="0">
                <a:solidFill>
                  <a:srgbClr val="008000"/>
                </a:solidFill>
                <a:latin typeface="Times"/>
                <a:cs typeface="Times"/>
              </a:rPr>
              <a:t>&gt;&lt;td class=\"</a:t>
            </a:r>
            <a:r>
              <a:rPr lang="en-US" i="1" dirty="0" err="1">
                <a:solidFill>
                  <a:srgbClr val="008000"/>
                </a:solidFill>
                <a:latin typeface="Times"/>
                <a:cs typeface="Times"/>
              </a:rPr>
              <a:t>noWrap</a:t>
            </a:r>
            <a:r>
              <a:rPr lang="en-US" i="1" dirty="0">
                <a:solidFill>
                  <a:srgbClr val="008000"/>
                </a:solidFill>
                <a:latin typeface="Times"/>
                <a:cs typeface="Times"/>
              </a:rPr>
              <a:t>\"&gt;Entry State:&lt;/td&gt;&lt;td&gt;" + </a:t>
            </a:r>
            <a:r>
              <a:rPr lang="en-US" i="1" dirty="0" err="1">
                <a:solidFill>
                  <a:srgbClr val="008000"/>
                </a:solidFill>
                <a:latin typeface="Times"/>
                <a:cs typeface="Times"/>
              </a:rPr>
              <a:t>entryState</a:t>
            </a:r>
            <a:r>
              <a:rPr lang="en-US" i="1" dirty="0">
                <a:solidFill>
                  <a:srgbClr val="008000"/>
                </a:solidFill>
                <a:latin typeface="Times"/>
                <a:cs typeface="Times"/>
              </a:rPr>
              <a:t> + "&lt;/td&gt;&lt;/</a:t>
            </a:r>
            <a:r>
              <a:rPr lang="en-US" i="1" dirty="0" err="1">
                <a:solidFill>
                  <a:srgbClr val="008000"/>
                </a:solidFill>
                <a:latin typeface="Times"/>
                <a:cs typeface="Times"/>
              </a:rPr>
              <a:t>tr</a:t>
            </a:r>
            <a:r>
              <a:rPr lang="en-US" i="1" dirty="0">
                <a:solidFill>
                  <a:srgbClr val="008000"/>
                </a:solidFill>
                <a:latin typeface="Times"/>
                <a:cs typeface="Times"/>
              </a:rPr>
              <a:t>&gt;" + </a:t>
            </a:r>
          </a:p>
          <a:p>
            <a:pPr marL="228600" lvl="1" indent="-228600">
              <a:spcBef>
                <a:spcPts val="1500"/>
              </a:spcBef>
              <a:buClr>
                <a:schemeClr val="tx2"/>
              </a:buClr>
            </a:pPr>
            <a:r>
              <a:rPr lang="en-US" dirty="0" smtClean="0">
                <a:solidFill>
                  <a:srgbClr val="000000"/>
                </a:solidFill>
              </a:rPr>
              <a:t>Select </a:t>
            </a:r>
            <a:r>
              <a:rPr lang="en-US" dirty="0">
                <a:solidFill>
                  <a:srgbClr val="000000"/>
                </a:solidFill>
              </a:rPr>
              <a:t>the “Run” button to test your </a:t>
            </a:r>
            <a:r>
              <a:rPr lang="en-US" dirty="0" smtClean="0">
                <a:solidFill>
                  <a:srgbClr val="000000"/>
                </a:solidFill>
              </a:rPr>
              <a:t>changes</a:t>
            </a:r>
            <a:endParaRPr lang="en-US" dirty="0">
              <a:solidFill>
                <a:srgbClr val="000000"/>
              </a:solidFill>
            </a:endParaRPr>
          </a:p>
        </p:txBody>
      </p:sp>
    </p:spTree>
    <p:extLst>
      <p:ext uri="{BB962C8B-B14F-4D97-AF65-F5344CB8AC3E}">
        <p14:creationId xmlns:p14="http://schemas.microsoft.com/office/powerpoint/2010/main" val="160304377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a:solidFill>
                  <a:schemeClr val="accent2">
                    <a:lumMod val="75000"/>
                  </a:schemeClr>
                </a:solidFill>
              </a:rPr>
              <a:t>Lab Exercise – Tooltip: Add a row to the tooltip</a:t>
            </a:r>
            <a:endParaRPr lang="en-US" sz="2800" dirty="0"/>
          </a:p>
        </p:txBody>
      </p:sp>
      <p:sp>
        <p:nvSpPr>
          <p:cNvPr id="3" name="Content Placeholder 2"/>
          <p:cNvSpPr>
            <a:spLocks noGrp="1"/>
          </p:cNvSpPr>
          <p:nvPr>
            <p:ph idx="1"/>
          </p:nvPr>
        </p:nvSpPr>
        <p:spPr/>
        <p:txBody>
          <a:bodyPr/>
          <a:lstStyle/>
          <a:p>
            <a:r>
              <a:rPr lang="en-US" dirty="0" smtClean="0"/>
              <a:t>Now when you mouse over a value </a:t>
            </a:r>
            <a:r>
              <a:rPr lang="en-US" dirty="0"/>
              <a:t>s</a:t>
            </a:r>
            <a:r>
              <a:rPr lang="en-US" dirty="0" smtClean="0"/>
              <a:t>et ID, you will see an additional row called “Entry State” in the tooltip</a:t>
            </a:r>
          </a:p>
          <a:p>
            <a:endParaRPr lang="en-US" dirty="0"/>
          </a:p>
        </p:txBody>
      </p:sp>
      <p:pic>
        <p:nvPicPr>
          <p:cNvPr id="4" name="Picture 3"/>
          <p:cNvPicPr>
            <a:picLocks noChangeAspect="1"/>
          </p:cNvPicPr>
          <p:nvPr/>
        </p:nvPicPr>
        <p:blipFill>
          <a:blip r:embed="rId2"/>
          <a:stretch>
            <a:fillRect/>
          </a:stretch>
        </p:blipFill>
        <p:spPr>
          <a:xfrm>
            <a:off x="2286000" y="3048000"/>
            <a:ext cx="5308600" cy="2400300"/>
          </a:xfrm>
          <a:prstGeom prst="rect">
            <a:avLst/>
          </a:prstGeom>
        </p:spPr>
      </p:pic>
      <p:sp>
        <p:nvSpPr>
          <p:cNvPr id="5" name="Right Arrow 4"/>
          <p:cNvSpPr/>
          <p:nvPr/>
        </p:nvSpPr>
        <p:spPr>
          <a:xfrm>
            <a:off x="1295400" y="5181600"/>
            <a:ext cx="914400" cy="152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193463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Widget: Dropdown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757682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pPr eaLnBrk="1" hangingPunct="1"/>
            <a:r>
              <a:rPr lang="en-US" dirty="0">
                <a:latin typeface="Arial" charset="0"/>
              </a:rPr>
              <a:t>Modular Specification</a:t>
            </a:r>
            <a:br>
              <a:rPr lang="en-US" dirty="0">
                <a:latin typeface="Arial" charset="0"/>
              </a:rPr>
            </a:br>
            <a:r>
              <a:rPr lang="en-US" sz="2800" dirty="0">
                <a:solidFill>
                  <a:srgbClr val="FF0000"/>
                </a:solidFill>
                <a:latin typeface="Arial" charset="0"/>
              </a:rPr>
              <a:t>Implement / use what you need</a:t>
            </a:r>
          </a:p>
        </p:txBody>
      </p:sp>
      <p:sp>
        <p:nvSpPr>
          <p:cNvPr id="23554" name="Content Placeholder 2"/>
          <p:cNvSpPr>
            <a:spLocks noGrp="1"/>
          </p:cNvSpPr>
          <p:nvPr>
            <p:ph idx="1"/>
          </p:nvPr>
        </p:nvSpPr>
        <p:spPr/>
        <p:txBody>
          <a:bodyPr/>
          <a:lstStyle/>
          <a:p>
            <a:pPr eaLnBrk="1" hangingPunct="1"/>
            <a:r>
              <a:rPr lang="en-US" dirty="0">
                <a:latin typeface="Arial" charset="0"/>
              </a:rPr>
              <a:t>Code System Catalog Entry and Code System Version Catalog Entry</a:t>
            </a:r>
          </a:p>
          <a:p>
            <a:pPr eaLnBrk="1" hangingPunct="1"/>
            <a:r>
              <a:rPr lang="en-US" dirty="0">
                <a:latin typeface="Arial" charset="0"/>
              </a:rPr>
              <a:t>Entity Description and Association</a:t>
            </a:r>
          </a:p>
          <a:p>
            <a:pPr eaLnBrk="1" hangingPunct="1"/>
            <a:r>
              <a:rPr lang="en-US" dirty="0">
                <a:latin typeface="Arial" charset="0"/>
              </a:rPr>
              <a:t>Value </a:t>
            </a:r>
            <a:r>
              <a:rPr lang="en-US" dirty="0" smtClean="0">
                <a:latin typeface="Arial" charset="0"/>
              </a:rPr>
              <a:t>Set Catalog, </a:t>
            </a:r>
            <a:r>
              <a:rPr lang="en-US" dirty="0">
                <a:latin typeface="Arial" charset="0"/>
              </a:rPr>
              <a:t>Value Set Definition and Resolved Value Set</a:t>
            </a:r>
          </a:p>
          <a:p>
            <a:pPr eaLnBrk="1" hangingPunct="1"/>
            <a:r>
              <a:rPr lang="en-US" dirty="0">
                <a:latin typeface="Arial" charset="0"/>
              </a:rPr>
              <a:t>Map Catalog Entry, Map Version </a:t>
            </a:r>
          </a:p>
          <a:p>
            <a:pPr eaLnBrk="1" hangingPunct="1"/>
            <a:r>
              <a:rPr lang="en-US" dirty="0">
                <a:latin typeface="Arial" charset="0"/>
              </a:rPr>
              <a:t>Concept Domain, Concept Domain Binding</a:t>
            </a:r>
          </a:p>
          <a:p>
            <a:pPr eaLnBrk="1" hangingPunct="1"/>
            <a:r>
              <a:rPr lang="en-US" dirty="0" smtClean="0">
                <a:latin typeface="Arial" charset="0"/>
              </a:rPr>
              <a:t>Statement</a:t>
            </a:r>
            <a:endParaRPr lang="en-US" dirty="0">
              <a:latin typeface="Arial" charset="0"/>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a:solidFill>
                  <a:schemeClr val="accent2">
                    <a:lumMod val="75000"/>
                  </a:schemeClr>
                </a:solidFill>
              </a:rPr>
              <a:t>Lab Exercise – </a:t>
            </a:r>
            <a:r>
              <a:rPr lang="en-US" sz="2800" dirty="0" smtClean="0">
                <a:solidFill>
                  <a:schemeClr val="accent2">
                    <a:lumMod val="75000"/>
                  </a:schemeClr>
                </a:solidFill>
              </a:rPr>
              <a:t>Dropdown: Country of Birth</a:t>
            </a:r>
            <a:endParaRPr lang="en-US" sz="2800" dirty="0"/>
          </a:p>
        </p:txBody>
      </p:sp>
      <p:sp>
        <p:nvSpPr>
          <p:cNvPr id="3" name="Content Placeholder 2"/>
          <p:cNvSpPr>
            <a:spLocks noGrp="1"/>
          </p:cNvSpPr>
          <p:nvPr>
            <p:ph idx="1"/>
          </p:nvPr>
        </p:nvSpPr>
        <p:spPr/>
        <p:txBody>
          <a:bodyPr/>
          <a:lstStyle/>
          <a:p>
            <a:r>
              <a:rPr lang="en-US" dirty="0" smtClean="0"/>
              <a:t>We will create a dropdown to select a person’s country of birth</a:t>
            </a:r>
          </a:p>
          <a:p>
            <a:r>
              <a:rPr lang="en-US" dirty="0" smtClean="0"/>
              <a:t>Retrieve </a:t>
            </a:r>
            <a:r>
              <a:rPr lang="en-US" dirty="0"/>
              <a:t>a list of available v</a:t>
            </a:r>
            <a:r>
              <a:rPr lang="en-US" dirty="0" smtClean="0"/>
              <a:t>alue sets from CDC PHINVADS CTS2 service:</a:t>
            </a:r>
            <a:endParaRPr lang="en-US" dirty="0"/>
          </a:p>
          <a:p>
            <a:pPr lvl="1"/>
            <a:r>
              <a:rPr lang="en-US" dirty="0">
                <a:hlinkClick r:id="rId3"/>
              </a:rPr>
              <a:t>http://informatics.mayo.edu/cts2/services/phinvads/valuesets?maxtoreturn=</a:t>
            </a:r>
            <a:r>
              <a:rPr lang="en-US" dirty="0" smtClean="0">
                <a:hlinkClick r:id="rId3"/>
              </a:rPr>
              <a:t>100</a:t>
            </a:r>
            <a:endParaRPr lang="en-US" dirty="0"/>
          </a:p>
          <a:p>
            <a:r>
              <a:rPr lang="en-US" dirty="0" smtClean="0"/>
              <a:t>Select the value set where:</a:t>
            </a:r>
          </a:p>
          <a:p>
            <a:pPr lvl="1"/>
            <a:r>
              <a:rPr lang="en-US" dirty="0" err="1" smtClean="0"/>
              <a:t>valueSetName</a:t>
            </a:r>
            <a:r>
              <a:rPr lang="en-US" dirty="0" smtClean="0"/>
              <a:t>=“</a:t>
            </a:r>
            <a:r>
              <a:rPr lang="en-US" dirty="0" err="1" smtClean="0"/>
              <a:t>PHVS_BirthCountry_CDC</a:t>
            </a:r>
            <a:r>
              <a:rPr lang="en-US" dirty="0" smtClean="0"/>
              <a:t>”</a:t>
            </a:r>
            <a:endParaRPr lang="en-US" dirty="0"/>
          </a:p>
          <a:p>
            <a:pPr marL="0" indent="0">
              <a:buNone/>
            </a:pPr>
            <a:endParaRPr lang="en-US" dirty="0" smtClean="0"/>
          </a:p>
          <a:p>
            <a:endParaRPr lang="en-US" dirty="0"/>
          </a:p>
        </p:txBody>
      </p:sp>
    </p:spTree>
    <p:extLst>
      <p:ext uri="{BB962C8B-B14F-4D97-AF65-F5344CB8AC3E}">
        <p14:creationId xmlns:p14="http://schemas.microsoft.com/office/powerpoint/2010/main" val="195280342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a:solidFill>
                  <a:schemeClr val="accent2">
                    <a:lumMod val="75000"/>
                  </a:schemeClr>
                </a:solidFill>
              </a:rPr>
              <a:t>Lab Exercise – Dropdown: Country of Birth</a:t>
            </a:r>
            <a:endParaRPr lang="en-US" sz="2800" dirty="0"/>
          </a:p>
        </p:txBody>
      </p:sp>
      <p:sp>
        <p:nvSpPr>
          <p:cNvPr id="3" name="Content Placeholder 2"/>
          <p:cNvSpPr>
            <a:spLocks noGrp="1"/>
          </p:cNvSpPr>
          <p:nvPr>
            <p:ph idx="1"/>
          </p:nvPr>
        </p:nvSpPr>
        <p:spPr/>
        <p:txBody>
          <a:bodyPr/>
          <a:lstStyle/>
          <a:p>
            <a:r>
              <a:rPr lang="en-US" dirty="0" smtClean="0"/>
              <a:t>Look </a:t>
            </a:r>
            <a:r>
              <a:rPr lang="en-US" dirty="0"/>
              <a:t>at the result of </a:t>
            </a:r>
            <a:r>
              <a:rPr lang="en-US" dirty="0" smtClean="0"/>
              <a:t>resolved value set call:</a:t>
            </a:r>
            <a:endParaRPr lang="en-US" dirty="0"/>
          </a:p>
          <a:p>
            <a:pPr lvl="1"/>
            <a:r>
              <a:rPr lang="en-US" dirty="0">
                <a:hlinkClick r:id="rId2"/>
              </a:rPr>
              <a:t>http://</a:t>
            </a:r>
            <a:r>
              <a:rPr lang="en-US" dirty="0" smtClean="0">
                <a:hlinkClick r:id="rId2"/>
              </a:rPr>
              <a:t>informatics.mayo.edu</a:t>
            </a:r>
            <a:r>
              <a:rPr lang="en-US" dirty="0">
                <a:hlinkClick r:id="rId2"/>
              </a:rPr>
              <a:t>/cts2/services/phinvads/valueset/PHVS_BirthCountry_CDC/</a:t>
            </a:r>
            <a:r>
              <a:rPr lang="en-US" dirty="0" smtClean="0">
                <a:hlinkClick r:id="rId2"/>
              </a:rPr>
              <a:t>resolution?format=json</a:t>
            </a:r>
            <a:endParaRPr lang="en-US" dirty="0" smtClean="0"/>
          </a:p>
          <a:p>
            <a:r>
              <a:rPr lang="en-US" dirty="0" smtClean="0"/>
              <a:t>We </a:t>
            </a:r>
            <a:r>
              <a:rPr lang="en-US" dirty="0"/>
              <a:t>will use </a:t>
            </a:r>
            <a:r>
              <a:rPr lang="en-US" dirty="0" smtClean="0"/>
              <a:t>the </a:t>
            </a:r>
            <a:r>
              <a:rPr lang="en-US" dirty="0"/>
              <a:t>data returned here to populate our CTS2 </a:t>
            </a:r>
            <a:r>
              <a:rPr lang="en-US" dirty="0" smtClean="0"/>
              <a:t>dropdown widget</a:t>
            </a:r>
            <a:endParaRPr lang="en-US" dirty="0"/>
          </a:p>
          <a:p>
            <a:endParaRPr lang="en-US" dirty="0" smtClean="0"/>
          </a:p>
          <a:p>
            <a:endParaRPr lang="en-US" dirty="0"/>
          </a:p>
        </p:txBody>
      </p:sp>
    </p:spTree>
    <p:extLst>
      <p:ext uri="{BB962C8B-B14F-4D97-AF65-F5344CB8AC3E}">
        <p14:creationId xmlns:p14="http://schemas.microsoft.com/office/powerpoint/2010/main" val="3193705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a:solidFill>
                  <a:schemeClr val="accent2">
                    <a:lumMod val="75000"/>
                  </a:schemeClr>
                </a:solidFill>
              </a:rPr>
              <a:t>Lab Exercise – Dropdown: Country of Birth</a:t>
            </a:r>
            <a:endParaRPr lang="en-US" sz="2800" dirty="0"/>
          </a:p>
        </p:txBody>
      </p:sp>
      <p:sp>
        <p:nvSpPr>
          <p:cNvPr id="3" name="Content Placeholder 2"/>
          <p:cNvSpPr>
            <a:spLocks noGrp="1"/>
          </p:cNvSpPr>
          <p:nvPr>
            <p:ph idx="1"/>
          </p:nvPr>
        </p:nvSpPr>
        <p:spPr/>
        <p:txBody>
          <a:bodyPr/>
          <a:lstStyle/>
          <a:p>
            <a:r>
              <a:rPr lang="en-US" dirty="0" err="1" smtClean="0"/>
              <a:t>JSFiddle</a:t>
            </a:r>
            <a:r>
              <a:rPr lang="en-US" dirty="0" smtClean="0"/>
              <a:t> code:</a:t>
            </a:r>
          </a:p>
          <a:p>
            <a:pPr lvl="1"/>
            <a:r>
              <a:rPr lang="en-US" dirty="0">
                <a:hlinkClick r:id="rId3"/>
              </a:rPr>
              <a:t>http://jsfiddle.net/coryendle/bhTaD</a:t>
            </a:r>
            <a:r>
              <a:rPr lang="en-US" dirty="0" smtClean="0">
                <a:hlinkClick r:id="rId3"/>
              </a:rPr>
              <a:t>/</a:t>
            </a:r>
            <a:endParaRPr lang="en-US" dirty="0"/>
          </a:p>
          <a:p>
            <a:r>
              <a:rPr lang="en-US" dirty="0" smtClean="0"/>
              <a:t>In the HTML code, we will add another dropdown to select the country of birth</a:t>
            </a:r>
          </a:p>
          <a:p>
            <a:r>
              <a:rPr lang="en-US" dirty="0"/>
              <a:t>After the </a:t>
            </a:r>
            <a:r>
              <a:rPr lang="en-US" dirty="0" smtClean="0"/>
              <a:t>code for the “Severity” dropdown, add the following line of code:</a:t>
            </a:r>
          </a:p>
          <a:p>
            <a:pPr marL="457200" lvl="1" indent="0">
              <a:buNone/>
            </a:pPr>
            <a:r>
              <a:rPr lang="en-US" i="1" dirty="0">
                <a:solidFill>
                  <a:schemeClr val="accent4"/>
                </a:solidFill>
                <a:latin typeface="Times"/>
                <a:cs typeface="Times"/>
              </a:rPr>
              <a:t>&lt;</a:t>
            </a:r>
            <a:r>
              <a:rPr lang="en-US" i="1" dirty="0" err="1">
                <a:solidFill>
                  <a:schemeClr val="accent4"/>
                </a:solidFill>
                <a:latin typeface="Times"/>
                <a:cs typeface="Times"/>
              </a:rPr>
              <a:t>br</a:t>
            </a:r>
            <a:r>
              <a:rPr lang="en-US" i="1" dirty="0">
                <a:solidFill>
                  <a:schemeClr val="accent4"/>
                </a:solidFill>
                <a:latin typeface="Times"/>
                <a:cs typeface="Times"/>
              </a:rPr>
              <a:t>/</a:t>
            </a:r>
            <a:r>
              <a:rPr lang="en-US" i="1" dirty="0" smtClean="0">
                <a:solidFill>
                  <a:schemeClr val="accent4"/>
                </a:solidFill>
                <a:latin typeface="Times"/>
                <a:cs typeface="Times"/>
              </a:rPr>
              <a:t>&gt;&lt;</a:t>
            </a:r>
            <a:r>
              <a:rPr lang="en-US" i="1" dirty="0" err="1">
                <a:solidFill>
                  <a:schemeClr val="accent4"/>
                </a:solidFill>
                <a:latin typeface="Times"/>
                <a:cs typeface="Times"/>
              </a:rPr>
              <a:t>br</a:t>
            </a:r>
            <a:r>
              <a:rPr lang="en-US" i="1" dirty="0">
                <a:solidFill>
                  <a:schemeClr val="accent4"/>
                </a:solidFill>
                <a:latin typeface="Times"/>
                <a:cs typeface="Times"/>
              </a:rPr>
              <a:t>/</a:t>
            </a:r>
            <a:r>
              <a:rPr lang="en-US" i="1" dirty="0" smtClean="0">
                <a:solidFill>
                  <a:schemeClr val="accent4"/>
                </a:solidFill>
                <a:latin typeface="Times"/>
                <a:cs typeface="Times"/>
              </a:rPr>
              <a:t>&gt; Country </a:t>
            </a:r>
            <a:r>
              <a:rPr lang="en-US" i="1" dirty="0">
                <a:solidFill>
                  <a:schemeClr val="accent4"/>
                </a:solidFill>
                <a:latin typeface="Times"/>
                <a:cs typeface="Times"/>
              </a:rPr>
              <a:t>of Birth: &lt;select class="cts2-valueset(name : PHVS_BirthCountry_CDC;max:500)"&gt;&lt;/select&gt;</a:t>
            </a:r>
            <a:endParaRPr lang="en-US" i="1" dirty="0" smtClean="0">
              <a:solidFill>
                <a:schemeClr val="accent4"/>
              </a:solidFill>
              <a:latin typeface="Times"/>
              <a:cs typeface="Times"/>
            </a:endParaRPr>
          </a:p>
          <a:p>
            <a:endParaRPr lang="en-US" dirty="0" smtClean="0"/>
          </a:p>
          <a:p>
            <a:endParaRPr lang="en-US" dirty="0"/>
          </a:p>
        </p:txBody>
      </p:sp>
    </p:spTree>
    <p:extLst>
      <p:ext uri="{BB962C8B-B14F-4D97-AF65-F5344CB8AC3E}">
        <p14:creationId xmlns:p14="http://schemas.microsoft.com/office/powerpoint/2010/main" val="354994474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a:solidFill>
                  <a:schemeClr val="accent2">
                    <a:lumMod val="75000"/>
                  </a:schemeClr>
                </a:solidFill>
              </a:rPr>
              <a:t>Lab Exercise – Dropdown: Country of Birth</a:t>
            </a:r>
            <a:endParaRPr lang="en-US" sz="2800" dirty="0"/>
          </a:p>
        </p:txBody>
      </p:sp>
      <p:sp>
        <p:nvSpPr>
          <p:cNvPr id="3" name="Content Placeholder 2"/>
          <p:cNvSpPr>
            <a:spLocks noGrp="1"/>
          </p:cNvSpPr>
          <p:nvPr>
            <p:ph idx="1"/>
          </p:nvPr>
        </p:nvSpPr>
        <p:spPr/>
        <p:txBody>
          <a:bodyPr/>
          <a:lstStyle/>
          <a:p>
            <a:pPr marL="228600" lvl="1" indent="-228600">
              <a:spcBef>
                <a:spcPts val="1500"/>
              </a:spcBef>
              <a:buClr>
                <a:schemeClr val="tx2"/>
              </a:buClr>
            </a:pPr>
            <a:r>
              <a:rPr lang="en-US" dirty="0">
                <a:solidFill>
                  <a:srgbClr val="000000"/>
                </a:solidFill>
              </a:rPr>
              <a:t>Select the “Run” button to test your </a:t>
            </a:r>
            <a:r>
              <a:rPr lang="en-US" dirty="0" smtClean="0">
                <a:solidFill>
                  <a:srgbClr val="000000"/>
                </a:solidFill>
              </a:rPr>
              <a:t>changes</a:t>
            </a:r>
          </a:p>
          <a:p>
            <a:pPr marL="228600" lvl="1" indent="-228600">
              <a:spcBef>
                <a:spcPts val="1500"/>
              </a:spcBef>
              <a:buClr>
                <a:schemeClr val="tx2"/>
              </a:buClr>
            </a:pPr>
            <a:r>
              <a:rPr lang="en-US" dirty="0" smtClean="0">
                <a:solidFill>
                  <a:srgbClr val="000000"/>
                </a:solidFill>
              </a:rPr>
              <a:t>You will now see the Country of Birth </a:t>
            </a:r>
            <a:r>
              <a:rPr lang="en-US" dirty="0">
                <a:solidFill>
                  <a:srgbClr val="000000"/>
                </a:solidFill>
              </a:rPr>
              <a:t>d</a:t>
            </a:r>
            <a:r>
              <a:rPr lang="en-US" dirty="0" smtClean="0">
                <a:solidFill>
                  <a:srgbClr val="000000"/>
                </a:solidFill>
              </a:rPr>
              <a:t>ropdown:</a:t>
            </a:r>
          </a:p>
          <a:p>
            <a:pPr marL="0" lvl="1" indent="0">
              <a:spcBef>
                <a:spcPts val="1500"/>
              </a:spcBef>
              <a:buClr>
                <a:schemeClr val="tx2"/>
              </a:buClr>
              <a:buNone/>
            </a:pPr>
            <a:endParaRPr lang="en-US" dirty="0">
              <a:solidFill>
                <a:srgbClr val="000000"/>
              </a:solidFill>
            </a:endParaRPr>
          </a:p>
          <a:p>
            <a:endParaRPr lang="en-US" dirty="0" smtClean="0"/>
          </a:p>
          <a:p>
            <a:endParaRPr lang="en-US" dirty="0"/>
          </a:p>
        </p:txBody>
      </p:sp>
      <p:pic>
        <p:nvPicPr>
          <p:cNvPr id="5" name="Picture 4"/>
          <p:cNvPicPr>
            <a:picLocks noChangeAspect="1"/>
          </p:cNvPicPr>
          <p:nvPr/>
        </p:nvPicPr>
        <p:blipFill>
          <a:blip r:embed="rId2"/>
          <a:stretch>
            <a:fillRect/>
          </a:stretch>
        </p:blipFill>
        <p:spPr>
          <a:xfrm>
            <a:off x="1295400" y="3048000"/>
            <a:ext cx="6680200" cy="635000"/>
          </a:xfrm>
          <a:prstGeom prst="rect">
            <a:avLst/>
          </a:prstGeom>
        </p:spPr>
      </p:pic>
    </p:spTree>
    <p:extLst>
      <p:ext uri="{BB962C8B-B14F-4D97-AF65-F5344CB8AC3E}">
        <p14:creationId xmlns:p14="http://schemas.microsoft.com/office/powerpoint/2010/main" val="3718709671"/>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CTS2 Web App Implementations</a:t>
            </a:r>
            <a:br>
              <a:rPr lang="en-US" dirty="0" smtClean="0"/>
            </a:br>
            <a:r>
              <a:rPr lang="en-US" sz="2800" dirty="0" smtClean="0">
                <a:solidFill>
                  <a:srgbClr val="FF0000"/>
                </a:solidFill>
              </a:rPr>
              <a:t>Putting it all together</a:t>
            </a:r>
            <a:endParaRPr lang="en-US" sz="2800" dirty="0">
              <a:solidFill>
                <a:srgbClr val="FF0000"/>
              </a:solidFill>
            </a:endParaRP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785765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UIs created for CTS2 </a:t>
            </a:r>
            <a:r>
              <a:rPr lang="en-US" dirty="0" smtClean="0"/>
              <a:t>Implementations</a:t>
            </a:r>
            <a:br>
              <a:rPr lang="en-US" dirty="0" smtClean="0"/>
            </a:br>
            <a:r>
              <a:rPr lang="en-US" sz="2800" dirty="0">
                <a:solidFill>
                  <a:srgbClr val="FF0000"/>
                </a:solidFill>
              </a:rPr>
              <a:t>CTS2 Value Set Viewer</a:t>
            </a:r>
          </a:p>
        </p:txBody>
      </p:sp>
      <p:sp>
        <p:nvSpPr>
          <p:cNvPr id="3" name="Content Placeholder 2"/>
          <p:cNvSpPr>
            <a:spLocks noGrp="1"/>
          </p:cNvSpPr>
          <p:nvPr>
            <p:ph idx="1"/>
          </p:nvPr>
        </p:nvSpPr>
        <p:spPr/>
        <p:txBody>
          <a:bodyPr/>
          <a:lstStyle/>
          <a:p>
            <a:r>
              <a:rPr lang="en-US" dirty="0"/>
              <a:t>Generic Value Set Browser/export </a:t>
            </a:r>
            <a:endParaRPr lang="en-US" dirty="0" smtClean="0"/>
          </a:p>
          <a:p>
            <a:pPr lvl="1"/>
            <a:r>
              <a:rPr lang="en-US" dirty="0" smtClean="0"/>
              <a:t>Uses the building blocks</a:t>
            </a:r>
            <a:endParaRPr lang="en-US" dirty="0"/>
          </a:p>
          <a:p>
            <a:r>
              <a:rPr lang="en-US" dirty="0"/>
              <a:t>Initially created for Meaningful Use (MU) Quality Measure Value Set Service to serve NLM </a:t>
            </a:r>
            <a:r>
              <a:rPr lang="en-US" dirty="0" smtClean="0"/>
              <a:t>value </a:t>
            </a:r>
            <a:r>
              <a:rPr lang="en-US" dirty="0"/>
              <a:t>s</a:t>
            </a:r>
            <a:r>
              <a:rPr lang="en-US" dirty="0" smtClean="0"/>
              <a:t>ets</a:t>
            </a:r>
            <a:endParaRPr lang="en-US" dirty="0"/>
          </a:p>
          <a:p>
            <a:pPr lvl="1"/>
            <a:r>
              <a:rPr lang="en-US" dirty="0"/>
              <a:t>Can view any CTS2 compliant </a:t>
            </a:r>
            <a:r>
              <a:rPr lang="en-US" dirty="0" smtClean="0"/>
              <a:t>value set </a:t>
            </a:r>
            <a:r>
              <a:rPr lang="en-US" dirty="0"/>
              <a:t>service (NCBO,PHINVADS CDC,VSAC)</a:t>
            </a:r>
          </a:p>
          <a:p>
            <a:r>
              <a:rPr lang="en-US" dirty="0">
                <a:hlinkClick r:id="rId3"/>
              </a:rPr>
              <a:t>https://informatics.mayo.edu/vsmc/?showAll=true</a:t>
            </a:r>
            <a:endParaRPr lang="en-US" dirty="0"/>
          </a:p>
          <a:p>
            <a:pPr marL="0" indent="0">
              <a:buNone/>
            </a:pPr>
            <a:endParaRPr lang="en-US" dirty="0"/>
          </a:p>
        </p:txBody>
      </p:sp>
    </p:spTree>
    <p:extLst>
      <p:ext uri="{BB962C8B-B14F-4D97-AF65-F5344CB8AC3E}">
        <p14:creationId xmlns:p14="http://schemas.microsoft.com/office/powerpoint/2010/main" val="364890415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UIs created for CTS2 Implementations</a:t>
            </a:r>
            <a:br>
              <a:rPr lang="en-US" dirty="0"/>
            </a:br>
            <a:r>
              <a:rPr lang="en-US" sz="2800" dirty="0">
                <a:solidFill>
                  <a:srgbClr val="FF0000"/>
                </a:solidFill>
              </a:rPr>
              <a:t>CTS2 Value Set Viewer</a:t>
            </a:r>
            <a:endParaRPr lang="en-US" sz="2800" dirty="0"/>
          </a:p>
        </p:txBody>
      </p:sp>
      <p:pic>
        <p:nvPicPr>
          <p:cNvPr id="4" name="Content Placeholder 5"/>
          <p:cNvPicPr>
            <a:picLocks noChangeAspect="1"/>
          </p:cNvPicPr>
          <p:nvPr/>
        </p:nvPicPr>
        <p:blipFill rotWithShape="1">
          <a:blip r:embed="rId3"/>
          <a:srcRect l="-4583" t="-970" r="-3731" b="-2430"/>
          <a:stretch/>
        </p:blipFill>
        <p:spPr bwMode="auto">
          <a:xfrm>
            <a:off x="0" y="1905000"/>
            <a:ext cx="9127066" cy="4352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
        <p:nvSpPr>
          <p:cNvPr id="5" name="TextBox 4"/>
          <p:cNvSpPr txBox="1"/>
          <p:nvPr/>
        </p:nvSpPr>
        <p:spPr>
          <a:xfrm>
            <a:off x="381000" y="1295400"/>
            <a:ext cx="5029200"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u="sng" dirty="0">
                <a:solidFill>
                  <a:srgbClr val="FF042E"/>
                </a:solidFill>
              </a:rPr>
              <a:t>https://</a:t>
            </a:r>
            <a:r>
              <a:rPr lang="en-US" u="sng" dirty="0" err="1">
                <a:solidFill>
                  <a:srgbClr val="FF042E"/>
                </a:solidFill>
              </a:rPr>
              <a:t>informatics.mayo.edu</a:t>
            </a:r>
            <a:r>
              <a:rPr lang="en-US" u="sng" dirty="0">
                <a:solidFill>
                  <a:srgbClr val="FF042E"/>
                </a:solidFill>
              </a:rPr>
              <a:t>/cts2/services/mat/</a:t>
            </a:r>
            <a:r>
              <a:rPr lang="en-US" u="sng" dirty="0" err="1">
                <a:solidFill>
                  <a:srgbClr val="FF042E"/>
                </a:solidFill>
              </a:rPr>
              <a:t>valuesets</a:t>
            </a:r>
            <a:r>
              <a:rPr lang="en-US" u="sng" dirty="0">
                <a:solidFill>
                  <a:srgbClr val="FF042E"/>
                </a:solidFill>
              </a:rPr>
              <a:t>?&amp;</a:t>
            </a:r>
            <a:r>
              <a:rPr lang="en-US" u="sng" dirty="0" err="1">
                <a:solidFill>
                  <a:srgbClr val="FF042E"/>
                </a:solidFill>
              </a:rPr>
              <a:t>maxtoreturn</a:t>
            </a:r>
            <a:r>
              <a:rPr lang="en-US" u="sng" dirty="0">
                <a:solidFill>
                  <a:srgbClr val="FF042E"/>
                </a:solidFill>
              </a:rPr>
              <a:t>=100</a:t>
            </a:r>
            <a:endParaRPr lang="en-US" dirty="0">
              <a:solidFill>
                <a:srgbClr val="FF042E"/>
              </a:solidFill>
            </a:endParaRPr>
          </a:p>
        </p:txBody>
      </p:sp>
      <p:sp>
        <p:nvSpPr>
          <p:cNvPr id="6" name="TextBox 5"/>
          <p:cNvSpPr txBox="1"/>
          <p:nvPr/>
        </p:nvSpPr>
        <p:spPr>
          <a:xfrm>
            <a:off x="3581400" y="4343400"/>
            <a:ext cx="4953000"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u="sng" dirty="0">
                <a:solidFill>
                  <a:srgbClr val="FF042E"/>
                </a:solidFill>
              </a:rPr>
              <a:t>https://informatics.mayo.edu/cts2/services/mat/valueset/</a:t>
            </a:r>
            <a:r>
              <a:rPr lang="en-US" u="sng" dirty="0" smtClean="0">
                <a:solidFill>
                  <a:srgbClr val="FF042E"/>
                </a:solidFill>
              </a:rPr>
              <a:t>2.16.840.1.113883.3.464.0001.152</a:t>
            </a:r>
            <a:r>
              <a:rPr lang="en-US" u="sng" dirty="0">
                <a:solidFill>
                  <a:srgbClr val="FF042E"/>
                </a:solidFill>
              </a:rPr>
              <a:t>/resolution</a:t>
            </a:r>
            <a:endParaRPr lang="en-US" dirty="0">
              <a:solidFill>
                <a:srgbClr val="FF042E"/>
              </a:solidFill>
            </a:endParaRPr>
          </a:p>
          <a:p>
            <a:endParaRPr lang="en-US" dirty="0">
              <a:solidFill>
                <a:srgbClr val="FF042E"/>
              </a:solidFill>
            </a:endParaRPr>
          </a:p>
        </p:txBody>
      </p:sp>
      <p:sp>
        <p:nvSpPr>
          <p:cNvPr id="7" name="Bent Arrow 6"/>
          <p:cNvSpPr/>
          <p:nvPr/>
        </p:nvSpPr>
        <p:spPr>
          <a:xfrm flipH="1">
            <a:off x="4267200" y="1676400"/>
            <a:ext cx="457200" cy="175260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Bent Arrow 11"/>
          <p:cNvSpPr/>
          <p:nvPr/>
        </p:nvSpPr>
        <p:spPr>
          <a:xfrm flipH="1" flipV="1">
            <a:off x="8229600" y="2819400"/>
            <a:ext cx="457200" cy="213360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3581400" y="5638800"/>
            <a:ext cx="4953000"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u="sng" dirty="0">
                <a:solidFill>
                  <a:srgbClr val="FF042E"/>
                </a:solidFill>
              </a:rPr>
              <a:t>https://</a:t>
            </a:r>
            <a:r>
              <a:rPr lang="en-US" u="sng" dirty="0" err="1">
                <a:solidFill>
                  <a:srgbClr val="FF042E"/>
                </a:solidFill>
              </a:rPr>
              <a:t>informatics.mayo.edu</a:t>
            </a:r>
            <a:r>
              <a:rPr lang="en-US" u="sng" dirty="0">
                <a:solidFill>
                  <a:srgbClr val="FF042E"/>
                </a:solidFill>
              </a:rPr>
              <a:t>/cts2/services/mat/</a:t>
            </a:r>
            <a:r>
              <a:rPr lang="en-US" u="sng" dirty="0" err="1">
                <a:solidFill>
                  <a:srgbClr val="FF042E"/>
                </a:solidFill>
              </a:rPr>
              <a:t>valueset</a:t>
            </a:r>
            <a:r>
              <a:rPr lang="en-US" u="sng" dirty="0" smtClean="0">
                <a:solidFill>
                  <a:srgbClr val="FF042E"/>
                </a:solidFill>
              </a:rPr>
              <a:t>/2.16.840.1.113883.3.464.0001.152</a:t>
            </a:r>
            <a:endParaRPr lang="en-US" dirty="0">
              <a:solidFill>
                <a:srgbClr val="FF042E"/>
              </a:solidFill>
            </a:endParaRPr>
          </a:p>
        </p:txBody>
      </p:sp>
      <p:sp>
        <p:nvSpPr>
          <p:cNvPr id="16" name="Bent Arrow 15"/>
          <p:cNvSpPr/>
          <p:nvPr/>
        </p:nvSpPr>
        <p:spPr>
          <a:xfrm flipV="1">
            <a:off x="2286000" y="4419600"/>
            <a:ext cx="1295400" cy="1752600"/>
          </a:xfrm>
          <a:prstGeom prst="bentArrow">
            <a:avLst>
              <a:gd name="adj1" fmla="val 8357"/>
              <a:gd name="adj2" fmla="val 12710"/>
              <a:gd name="adj3" fmla="val 25000"/>
              <a:gd name="adj4" fmla="val 437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44130671"/>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UIs created for CTS2 Implementations</a:t>
            </a:r>
            <a:br>
              <a:rPr lang="en-US" dirty="0"/>
            </a:br>
            <a:r>
              <a:rPr lang="en-US" sz="2800" dirty="0" smtClean="0">
                <a:solidFill>
                  <a:srgbClr val="FF0000"/>
                </a:solidFill>
              </a:rPr>
              <a:t>CTS2 Value Set Viewer</a:t>
            </a:r>
            <a:endParaRPr lang="en-US" sz="2800" dirty="0"/>
          </a:p>
        </p:txBody>
      </p:sp>
      <p:pic>
        <p:nvPicPr>
          <p:cNvPr id="4" name="Content Placeholder 4"/>
          <p:cNvPicPr>
            <a:picLocks noGrp="1" noChangeAspect="1"/>
          </p:cNvPicPr>
          <p:nvPr>
            <p:ph idx="1"/>
          </p:nvPr>
        </p:nvPicPr>
        <p:blipFill rotWithShape="1">
          <a:blip r:embed="rId3"/>
          <a:srcRect l="-311" t="-574" b="-179"/>
          <a:stretch/>
        </p:blipFill>
        <p:spPr>
          <a:xfrm>
            <a:off x="84668" y="1447800"/>
            <a:ext cx="8966200" cy="4749800"/>
          </a:xfrm>
        </p:spPr>
      </p:pic>
      <p:sp>
        <p:nvSpPr>
          <p:cNvPr id="6" name="TextBox 5"/>
          <p:cNvSpPr txBox="1"/>
          <p:nvPr/>
        </p:nvSpPr>
        <p:spPr>
          <a:xfrm>
            <a:off x="2362200" y="4724400"/>
            <a:ext cx="4114800"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smtClean="0">
                <a:solidFill>
                  <a:srgbClr val="FF042E"/>
                </a:solidFill>
              </a:rPr>
              <a:t>Using py4cts2 implementation to retrieve entities and their associations</a:t>
            </a:r>
            <a:endParaRPr lang="en-US" dirty="0">
              <a:solidFill>
                <a:srgbClr val="FF042E"/>
              </a:solidFill>
            </a:endParaRPr>
          </a:p>
        </p:txBody>
      </p:sp>
    </p:spTree>
    <p:extLst>
      <p:ext uri="{BB962C8B-B14F-4D97-AF65-F5344CB8AC3E}">
        <p14:creationId xmlns:p14="http://schemas.microsoft.com/office/powerpoint/2010/main" val="2321841967"/>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Web </a:t>
            </a:r>
            <a:r>
              <a:rPr lang="en-US" dirty="0" smtClean="0"/>
              <a:t>Applications</a:t>
            </a:r>
            <a:br>
              <a:rPr lang="en-US" dirty="0" smtClean="0"/>
            </a:br>
            <a:r>
              <a:rPr lang="en-US" sz="2800" dirty="0">
                <a:solidFill>
                  <a:srgbClr val="FF0000"/>
                </a:solidFill>
              </a:rPr>
              <a:t>CTS2 Maintenance </a:t>
            </a:r>
            <a:r>
              <a:rPr lang="en-US" sz="2800" dirty="0" smtClean="0">
                <a:solidFill>
                  <a:srgbClr val="FF0000"/>
                </a:solidFill>
              </a:rPr>
              <a:t>Editor</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a:t>Application for managing </a:t>
            </a:r>
            <a:r>
              <a:rPr lang="en-US" dirty="0" err="1"/>
              <a:t>CodeSystems</a:t>
            </a:r>
            <a:r>
              <a:rPr lang="en-US" dirty="0"/>
              <a:t>, Entities, and Change Sets </a:t>
            </a:r>
          </a:p>
          <a:p>
            <a:r>
              <a:rPr lang="en-US" dirty="0"/>
              <a:t>Demonstration </a:t>
            </a:r>
            <a:r>
              <a:rPr lang="en-US" dirty="0" smtClean="0"/>
              <a:t>of CTS2 maintenance functionality</a:t>
            </a:r>
            <a:r>
              <a:rPr lang="en-US" dirty="0"/>
              <a:t> </a:t>
            </a:r>
          </a:p>
          <a:p>
            <a:r>
              <a:rPr lang="en-US" dirty="0" smtClean="0"/>
              <a:t>Currently in development</a:t>
            </a:r>
            <a:endParaRPr lang="en-US" dirty="0"/>
          </a:p>
          <a:p>
            <a:r>
              <a:rPr lang="en-US" u="sng" dirty="0" smtClean="0">
                <a:hlinkClick r:id="rId3"/>
              </a:rPr>
              <a:t>http</a:t>
            </a:r>
            <a:r>
              <a:rPr lang="en-US" u="sng" dirty="0">
                <a:hlinkClick r:id="rId3"/>
              </a:rPr>
              <a:t>://informatics.mayo.edu/exist/cts2/rest/editor/console</a:t>
            </a:r>
            <a:endParaRPr lang="en-US" dirty="0"/>
          </a:p>
          <a:p>
            <a:endParaRPr lang="en-US" dirty="0"/>
          </a:p>
        </p:txBody>
      </p:sp>
    </p:spTree>
    <p:extLst>
      <p:ext uri="{BB962C8B-B14F-4D97-AF65-F5344CB8AC3E}">
        <p14:creationId xmlns:p14="http://schemas.microsoft.com/office/powerpoint/2010/main" val="1272676067"/>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a:t>
            </a:r>
            <a:r>
              <a:rPr lang="en-US" dirty="0"/>
              <a:t>Client Implementation Building Blocks and </a:t>
            </a:r>
            <a:r>
              <a:rPr lang="en-US" dirty="0" smtClean="0"/>
              <a:t>Examples</a:t>
            </a:r>
            <a:br>
              <a:rPr lang="en-US" dirty="0" smtClean="0"/>
            </a:br>
            <a:r>
              <a:rPr lang="en-US" dirty="0" smtClean="0">
                <a:solidFill>
                  <a:srgbClr val="FF0000"/>
                </a:solidFill>
              </a:rPr>
              <a:t>Summary</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771426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c-lightblue">
  <a:themeElements>
    <a:clrScheme name="Custom 4">
      <a:dk1>
        <a:sysClr val="windowText" lastClr="000000"/>
      </a:dk1>
      <a:lt1>
        <a:sysClr val="window" lastClr="FFFFFF"/>
      </a:lt1>
      <a:dk2>
        <a:srgbClr val="0046AD"/>
      </a:dk2>
      <a:lt2>
        <a:srgbClr val="BDD7FF"/>
      </a:lt2>
      <a:accent1>
        <a:srgbClr val="0046AD"/>
      </a:accent1>
      <a:accent2>
        <a:srgbClr val="FF5A76"/>
      </a:accent2>
      <a:accent3>
        <a:srgbClr val="15A8E5"/>
      </a:accent3>
      <a:accent4>
        <a:srgbClr val="3F9800"/>
      </a:accent4>
      <a:accent5>
        <a:srgbClr val="9F58FE"/>
      </a:accent5>
      <a:accent6>
        <a:srgbClr val="B44D00"/>
      </a:accent6>
      <a:hlink>
        <a:srgbClr val="006699"/>
      </a:hlink>
      <a:folHlink>
        <a:srgbClr val="969696"/>
      </a:folHlink>
    </a:clrScheme>
    <a:fontScheme name="mc-lightblue">
      <a:majorFont>
        <a:latin typeface="Arial"/>
        <a:ea typeface=""/>
        <a:cs typeface=""/>
      </a:majorFont>
      <a:minorFont>
        <a:latin typeface="Arial"/>
        <a:ea typeface=""/>
        <a:cs typeface=""/>
      </a:minorFont>
    </a:fontScheme>
    <a:fmtScheme name="mc-lightblu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15153</TotalTime>
  <Words>6003</Words>
  <Application>Microsoft Macintosh PowerPoint</Application>
  <PresentationFormat>On-screen Show (4:3)</PresentationFormat>
  <Paragraphs>776</Paragraphs>
  <Slides>145</Slides>
  <Notes>43</Notes>
  <HiddenSlides>0</HiddenSlides>
  <MMClips>0</MMClips>
  <ScaleCrop>false</ScaleCrop>
  <HeadingPairs>
    <vt:vector size="4" baseType="variant">
      <vt:variant>
        <vt:lpstr>Theme</vt:lpstr>
      </vt:variant>
      <vt:variant>
        <vt:i4>1</vt:i4>
      </vt:variant>
      <vt:variant>
        <vt:lpstr>Slide Titles</vt:lpstr>
      </vt:variant>
      <vt:variant>
        <vt:i4>145</vt:i4>
      </vt:variant>
    </vt:vector>
  </HeadingPairs>
  <TitlesOfParts>
    <vt:vector size="146" baseType="lpstr">
      <vt:lpstr>mc-lightblue</vt:lpstr>
      <vt:lpstr>CTS2 Development Framework Implementation Technical Overview</vt:lpstr>
      <vt:lpstr>Pre-tutorial House Keeping </vt:lpstr>
      <vt:lpstr>Who is this Tutorial for? </vt:lpstr>
      <vt:lpstr>What do I Need to Know as a Developer </vt:lpstr>
      <vt:lpstr>Overview </vt:lpstr>
      <vt:lpstr>Terminology Services </vt:lpstr>
      <vt:lpstr>Terminology Services </vt:lpstr>
      <vt:lpstr>How to Approach the Specification </vt:lpstr>
      <vt:lpstr>Modular Specification Implement / use what you need</vt:lpstr>
      <vt:lpstr>Modular Functionality Implement / use what you need</vt:lpstr>
      <vt:lpstr>Every Module Has: </vt:lpstr>
      <vt:lpstr>Every Module Also Has </vt:lpstr>
      <vt:lpstr>Combined they provide a set of rules that: </vt:lpstr>
      <vt:lpstr>CTS2 in a nutshell </vt:lpstr>
      <vt:lpstr>CTS2 Implementation Planning an Implementation</vt:lpstr>
      <vt:lpstr>How do I plan an implementation? </vt:lpstr>
      <vt:lpstr>How do I plan an implementation? CTS2 Service</vt:lpstr>
      <vt:lpstr>How do I plan an implementation? Are You Consuming Terminology Content?</vt:lpstr>
      <vt:lpstr>Ways to Implement </vt:lpstr>
      <vt:lpstr>Tutorial Overview Where to Start</vt:lpstr>
      <vt:lpstr>CTS2 REST Client API</vt:lpstr>
      <vt:lpstr>CTS2 REST Client API </vt:lpstr>
      <vt:lpstr>Interactive Demo: CTS2 REST Client API </vt:lpstr>
      <vt:lpstr>CTS2 REST Client API </vt:lpstr>
      <vt:lpstr>PowerPoint Presentation</vt:lpstr>
      <vt:lpstr>CTS2 REST Client API </vt:lpstr>
      <vt:lpstr>CTS2 REST API </vt:lpstr>
      <vt:lpstr>CTS2 REST Client API </vt:lpstr>
      <vt:lpstr>PowerPoint Presentation</vt:lpstr>
      <vt:lpstr>CTS2 REST Client API </vt:lpstr>
      <vt:lpstr>CTS2 REST Client API </vt:lpstr>
      <vt:lpstr>PowerPoint Presentation</vt:lpstr>
      <vt:lpstr>CTS2 REST Client API </vt:lpstr>
      <vt:lpstr>PowerPoint Presentation</vt:lpstr>
      <vt:lpstr>CTS2 REST Client API </vt:lpstr>
      <vt:lpstr>PowerPoint Presentation</vt:lpstr>
      <vt:lpstr>CTS2 REST Client API </vt:lpstr>
      <vt:lpstr>PowerPoint Presentation</vt:lpstr>
      <vt:lpstr>CTS2 REST Client API </vt:lpstr>
      <vt:lpstr>PowerPoint Presentation</vt:lpstr>
      <vt:lpstr>CTS2 REST Client API </vt:lpstr>
      <vt:lpstr>CTS2 REST Client API </vt:lpstr>
      <vt:lpstr>CTS2 REST Client API </vt:lpstr>
      <vt:lpstr>CTS2 REST Client API Value Sets</vt:lpstr>
      <vt:lpstr>CTS2 REST Client API Value Sets: Pagination</vt:lpstr>
      <vt:lpstr>CTS2 REST Client API Value Sets</vt:lpstr>
      <vt:lpstr>CTS2 REST Client API Value Sets</vt:lpstr>
      <vt:lpstr>PowerPoint Presentation</vt:lpstr>
      <vt:lpstr>CTS2 REST Client API Value Sets</vt:lpstr>
      <vt:lpstr>PowerPoint Presentation</vt:lpstr>
      <vt:lpstr>CTS2 REST Client API Summary</vt:lpstr>
      <vt:lpstr>CTS2 Implementation Command Line and XSLT Transforms</vt:lpstr>
      <vt:lpstr>CTS2 REST Client Command Line</vt:lpstr>
      <vt:lpstr>CTS2 REST Client Command Line</vt:lpstr>
      <vt:lpstr>CTS2 REST Client Command Line and XSLT</vt:lpstr>
      <vt:lpstr>CTS2 REST Client Command Line and XSLT</vt:lpstr>
      <vt:lpstr>CTS2 REST Clients Python and Scala</vt:lpstr>
      <vt:lpstr>REST Clients Tutorial Platform Independence</vt:lpstr>
      <vt:lpstr>REST Clients  Platform Independence: Python</vt:lpstr>
      <vt:lpstr>REST Clients  Platform Independence: Python</vt:lpstr>
      <vt:lpstr>REST Clients   Platform Independence: Python</vt:lpstr>
      <vt:lpstr>REST Clients  Platform Independence: Python</vt:lpstr>
      <vt:lpstr>REST Clients  Platform Independence: Python</vt:lpstr>
      <vt:lpstr>REST Clients  Platform Independence: Scala</vt:lpstr>
      <vt:lpstr>REST Clients   Platform Independence: Scala</vt:lpstr>
      <vt:lpstr>REST Clients   Platform Independence: Scala</vt:lpstr>
      <vt:lpstr>REST Clients   Platform Independence: Scala</vt:lpstr>
      <vt:lpstr>CTS2 Client Implementation Building Blocks and Examples</vt:lpstr>
      <vt:lpstr>CTS2 UI Basics </vt:lpstr>
      <vt:lpstr>CTS2 JavaScript Examples JSFiddle - Overview</vt:lpstr>
      <vt:lpstr>CTS2 JavaScript Examples The Basics</vt:lpstr>
      <vt:lpstr>CTS2 JavaScript Examples The Basics</vt:lpstr>
      <vt:lpstr>CTS2 JavaScript Examples The Basics</vt:lpstr>
      <vt:lpstr>CTS2 JavaScript Examples The Basics – Code Systems</vt:lpstr>
      <vt:lpstr>CTS2 JavaScript Examples The Basics – Value Sets</vt:lpstr>
      <vt:lpstr>CTS2 JavaScript Examples How to build from the Basics</vt:lpstr>
      <vt:lpstr>CTS2 UI Widgets and Application Examples</vt:lpstr>
      <vt:lpstr>CTS2 Implementations Overview</vt:lpstr>
      <vt:lpstr>Displaying CTS2 Content </vt:lpstr>
      <vt:lpstr>CTS2 Enabled UI Widgets Overview</vt:lpstr>
      <vt:lpstr>CTS2 Enabled UI Widgets Demonstration</vt:lpstr>
      <vt:lpstr>UI Widget: Tooltip</vt:lpstr>
      <vt:lpstr>CTS2 Enabled UI Widgets Lab Exercise – Tooltip: Add a new tooltip</vt:lpstr>
      <vt:lpstr>CTS2 Enabled UI Widgets Lab Exercise – Tooltip: Add a new tooltip</vt:lpstr>
      <vt:lpstr>CTS2 Enabled UI Widgets Lab Exercise – Tooltip: Add a new tooltip</vt:lpstr>
      <vt:lpstr>CTS2 Enabled UI Widgets Lab Exercise – Tooltip: Add a row to the tooltip</vt:lpstr>
      <vt:lpstr>CTS2 Enabled UI Widgets Lab Exercise – Tooltip: Add a row to the tooltip</vt:lpstr>
      <vt:lpstr>CTS2 Enabled UI Widgets Lab Exercise – Tooltip: Add a row to the tooltip</vt:lpstr>
      <vt:lpstr>UI Widget: Dropdown</vt:lpstr>
      <vt:lpstr>CTS2 Enabled UI Widgets Lab Exercise – Dropdown: Country of Birth</vt:lpstr>
      <vt:lpstr>CTS2 Enabled UI Widgets Lab Exercise – Dropdown: Country of Birth</vt:lpstr>
      <vt:lpstr>CTS2 Enabled UI Widgets Lab Exercise – Dropdown: Country of Birth</vt:lpstr>
      <vt:lpstr>CTS2 Enabled UI Widgets Lab Exercise – Dropdown: Country of Birth</vt:lpstr>
      <vt:lpstr>CTS2 Web App Implementations Putting it all together</vt:lpstr>
      <vt:lpstr>UIs created for CTS2 Implementations CTS2 Value Set Viewer</vt:lpstr>
      <vt:lpstr>UIs created for CTS2 Implementations CTS2 Value Set Viewer</vt:lpstr>
      <vt:lpstr>UIs created for CTS2 Implementations CTS2 Value Set Viewer</vt:lpstr>
      <vt:lpstr>Web Applications CTS2 Maintenance Editor</vt:lpstr>
      <vt:lpstr>CTS2 Client Implementation Building Blocks and Examples Summary</vt:lpstr>
      <vt:lpstr>UI and Widget Review </vt:lpstr>
      <vt:lpstr>Questions</vt:lpstr>
      <vt:lpstr>CTS2 Java REST Client</vt:lpstr>
      <vt:lpstr>CTS2 REST Client Java</vt:lpstr>
      <vt:lpstr>CTS2 REST Client Java</vt:lpstr>
      <vt:lpstr>CTS2 REST Client Java</vt:lpstr>
      <vt:lpstr>CTS2 REST Client Java</vt:lpstr>
      <vt:lpstr>CTS2 REST Client Java</vt:lpstr>
      <vt:lpstr>CTS2 REST Client Java</vt:lpstr>
      <vt:lpstr>CTS2 REST Client Java</vt:lpstr>
      <vt:lpstr>CTS2 REST Client Java</vt:lpstr>
      <vt:lpstr>CTS2 REST Client Java</vt:lpstr>
      <vt:lpstr>CTS2 REST Client Java</vt:lpstr>
      <vt:lpstr>CTS2 REST Client Java</vt:lpstr>
      <vt:lpstr>CTS2 REST Client Java</vt:lpstr>
      <vt:lpstr>CTS2 Plugin Tutorial Overview</vt:lpstr>
      <vt:lpstr>CTS2 Development Framework Providing a Toolset</vt:lpstr>
      <vt:lpstr>CTS2 Implementation Service Plugin Tutorial</vt:lpstr>
      <vt:lpstr>CTS2 Plugins How are Development Framework Plugins Used?</vt:lpstr>
      <vt:lpstr>CTS2 plugins How are Plugins Used?</vt:lpstr>
      <vt:lpstr>CTS2 Development Framework Service Plugin Example Requirements</vt:lpstr>
      <vt:lpstr>CTS2 Development Framework Service Plugin Example Goals for this part of tutorial</vt:lpstr>
      <vt:lpstr>Interactive Demo Service Plugin</vt:lpstr>
      <vt:lpstr>Interactive Demo Service Plugin</vt:lpstr>
      <vt:lpstr>Interactive Demo Service Plugin</vt:lpstr>
      <vt:lpstr>Interactive Demo Service Plugin</vt:lpstr>
      <vt:lpstr>Interactive Demo Service Plugin</vt:lpstr>
      <vt:lpstr>Interactive Demo Service Plugin</vt:lpstr>
      <vt:lpstr>Interactive Demo Service Plugin</vt:lpstr>
      <vt:lpstr>Interactive Demo Service Plugin</vt:lpstr>
      <vt:lpstr>Interactive Demo Service Plugin</vt:lpstr>
      <vt:lpstr>Interactive Demo Service Plugin</vt:lpstr>
      <vt:lpstr>Interactive Demo Service Plugin</vt:lpstr>
      <vt:lpstr>Interactive Demo Service Plugin</vt:lpstr>
      <vt:lpstr>Interactive Demo Service Plugin</vt:lpstr>
      <vt:lpstr>Interactive Demo: Service Plugin Import Plugin to Framework</vt:lpstr>
      <vt:lpstr>Interactive Demo: Service Plugin Import Plugin to Framework</vt:lpstr>
      <vt:lpstr>Interactive Demo: Service Plugin Import Plugin to Framework</vt:lpstr>
      <vt:lpstr>Interactive Demo: Service Plugin Import Plugin to Framework</vt:lpstr>
      <vt:lpstr>Interactive Demo: Service Plugin Import Plugin to Framework</vt:lpstr>
      <vt:lpstr>Interactive Demo Service Plugin</vt:lpstr>
      <vt:lpstr>Interactive Demo Service Plugin</vt:lpstr>
      <vt:lpstr>References </vt:lpstr>
      <vt:lpstr>References </vt:lpstr>
      <vt:lpstr>References </vt:lpstr>
      <vt:lpstr>Questions &amp; Discussion</vt:lpstr>
    </vt:vector>
  </TitlesOfParts>
  <Manager/>
  <Company>Mayo Clinic</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Media Support Services</dc:creator>
  <cp:keywords/>
  <dc:description>v2.11</dc:description>
  <cp:lastModifiedBy>M091864</cp:lastModifiedBy>
  <cp:revision>497</cp:revision>
  <dcterms:created xsi:type="dcterms:W3CDTF">2011-10-19T16:03:12Z</dcterms:created>
  <dcterms:modified xsi:type="dcterms:W3CDTF">2013-01-17T15:01:01Z</dcterms:modified>
  <cp:category/>
</cp:coreProperties>
</file>